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6.xml" ContentType="application/vnd.openxmlformats-officedocument.presentationml.notesSlide+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notesSlides/notesSlide9.xml" ContentType="application/vnd.openxmlformats-officedocument.presentationml.notesSlide+xml"/>
  <Override PartName="/ppt/charts/chart14.xml" ContentType="application/vnd.openxmlformats-officedocument.drawingml.chart+xml"/>
  <Override PartName="/ppt/theme/themeOverride3.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256" r:id="rId2"/>
    <p:sldId id="281" r:id="rId3"/>
    <p:sldId id="258" r:id="rId4"/>
    <p:sldId id="260" r:id="rId5"/>
    <p:sldId id="262" r:id="rId6"/>
    <p:sldId id="261" r:id="rId7"/>
    <p:sldId id="263" r:id="rId8"/>
    <p:sldId id="264" r:id="rId9"/>
    <p:sldId id="265" r:id="rId10"/>
    <p:sldId id="266" r:id="rId11"/>
    <p:sldId id="267" r:id="rId12"/>
    <p:sldId id="268" r:id="rId13"/>
    <p:sldId id="269" r:id="rId14"/>
    <p:sldId id="273" r:id="rId15"/>
    <p:sldId id="274" r:id="rId16"/>
    <p:sldId id="270" r:id="rId17"/>
    <p:sldId id="277" r:id="rId18"/>
    <p:sldId id="271" r:id="rId19"/>
    <p:sldId id="275" r:id="rId20"/>
    <p:sldId id="272" r:id="rId21"/>
    <p:sldId id="278" r:id="rId22"/>
    <p:sldId id="282" r:id="rId23"/>
    <p:sldId id="279" r:id="rId24"/>
    <p:sldId id="280" r:id="rId25"/>
  </p:sldIdLst>
  <p:sldSz cx="9144000" cy="5943600"/>
  <p:notesSz cx="7053263" cy="9309100"/>
  <p:defaultTextStyle>
    <a:defPPr>
      <a:defRPr lang="en-US"/>
    </a:defPPr>
    <a:lvl1pPr marL="0" algn="l" defTabSz="914296" rtl="0" eaLnBrk="1" latinLnBrk="0" hangingPunct="1">
      <a:defRPr sz="1800" kern="1200">
        <a:solidFill>
          <a:schemeClr val="tx1"/>
        </a:solidFill>
        <a:latin typeface="+mn-lt"/>
        <a:ea typeface="+mn-ea"/>
        <a:cs typeface="+mn-cs"/>
      </a:defRPr>
    </a:lvl1pPr>
    <a:lvl2pPr marL="457148"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8" algn="l" defTabSz="914296" rtl="0" eaLnBrk="1" latinLnBrk="0" hangingPunct="1">
      <a:defRPr sz="1800" kern="1200">
        <a:solidFill>
          <a:schemeClr val="tx1"/>
        </a:solidFill>
        <a:latin typeface="+mn-lt"/>
        <a:ea typeface="+mn-ea"/>
        <a:cs typeface="+mn-cs"/>
      </a:defRPr>
    </a:lvl7pPr>
    <a:lvl8pPr marL="3200036" algn="l" defTabSz="914296" rtl="0" eaLnBrk="1" latinLnBrk="0" hangingPunct="1">
      <a:defRPr sz="1800" kern="1200">
        <a:solidFill>
          <a:schemeClr val="tx1"/>
        </a:solidFill>
        <a:latin typeface="+mn-lt"/>
        <a:ea typeface="+mn-ea"/>
        <a:cs typeface="+mn-cs"/>
      </a:defRPr>
    </a:lvl8pPr>
    <a:lvl9pPr marL="3657184" algn="l" defTabSz="91429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orient="horz" pos="18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370C"/>
    <a:srgbClr val="C33A1F"/>
    <a:srgbClr val="FF2549"/>
    <a:srgbClr val="FF8001"/>
    <a:srgbClr val="0000CC"/>
    <a:srgbClr val="007033"/>
    <a:srgbClr val="9EFF29"/>
    <a:srgbClr val="003635"/>
    <a:srgbClr val="1D3A00"/>
    <a:srgbClr val="FF85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70" autoAdjust="0"/>
  </p:normalViewPr>
  <p:slideViewPr>
    <p:cSldViewPr snapToGrid="0">
      <p:cViewPr varScale="1">
        <p:scale>
          <a:sx n="119" d="100"/>
          <a:sy n="119" d="100"/>
        </p:scale>
        <p:origin x="108" y="84"/>
      </p:cViewPr>
      <p:guideLst>
        <p:guide orient="horz" pos="1620"/>
        <p:guide pos="2880"/>
        <p:guide orient="horz" pos="1872"/>
      </p:guideLst>
    </p:cSldViewPr>
  </p:slideViewPr>
  <p:notesTextViewPr>
    <p:cViewPr>
      <p:scale>
        <a:sx n="1" d="1"/>
        <a:sy n="1" d="1"/>
      </p:scale>
      <p:origin x="0" y="0"/>
    </p:cViewPr>
  </p:notesTextViewPr>
  <p:sorterViewPr>
    <p:cViewPr>
      <p:scale>
        <a:sx n="100" d="100"/>
        <a:sy n="100" d="100"/>
      </p:scale>
      <p:origin x="0" y="0"/>
    </p:cViewPr>
  </p:sorter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4.xlsx"/><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spPr>
            <a:solidFill>
              <a:schemeClr val="accent1"/>
            </a:solidFill>
          </c:spPr>
          <c:dPt>
            <c:idx val="0"/>
            <c:bubble3D val="0"/>
            <c:spPr>
              <a:solidFill>
                <a:srgbClr val="EE1D23"/>
              </a:solidFill>
            </c:spPr>
            <c:extLst xmlns:c16r2="http://schemas.microsoft.com/office/drawing/2015/06/chart">
              <c:ext xmlns:c16="http://schemas.microsoft.com/office/drawing/2014/chart" uri="{C3380CC4-5D6E-409C-BE32-E72D297353CC}">
                <c16:uniqueId val="{00000001-5033-4A12-9D2B-25A30370F4A9}"/>
              </c:ext>
            </c:extLst>
          </c:dPt>
          <c:dPt>
            <c:idx val="1"/>
            <c:bubble3D val="0"/>
            <c:spPr>
              <a:solidFill>
                <a:srgbClr val="2EA648"/>
              </a:solidFill>
            </c:spPr>
            <c:extLst xmlns:c16r2="http://schemas.microsoft.com/office/drawing/2015/06/chart">
              <c:ext xmlns:c16="http://schemas.microsoft.com/office/drawing/2014/chart" uri="{C3380CC4-5D6E-409C-BE32-E72D297353CC}">
                <c16:uniqueId val="{00000003-5033-4A12-9D2B-25A30370F4A9}"/>
              </c:ext>
            </c:extLst>
          </c:dPt>
          <c:dPt>
            <c:idx val="2"/>
            <c:bubble3D val="0"/>
            <c:spPr>
              <a:solidFill>
                <a:srgbClr val="F36421"/>
              </a:solidFill>
            </c:spPr>
            <c:extLst xmlns:c16r2="http://schemas.microsoft.com/office/drawing/2015/06/chart">
              <c:ext xmlns:c16="http://schemas.microsoft.com/office/drawing/2014/chart" uri="{C3380CC4-5D6E-409C-BE32-E72D297353CC}">
                <c16:uniqueId val="{00000005-5033-4A12-9D2B-25A30370F4A9}"/>
              </c:ext>
            </c:extLst>
          </c:dPt>
          <c:dPt>
            <c:idx val="3"/>
            <c:bubble3D val="0"/>
            <c:spPr>
              <a:solidFill>
                <a:srgbClr val="1074BC"/>
              </a:solidFill>
            </c:spPr>
            <c:extLst xmlns:c16r2="http://schemas.microsoft.com/office/drawing/2015/06/chart">
              <c:ext xmlns:c16="http://schemas.microsoft.com/office/drawing/2014/chart" uri="{C3380CC4-5D6E-409C-BE32-E72D297353CC}">
                <c16:uniqueId val="{00000007-5033-4A12-9D2B-25A30370F4A9}"/>
              </c:ext>
            </c:extLst>
          </c:dPt>
          <c:dLbls>
            <c:spPr>
              <a:noFill/>
              <a:ln>
                <a:noFill/>
              </a:ln>
              <a:effectLst/>
            </c:sp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ext>
            </c:extLst>
          </c:dLbls>
          <c:cat>
            <c:strRef>
              <c:f>Sheet1!$A$2:$A$5</c:f>
              <c:strCache>
                <c:ptCount val="4"/>
                <c:pt idx="0">
                  <c:v>1st Qtr</c:v>
                </c:pt>
                <c:pt idx="1">
                  <c:v>2nd Qtr</c:v>
                </c:pt>
                <c:pt idx="2">
                  <c:v>3rd Qtr</c:v>
                </c:pt>
                <c:pt idx="3">
                  <c:v>4th Qtr</c:v>
                </c:pt>
              </c:strCache>
            </c:strRef>
          </c:cat>
          <c:val>
            <c:numRef>
              <c:f>Sheet1!$B$2:$B$5</c:f>
              <c:numCache>
                <c:formatCode>0.0%</c:formatCode>
                <c:ptCount val="4"/>
                <c:pt idx="0">
                  <c:v>0.02</c:v>
                </c:pt>
                <c:pt idx="1">
                  <c:v>0.69</c:v>
                </c:pt>
                <c:pt idx="2">
                  <c:v>3.0000000000000001E-3</c:v>
                </c:pt>
                <c:pt idx="3">
                  <c:v>0.28999999999999998</c:v>
                </c:pt>
              </c:numCache>
            </c:numRef>
          </c:val>
          <c:extLst xmlns:c16r2="http://schemas.microsoft.com/office/drawing/2015/06/chart">
            <c:ext xmlns:c16="http://schemas.microsoft.com/office/drawing/2014/chart" uri="{C3380CC4-5D6E-409C-BE32-E72D297353CC}">
              <c16:uniqueId val="{0000000A-5033-4A12-9D2B-25A30370F4A9}"/>
            </c:ext>
          </c:extLst>
        </c:ser>
        <c:ser>
          <c:idx val="1"/>
          <c:order val="1"/>
          <c:tx>
            <c:strRef>
              <c:f>Sheet1!$C$1</c:f>
              <c:strCache>
                <c:ptCount val="1"/>
                <c:pt idx="0">
                  <c:v>Column1</c:v>
                </c:pt>
              </c:strCache>
            </c:strRef>
          </c:tx>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Sheet1!$C$2:$C$5</c:f>
              <c:numCache>
                <c:formatCode>0.0%</c:formatCode>
                <c:ptCount val="4"/>
                <c:pt idx="1">
                  <c:v>0.70886812099370689</c:v>
                </c:pt>
              </c:numCache>
            </c:numRef>
          </c:val>
        </c:ser>
        <c:dLbls>
          <c:showLegendKey val="0"/>
          <c:showVal val="1"/>
          <c:showCatName val="0"/>
          <c:showSerName val="0"/>
          <c:showPercent val="0"/>
          <c:showBubbleSize val="0"/>
          <c:showLeaderLines val="0"/>
        </c:dLbls>
        <c:firstSliceAng val="0"/>
      </c:pieChart>
    </c:plotArea>
    <c:plotVisOnly val="1"/>
    <c:dispBlanksAs val="gap"/>
    <c:showDLblsOverMax val="0"/>
  </c:chart>
  <c:txPr>
    <a:bodyPr/>
    <a:lstStyle/>
    <a:p>
      <a:pPr>
        <a:defRPr sz="1600" b="1">
          <a:solidFill>
            <a:schemeClr val="bg1"/>
          </a:solidFill>
        </a:defRPr>
      </a:pPr>
      <a:endParaRPr lang="en-US"/>
    </a:p>
  </c:tx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6">
                <a:lumMod val="60000"/>
                <a:lumOff val="40000"/>
              </a:schemeClr>
            </a:solidFill>
          </c:spPr>
          <c:dPt>
            <c:idx val="0"/>
            <c:bubble3D val="0"/>
            <c:spPr>
              <a:solidFill>
                <a:srgbClr val="FF0000"/>
              </a:solidFill>
            </c:spPr>
            <c:extLst xmlns:c16r2="http://schemas.microsoft.com/office/drawing/2015/06/chart">
              <c:ext xmlns:c16="http://schemas.microsoft.com/office/drawing/2014/chart" uri="{C3380CC4-5D6E-409C-BE32-E72D297353CC}">
                <c16:uniqueId val="{00000001-3F73-4F04-BA93-793EA3B88A93}"/>
              </c:ext>
            </c:extLst>
          </c:dPt>
          <c:dPt>
            <c:idx val="1"/>
            <c:bubble3D val="0"/>
            <c:extLst xmlns:c16r2="http://schemas.microsoft.com/office/drawing/2015/06/chart">
              <c:ext xmlns:c16="http://schemas.microsoft.com/office/drawing/2014/chart" uri="{C3380CC4-5D6E-409C-BE32-E72D297353CC}">
                <c16:uniqueId val="{00000003-3F73-4F04-BA93-793EA3B88A93}"/>
              </c:ext>
            </c:extLst>
          </c:dPt>
          <c:cat>
            <c:strRef>
              <c:f>Sheet1!$A$2:$A$3</c:f>
              <c:strCache>
                <c:ptCount val="2"/>
                <c:pt idx="0">
                  <c:v>1st Qtr</c:v>
                </c:pt>
                <c:pt idx="1">
                  <c:v>2nd Qtr</c:v>
                </c:pt>
              </c:strCache>
            </c:strRef>
          </c:cat>
          <c:val>
            <c:numRef>
              <c:f>Sheet1!$B$2:$B$3</c:f>
              <c:numCache>
                <c:formatCode>General</c:formatCode>
                <c:ptCount val="2"/>
                <c:pt idx="0">
                  <c:v>0.4</c:v>
                </c:pt>
                <c:pt idx="1">
                  <c:v>99.6</c:v>
                </c:pt>
              </c:numCache>
            </c:numRef>
          </c:val>
          <c:extLst xmlns:c16r2="http://schemas.microsoft.com/office/drawing/2015/06/chart">
            <c:ext xmlns:c16="http://schemas.microsoft.com/office/drawing/2014/chart" uri="{C3380CC4-5D6E-409C-BE32-E72D297353CC}">
              <c16:uniqueId val="{00000004-3F73-4F04-BA93-793EA3B88A93}"/>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spPr>
    <a:ln>
      <a:noFill/>
    </a:ln>
  </c:spPr>
  <c:txPr>
    <a:bodyPr/>
    <a:lstStyle/>
    <a:p>
      <a:pPr rtl="0">
        <a:defRPr sz="1800" baseline="-250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rgbClr val="2EA648"/>
              </a:solidFill>
            </c:spPr>
            <c:extLst xmlns:c16r2="http://schemas.microsoft.com/office/drawing/2015/06/chart">
              <c:ext xmlns:c16="http://schemas.microsoft.com/office/drawing/2014/chart" uri="{C3380CC4-5D6E-409C-BE32-E72D297353CC}">
                <c16:uniqueId val="{00000001-9E6B-4207-B815-E69EC98ECB59}"/>
              </c:ext>
            </c:extLst>
          </c:dPt>
          <c:dPt>
            <c:idx val="1"/>
            <c:bubble3D val="0"/>
            <c:spPr>
              <a:solidFill>
                <a:schemeClr val="accent6">
                  <a:lumMod val="60000"/>
                  <a:lumOff val="40000"/>
                </a:schemeClr>
              </a:solidFill>
            </c:spPr>
            <c:extLst xmlns:c16r2="http://schemas.microsoft.com/office/drawing/2015/06/chart">
              <c:ext xmlns:c16="http://schemas.microsoft.com/office/drawing/2014/chart" uri="{C3380CC4-5D6E-409C-BE32-E72D297353CC}">
                <c16:uniqueId val="{00000003-9E6B-4207-B815-E69EC98ECB59}"/>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4-9E6B-4207-B815-E69EC98ECB59}"/>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rgbClr val="F36421"/>
              </a:solidFill>
              <a:ln>
                <a:solidFill>
                  <a:srgbClr val="F36421"/>
                </a:solidFill>
              </a:ln>
            </c:spPr>
            <c:extLst xmlns:c16r2="http://schemas.microsoft.com/office/drawing/2015/06/chart">
              <c:ext xmlns:c16="http://schemas.microsoft.com/office/drawing/2014/chart" uri="{C3380CC4-5D6E-409C-BE32-E72D297353CC}">
                <c16:uniqueId val="{00000001-DE84-48D8-8763-4D422FC2F5EA}"/>
              </c:ext>
            </c:extLst>
          </c:dPt>
          <c:dPt>
            <c:idx val="1"/>
            <c:bubble3D val="0"/>
            <c:spPr>
              <a:solidFill>
                <a:schemeClr val="accent6">
                  <a:lumMod val="60000"/>
                  <a:lumOff val="40000"/>
                </a:schemeClr>
              </a:solidFill>
            </c:spPr>
            <c:extLst xmlns:c16r2="http://schemas.microsoft.com/office/drawing/2015/06/chart">
              <c:ext xmlns:c16="http://schemas.microsoft.com/office/drawing/2014/chart" uri="{C3380CC4-5D6E-409C-BE32-E72D297353CC}">
                <c16:uniqueId val="{00000003-DE84-48D8-8763-4D422FC2F5EA}"/>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4-DE84-48D8-8763-4D422FC2F5EA}"/>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6">
                <a:lumMod val="60000"/>
                <a:lumOff val="40000"/>
              </a:schemeClr>
            </a:solidFill>
          </c:spPr>
          <c:dPt>
            <c:idx val="0"/>
            <c:bubble3D val="0"/>
            <c:spPr>
              <a:solidFill>
                <a:srgbClr val="0070C0"/>
              </a:solidFill>
            </c:spPr>
            <c:extLst xmlns:c16r2="http://schemas.microsoft.com/office/drawing/2015/06/chart">
              <c:ext xmlns:c16="http://schemas.microsoft.com/office/drawing/2014/chart" uri="{C3380CC4-5D6E-409C-BE32-E72D297353CC}">
                <c16:uniqueId val="{00000000-3698-42AE-AD1E-E9671D5BFF4D}"/>
              </c:ext>
            </c:extLst>
          </c:dPt>
          <c:dPt>
            <c:idx val="1"/>
            <c:bubble3D val="0"/>
            <c:extLst xmlns:c16r2="http://schemas.microsoft.com/office/drawing/2015/06/chart">
              <c:ext xmlns:c16="http://schemas.microsoft.com/office/drawing/2014/chart" uri="{C3380CC4-5D6E-409C-BE32-E72D297353CC}">
                <c16:uniqueId val="{00000001-75CC-4543-B584-E2A5C1AAA642}"/>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2-75CC-4543-B584-E2A5C1AAA642}"/>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2887558033003345E-2"/>
          <c:y val="4.6293773274872635E-2"/>
          <c:w val="0.87872087984984193"/>
          <c:h val="0.79956085665293231"/>
        </c:manualLayout>
      </c:layout>
      <c:barChart>
        <c:barDir val="col"/>
        <c:grouping val="clustered"/>
        <c:varyColors val="0"/>
        <c:ser>
          <c:idx val="0"/>
          <c:order val="0"/>
          <c:tx>
            <c:strRef>
              <c:f>Sheet1!$B$1</c:f>
              <c:strCache>
                <c:ptCount val="1"/>
                <c:pt idx="0">
                  <c:v>Ерөнхий удирдлагын зардал</c:v>
                </c:pt>
              </c:strCache>
            </c:strRef>
          </c:tx>
          <c:spPr>
            <a:solidFill>
              <a:srgbClr val="EE1D23"/>
            </a:solidFill>
            <a:ln>
              <a:solidFill>
                <a:schemeClr val="bg1"/>
              </a:solidFill>
            </a:ln>
          </c:spPr>
          <c:invertIfNegative val="0"/>
          <c:dLbls>
            <c:dLbl>
              <c:idx val="0"/>
              <c:dLblPos val="outEnd"/>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994B-4B70-8688-C4041210143D}"/>
                </c:ext>
                <c:ext xmlns:c15="http://schemas.microsoft.com/office/drawing/2012/chart" uri="{CE6537A1-D6FC-4f65-9D91-7224C49458BB}"/>
              </c:extLst>
            </c:dLbl>
            <c:dLbl>
              <c:idx val="1"/>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994B-4B70-8688-C4041210143D}"/>
                </c:ext>
                <c:ext xmlns:c15="http://schemas.microsoft.com/office/drawing/2012/chart" uri="{CE6537A1-D6FC-4f65-9D91-7224C49458BB}"/>
              </c:extLst>
            </c:dLbl>
            <c:dLbl>
              <c:idx val="2"/>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994B-4B70-8688-C4041210143D}"/>
                </c:ext>
                <c:ext xmlns:c15="http://schemas.microsoft.com/office/drawing/2012/chart" uri="{CE6537A1-D6FC-4f65-9D91-7224C49458BB}"/>
              </c:extLst>
            </c:dLbl>
            <c:spPr>
              <a:noFill/>
              <a:ln>
                <a:noFill/>
              </a:ln>
              <a:effectLst/>
            </c:sp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strRef>
              <c:f>Sheet1!$A$2:$A$3</c:f>
              <c:strCache>
                <c:ptCount val="2"/>
                <c:pt idx="0">
                  <c:v>Төлөвлөгөө</c:v>
                </c:pt>
                <c:pt idx="1">
                  <c:v>Гүйцэтгэл</c:v>
                </c:pt>
              </c:strCache>
            </c:strRef>
          </c:cat>
          <c:val>
            <c:numRef>
              <c:f>Sheet1!$B$2:$B$3</c:f>
              <c:numCache>
                <c:formatCode>#,##0</c:formatCode>
                <c:ptCount val="2"/>
                <c:pt idx="0">
                  <c:v>500913208.39999998</c:v>
                </c:pt>
                <c:pt idx="1">
                  <c:v>555760405.78000009</c:v>
                </c:pt>
              </c:numCache>
            </c:numRef>
          </c:val>
          <c:extLst xmlns:c16r2="http://schemas.microsoft.com/office/drawing/2015/06/chart">
            <c:ext xmlns:c16="http://schemas.microsoft.com/office/drawing/2014/chart" uri="{C3380CC4-5D6E-409C-BE32-E72D297353CC}">
              <c16:uniqueId val="{00000003-994B-4B70-8688-C4041210143D}"/>
            </c:ext>
          </c:extLst>
        </c:ser>
        <c:ser>
          <c:idx val="1"/>
          <c:order val="1"/>
          <c:tx>
            <c:strRef>
              <c:f>Sheet1!$C$1</c:f>
              <c:strCache>
                <c:ptCount val="1"/>
                <c:pt idx="0">
                  <c:v>Борлуулалт маркетингийн зардал</c:v>
                </c:pt>
              </c:strCache>
            </c:strRef>
          </c:tx>
          <c:spPr>
            <a:solidFill>
              <a:srgbClr val="2EA648"/>
            </a:solidFill>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Төлөвлөгөө</c:v>
                </c:pt>
                <c:pt idx="1">
                  <c:v>Гүйцэтгэл</c:v>
                </c:pt>
              </c:strCache>
            </c:strRef>
          </c:cat>
          <c:val>
            <c:numRef>
              <c:f>Sheet1!$C$2:$C$3</c:f>
              <c:numCache>
                <c:formatCode>#,##0</c:formatCode>
                <c:ptCount val="2"/>
                <c:pt idx="0">
                  <c:v>400540741.35300004</c:v>
                </c:pt>
                <c:pt idx="1">
                  <c:v>613130302.53999996</c:v>
                </c:pt>
              </c:numCache>
            </c:numRef>
          </c:val>
          <c:extLst xmlns:c16r2="http://schemas.microsoft.com/office/drawing/2015/06/chart">
            <c:ext xmlns:c16="http://schemas.microsoft.com/office/drawing/2014/chart" uri="{C3380CC4-5D6E-409C-BE32-E72D297353CC}">
              <c16:uniqueId val="{00000004-994B-4B70-8688-C4041210143D}"/>
            </c:ext>
          </c:extLst>
        </c:ser>
        <c:ser>
          <c:idx val="2"/>
          <c:order val="2"/>
          <c:tx>
            <c:strRef>
              <c:f>Sheet1!$D$1</c:f>
              <c:strCache>
                <c:ptCount val="1"/>
                <c:pt idx="0">
                  <c:v>Үйл ажиллагааны бус зардал</c:v>
                </c:pt>
              </c:strCache>
            </c:strRef>
          </c:tx>
          <c:spPr>
            <a:solidFill>
              <a:srgbClr val="F36421"/>
            </a:solidFill>
            <a:effectLst/>
          </c:spPr>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Sheet1!$A$2:$A$3</c:f>
              <c:strCache>
                <c:ptCount val="2"/>
                <c:pt idx="0">
                  <c:v>Төлөвлөгөө</c:v>
                </c:pt>
                <c:pt idx="1">
                  <c:v>Гүйцэтгэл</c:v>
                </c:pt>
              </c:strCache>
            </c:strRef>
          </c:cat>
          <c:val>
            <c:numRef>
              <c:f>Sheet1!$D$2:$D$3</c:f>
              <c:numCache>
                <c:formatCode>#,##0</c:formatCode>
                <c:ptCount val="2"/>
                <c:pt idx="0">
                  <c:v>47094129</c:v>
                </c:pt>
                <c:pt idx="1">
                  <c:v>69393813.929999992</c:v>
                </c:pt>
              </c:numCache>
            </c:numRef>
          </c:val>
          <c:extLst xmlns:c16r2="http://schemas.microsoft.com/office/drawing/2015/06/chart">
            <c:ext xmlns:c16="http://schemas.microsoft.com/office/drawing/2014/chart" uri="{C3380CC4-5D6E-409C-BE32-E72D297353CC}">
              <c16:uniqueId val="{00000005-994B-4B70-8688-C4041210143D}"/>
            </c:ext>
          </c:extLst>
        </c:ser>
        <c:dLbls>
          <c:showLegendKey val="0"/>
          <c:showVal val="0"/>
          <c:showCatName val="0"/>
          <c:showSerName val="0"/>
          <c:showPercent val="0"/>
          <c:showBubbleSize val="0"/>
        </c:dLbls>
        <c:gapWidth val="351"/>
        <c:overlap val="-14"/>
        <c:axId val="1438303392"/>
        <c:axId val="1438301760"/>
      </c:barChart>
      <c:catAx>
        <c:axId val="1438303392"/>
        <c:scaling>
          <c:orientation val="minMax"/>
        </c:scaling>
        <c:delete val="0"/>
        <c:axPos val="b"/>
        <c:numFmt formatCode="General" sourceLinked="0"/>
        <c:majorTickMark val="out"/>
        <c:minorTickMark val="none"/>
        <c:tickLblPos val="nextTo"/>
        <c:spPr>
          <a:noFill/>
        </c:spPr>
        <c:txPr>
          <a:bodyPr anchor="b"/>
          <a:lstStyle/>
          <a:p>
            <a:pPr>
              <a:defRPr sz="1050"/>
            </a:pPr>
            <a:endParaRPr lang="en-US"/>
          </a:p>
        </c:txPr>
        <c:crossAx val="1438301760"/>
        <c:crosses val="autoZero"/>
        <c:auto val="1"/>
        <c:lblAlgn val="ctr"/>
        <c:lblOffset val="100"/>
        <c:noMultiLvlLbl val="0"/>
      </c:catAx>
      <c:valAx>
        <c:axId val="1438301760"/>
        <c:scaling>
          <c:orientation val="minMax"/>
        </c:scaling>
        <c:delete val="0"/>
        <c:axPos val="l"/>
        <c:majorGridlines>
          <c:spPr>
            <a:ln>
              <a:solidFill>
                <a:prstClr val="white">
                  <a:lumMod val="85000"/>
                  <a:alpha val="48000"/>
                </a:prstClr>
              </a:solidFill>
            </a:ln>
          </c:spPr>
        </c:majorGridlines>
        <c:numFmt formatCode="General" sourceLinked="0"/>
        <c:majorTickMark val="none"/>
        <c:minorTickMark val="in"/>
        <c:tickLblPos val="low"/>
        <c:spPr>
          <a:noFill/>
          <a:ln>
            <a:solidFill>
              <a:schemeClr val="bg1">
                <a:lumMod val="85000"/>
              </a:schemeClr>
            </a:solidFill>
          </a:ln>
        </c:spPr>
        <c:crossAx val="1438303392"/>
        <c:crosses val="autoZero"/>
        <c:crossBetween val="between"/>
      </c:valAx>
    </c:plotArea>
    <c:plotVisOnly val="1"/>
    <c:dispBlanksAs val="gap"/>
    <c:showDLblsOverMax val="0"/>
  </c:chart>
  <c:txPr>
    <a:bodyPr/>
    <a:lstStyle/>
    <a:p>
      <a:pPr>
        <a:defRPr sz="1000" b="1">
          <a:solidFill>
            <a:schemeClr val="tx1">
              <a:lumMod val="50000"/>
              <a:lumOff val="50000"/>
            </a:schemeClr>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spPr>
            <a:solidFill>
              <a:schemeClr val="accent1"/>
            </a:solidFill>
          </c:spPr>
          <c:dPt>
            <c:idx val="0"/>
            <c:bubble3D val="0"/>
            <c:spPr>
              <a:solidFill>
                <a:srgbClr val="EE1D23"/>
              </a:solidFill>
            </c:spPr>
            <c:extLst xmlns:c16r2="http://schemas.microsoft.com/office/drawing/2015/06/chart">
              <c:ext xmlns:c16="http://schemas.microsoft.com/office/drawing/2014/chart" uri="{C3380CC4-5D6E-409C-BE32-E72D297353CC}">
                <c16:uniqueId val="{00000001-5033-4A12-9D2B-25A30370F4A9}"/>
              </c:ext>
            </c:extLst>
          </c:dPt>
          <c:dPt>
            <c:idx val="1"/>
            <c:bubble3D val="0"/>
            <c:spPr>
              <a:solidFill>
                <a:srgbClr val="2EA648"/>
              </a:solidFill>
            </c:spPr>
            <c:extLst xmlns:c16r2="http://schemas.microsoft.com/office/drawing/2015/06/chart">
              <c:ext xmlns:c16="http://schemas.microsoft.com/office/drawing/2014/chart" uri="{C3380CC4-5D6E-409C-BE32-E72D297353CC}">
                <c16:uniqueId val="{00000003-5033-4A12-9D2B-25A30370F4A9}"/>
              </c:ext>
            </c:extLst>
          </c:dPt>
          <c:dPt>
            <c:idx val="2"/>
            <c:bubble3D val="0"/>
            <c:spPr>
              <a:solidFill>
                <a:srgbClr val="F36421"/>
              </a:solidFill>
            </c:spPr>
            <c:extLst xmlns:c16r2="http://schemas.microsoft.com/office/drawing/2015/06/chart">
              <c:ext xmlns:c16="http://schemas.microsoft.com/office/drawing/2014/chart" uri="{C3380CC4-5D6E-409C-BE32-E72D297353CC}">
                <c16:uniqueId val="{00000005-5033-4A12-9D2B-25A30370F4A9}"/>
              </c:ext>
            </c:extLst>
          </c:dPt>
          <c:dPt>
            <c:idx val="3"/>
            <c:bubble3D val="0"/>
            <c:spPr>
              <a:solidFill>
                <a:srgbClr val="1074BC"/>
              </a:solidFill>
            </c:spPr>
            <c:extLst xmlns:c16r2="http://schemas.microsoft.com/office/drawing/2015/06/chart">
              <c:ext xmlns:c16="http://schemas.microsoft.com/office/drawing/2014/chart" uri="{C3380CC4-5D6E-409C-BE32-E72D297353CC}">
                <c16:uniqueId val="{00000007-5033-4A12-9D2B-25A30370F4A9}"/>
              </c:ext>
            </c:extLst>
          </c:dPt>
          <c:dLbls>
            <c:spPr>
              <a:noFill/>
              <a:ln>
                <a:noFill/>
              </a:ln>
              <a:effectLst/>
            </c:sp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ext>
            </c:extLst>
          </c:dLbls>
          <c:cat>
            <c:strRef>
              <c:f>Sheet1!$A$2:$A$5</c:f>
              <c:strCache>
                <c:ptCount val="4"/>
                <c:pt idx="0">
                  <c:v>1st Qtr</c:v>
                </c:pt>
                <c:pt idx="1">
                  <c:v>2nd Qtr</c:v>
                </c:pt>
                <c:pt idx="2">
                  <c:v>3rd Qtr</c:v>
                </c:pt>
                <c:pt idx="3">
                  <c:v>4th Qtr</c:v>
                </c:pt>
              </c:strCache>
            </c:strRef>
          </c:cat>
          <c:val>
            <c:numRef>
              <c:f>Sheet1!$B$2:$B$5</c:f>
              <c:numCache>
                <c:formatCode>0.0%</c:formatCode>
                <c:ptCount val="4"/>
                <c:pt idx="0">
                  <c:v>1.7999999999999999E-2</c:v>
                </c:pt>
                <c:pt idx="1">
                  <c:v>0.67</c:v>
                </c:pt>
                <c:pt idx="2">
                  <c:v>3.0000000000000001E-3</c:v>
                </c:pt>
                <c:pt idx="3">
                  <c:v>0.309</c:v>
                </c:pt>
              </c:numCache>
            </c:numRef>
          </c:val>
          <c:extLst xmlns:c16r2="http://schemas.microsoft.com/office/drawing/2015/06/chart">
            <c:ext xmlns:c16="http://schemas.microsoft.com/office/drawing/2014/chart" uri="{C3380CC4-5D6E-409C-BE32-E72D297353CC}">
              <c16:uniqueId val="{0000000A-5033-4A12-9D2B-25A30370F4A9}"/>
            </c:ext>
          </c:extLst>
        </c:ser>
        <c:ser>
          <c:idx val="1"/>
          <c:order val="1"/>
          <c:tx>
            <c:strRef>
              <c:f>Sheet1!$C$1</c:f>
              <c:strCache>
                <c:ptCount val="1"/>
                <c:pt idx="0">
                  <c:v>Column1</c:v>
                </c:pt>
              </c:strCache>
            </c:strRef>
          </c:tx>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Sheet1!$C$2:$C$5</c:f>
              <c:numCache>
                <c:formatCode>0.0%</c:formatCode>
                <c:ptCount val="4"/>
                <c:pt idx="1">
                  <c:v>0.70886812099370689</c:v>
                </c:pt>
              </c:numCache>
            </c:numRef>
          </c:val>
        </c:ser>
        <c:dLbls>
          <c:showLegendKey val="0"/>
          <c:showVal val="1"/>
          <c:showCatName val="0"/>
          <c:showSerName val="0"/>
          <c:showPercent val="0"/>
          <c:showBubbleSize val="0"/>
          <c:showLeaderLines val="0"/>
        </c:dLbls>
        <c:firstSliceAng val="0"/>
      </c:pieChart>
    </c:plotArea>
    <c:plotVisOnly val="1"/>
    <c:dispBlanksAs val="gap"/>
    <c:showDLblsOverMax val="0"/>
  </c:chart>
  <c:txPr>
    <a:bodyPr/>
    <a:lstStyle/>
    <a:p>
      <a:pPr>
        <a:defRPr sz="1600" b="1">
          <a:solidFill>
            <a:schemeClr val="bg1"/>
          </a:solidFil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6">
                <a:lumMod val="60000"/>
                <a:lumOff val="40000"/>
              </a:schemeClr>
            </a:solidFill>
          </c:spPr>
          <c:dPt>
            <c:idx val="0"/>
            <c:bubble3D val="0"/>
            <c:spPr>
              <a:solidFill>
                <a:srgbClr val="FF0000"/>
              </a:solidFill>
            </c:spPr>
            <c:extLst xmlns:c16r2="http://schemas.microsoft.com/office/drawing/2015/06/chart">
              <c:ext xmlns:c16="http://schemas.microsoft.com/office/drawing/2014/chart" uri="{C3380CC4-5D6E-409C-BE32-E72D297353CC}">
                <c16:uniqueId val="{00000001-3F73-4F04-BA93-793EA3B88A93}"/>
              </c:ext>
            </c:extLst>
          </c:dPt>
          <c:dPt>
            <c:idx val="1"/>
            <c:bubble3D val="0"/>
            <c:extLst xmlns:c16r2="http://schemas.microsoft.com/office/drawing/2015/06/chart">
              <c:ext xmlns:c16="http://schemas.microsoft.com/office/drawing/2014/chart" uri="{C3380CC4-5D6E-409C-BE32-E72D297353CC}">
                <c16:uniqueId val="{00000003-3F73-4F04-BA93-793EA3B88A93}"/>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4-3F73-4F04-BA93-793EA3B88A93}"/>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spPr>
    <a:ln>
      <a:noFill/>
    </a:ln>
  </c:spPr>
  <c:txPr>
    <a:bodyPr/>
    <a:lstStyle/>
    <a:p>
      <a:pPr rtl="0">
        <a:defRPr sz="1800" baseline="-250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rgbClr val="2EA648"/>
              </a:solidFill>
            </c:spPr>
            <c:extLst xmlns:c16r2="http://schemas.microsoft.com/office/drawing/2015/06/chart">
              <c:ext xmlns:c16="http://schemas.microsoft.com/office/drawing/2014/chart" uri="{C3380CC4-5D6E-409C-BE32-E72D297353CC}">
                <c16:uniqueId val="{00000001-9E6B-4207-B815-E69EC98ECB59}"/>
              </c:ext>
            </c:extLst>
          </c:dPt>
          <c:dPt>
            <c:idx val="1"/>
            <c:bubble3D val="0"/>
            <c:spPr>
              <a:solidFill>
                <a:schemeClr val="accent6">
                  <a:lumMod val="60000"/>
                  <a:lumOff val="40000"/>
                </a:schemeClr>
              </a:solidFill>
            </c:spPr>
            <c:extLst xmlns:c16r2="http://schemas.microsoft.com/office/drawing/2015/06/chart">
              <c:ext xmlns:c16="http://schemas.microsoft.com/office/drawing/2014/chart" uri="{C3380CC4-5D6E-409C-BE32-E72D297353CC}">
                <c16:uniqueId val="{00000003-9E6B-4207-B815-E69EC98ECB59}"/>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4-9E6B-4207-B815-E69EC98ECB59}"/>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rgbClr val="F36421"/>
              </a:solidFill>
              <a:ln>
                <a:solidFill>
                  <a:srgbClr val="F36421"/>
                </a:solidFill>
              </a:ln>
            </c:spPr>
            <c:extLst xmlns:c16r2="http://schemas.microsoft.com/office/drawing/2015/06/chart">
              <c:ext xmlns:c16="http://schemas.microsoft.com/office/drawing/2014/chart" uri="{C3380CC4-5D6E-409C-BE32-E72D297353CC}">
                <c16:uniqueId val="{00000001-DE84-48D8-8763-4D422FC2F5EA}"/>
              </c:ext>
            </c:extLst>
          </c:dPt>
          <c:dPt>
            <c:idx val="1"/>
            <c:bubble3D val="0"/>
            <c:spPr>
              <a:solidFill>
                <a:schemeClr val="accent6">
                  <a:lumMod val="60000"/>
                  <a:lumOff val="40000"/>
                </a:schemeClr>
              </a:solidFill>
            </c:spPr>
            <c:extLst xmlns:c16r2="http://schemas.microsoft.com/office/drawing/2015/06/chart">
              <c:ext xmlns:c16="http://schemas.microsoft.com/office/drawing/2014/chart" uri="{C3380CC4-5D6E-409C-BE32-E72D297353CC}">
                <c16:uniqueId val="{00000003-DE84-48D8-8763-4D422FC2F5EA}"/>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4-DE84-48D8-8763-4D422FC2F5EA}"/>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6">
                <a:lumMod val="60000"/>
                <a:lumOff val="40000"/>
              </a:schemeClr>
            </a:solidFill>
          </c:spPr>
          <c:dPt>
            <c:idx val="0"/>
            <c:bubble3D val="0"/>
            <c:spPr>
              <a:solidFill>
                <a:srgbClr val="0070C0"/>
              </a:solidFill>
            </c:spPr>
            <c:extLst xmlns:c16r2="http://schemas.microsoft.com/office/drawing/2015/06/chart">
              <c:ext xmlns:c16="http://schemas.microsoft.com/office/drawing/2014/chart" uri="{C3380CC4-5D6E-409C-BE32-E72D297353CC}">
                <c16:uniqueId val="{00000000-3698-42AE-AD1E-E9671D5BFF4D}"/>
              </c:ext>
            </c:extLst>
          </c:dPt>
          <c:dPt>
            <c:idx val="1"/>
            <c:bubble3D val="0"/>
            <c:extLst xmlns:c16r2="http://schemas.microsoft.com/office/drawing/2015/06/chart">
              <c:ext xmlns:c16="http://schemas.microsoft.com/office/drawing/2014/chart" uri="{C3380CC4-5D6E-409C-BE32-E72D297353CC}">
                <c16:uniqueId val="{00000001-75CC-4543-B584-E2A5C1AAA642}"/>
              </c:ext>
            </c:extLst>
          </c:dPt>
          <c:cat>
            <c:strRef>
              <c:f>Sheet1!$A$2:$A$3</c:f>
              <c:strCache>
                <c:ptCount val="2"/>
                <c:pt idx="0">
                  <c:v>1st Qtr</c:v>
                </c:pt>
                <c:pt idx="1">
                  <c:v>2nd Qtr</c:v>
                </c:pt>
              </c:strCache>
            </c:strRef>
          </c:cat>
          <c:val>
            <c:numRef>
              <c:f>Sheet1!$B$2:$B$3</c:f>
              <c:numCache>
                <c:formatCode>General</c:formatCode>
                <c:ptCount val="2"/>
                <c:pt idx="0">
                  <c:v>100</c:v>
                </c:pt>
                <c:pt idx="1">
                  <c:v>0</c:v>
                </c:pt>
              </c:numCache>
            </c:numRef>
          </c:val>
          <c:extLst xmlns:c16r2="http://schemas.microsoft.com/office/drawing/2015/06/chart">
            <c:ext xmlns:c16="http://schemas.microsoft.com/office/drawing/2014/chart" uri="{C3380CC4-5D6E-409C-BE32-E72D297353CC}">
              <c16:uniqueId val="{00000002-75CC-4543-B584-E2A5C1AAA642}"/>
            </c:ext>
          </c:extLst>
        </c:ser>
        <c:dLbls>
          <c:showLegendKey val="0"/>
          <c:showVal val="0"/>
          <c:showCatName val="0"/>
          <c:showSerName val="0"/>
          <c:showPercent val="0"/>
          <c:showBubbleSize val="0"/>
          <c:showLeaderLines val="1"/>
        </c:dLbls>
        <c:firstSliceAng val="0"/>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rgbClr val="FFFF00"/>
            </a:solidFill>
          </c:spPr>
          <c:dPt>
            <c:idx val="1"/>
            <c:bubble3D val="0"/>
            <c:extLst xmlns:c16r2="http://schemas.microsoft.com/office/drawing/2015/06/chart">
              <c:ext xmlns:c16="http://schemas.microsoft.com/office/drawing/2014/chart" uri="{C3380CC4-5D6E-409C-BE32-E72D297353CC}">
                <c16:uniqueId val="{00000000-CC33-4A3D-B2EC-727E1C32CEA2}"/>
              </c:ext>
            </c:extLst>
          </c:dPt>
          <c:cat>
            <c:strRef>
              <c:f>Sheet1!$A$2:$A$3</c:f>
              <c:strCache>
                <c:ptCount val="2"/>
                <c:pt idx="0">
                  <c:v>1st Qtr</c:v>
                </c:pt>
                <c:pt idx="1">
                  <c:v>2nd Qtr</c:v>
                </c:pt>
              </c:strCache>
            </c:strRef>
          </c:cat>
          <c:val>
            <c:numRef>
              <c:f>Sheet1!$B$2:$B$3</c:f>
              <c:numCache>
                <c:formatCode>General</c:formatCode>
                <c:ptCount val="2"/>
                <c:pt idx="0">
                  <c:v>0</c:v>
                </c:pt>
                <c:pt idx="1">
                  <c:v>100</c:v>
                </c:pt>
              </c:numCache>
            </c:numRef>
          </c:val>
          <c:extLst xmlns:c16r2="http://schemas.microsoft.com/office/drawing/2015/06/chart">
            <c:ext xmlns:c16="http://schemas.microsoft.com/office/drawing/2014/chart" uri="{C3380CC4-5D6E-409C-BE32-E72D297353CC}">
              <c16:uniqueId val="{00000000-3F29-476C-B686-97EB7215F3B2}"/>
            </c:ext>
          </c:extLst>
        </c:ser>
        <c:dLbls>
          <c:showLegendKey val="0"/>
          <c:showVal val="0"/>
          <c:showCatName val="0"/>
          <c:showSerName val="0"/>
          <c:showPercent val="0"/>
          <c:showBubbleSize val="0"/>
          <c:showLeaderLines val="1"/>
        </c:dLbls>
        <c:firstSliceAng val="43"/>
        <c:holeSize val="70"/>
      </c:doughnutChart>
    </c:plotArea>
    <c:plotVisOnly val="1"/>
    <c:dispBlanksAs val="zero"/>
    <c:showDLblsOverMax val="0"/>
  </c:chart>
  <c:txPr>
    <a:bodyPr/>
    <a:lstStyle/>
    <a:p>
      <a:pPr rtl="0">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solidFill>
              <a:schemeClr val="accent1"/>
            </a:solidFill>
          </c:spPr>
          <c:dPt>
            <c:idx val="0"/>
            <c:bubble3D val="0"/>
            <c:spPr>
              <a:solidFill>
                <a:srgbClr val="EE1D23"/>
              </a:solidFill>
            </c:spPr>
            <c:extLst xmlns:c16r2="http://schemas.microsoft.com/office/drawing/2015/06/chart">
              <c:ext xmlns:c16="http://schemas.microsoft.com/office/drawing/2014/chart" uri="{C3380CC4-5D6E-409C-BE32-E72D297353CC}">
                <c16:uniqueId val="{00000001-B758-490F-8F13-07B05E27E72D}"/>
              </c:ext>
            </c:extLst>
          </c:dPt>
          <c:dPt>
            <c:idx val="1"/>
            <c:bubble3D val="0"/>
            <c:spPr>
              <a:solidFill>
                <a:srgbClr val="2EA648"/>
              </a:solidFill>
            </c:spPr>
            <c:extLst xmlns:c16r2="http://schemas.microsoft.com/office/drawing/2015/06/chart">
              <c:ext xmlns:c16="http://schemas.microsoft.com/office/drawing/2014/chart" uri="{C3380CC4-5D6E-409C-BE32-E72D297353CC}">
                <c16:uniqueId val="{00000003-B758-490F-8F13-07B05E27E72D}"/>
              </c:ext>
            </c:extLst>
          </c:dPt>
          <c:dPt>
            <c:idx val="2"/>
            <c:bubble3D val="0"/>
            <c:spPr>
              <a:solidFill>
                <a:srgbClr val="F36421"/>
              </a:solidFill>
            </c:spPr>
            <c:extLst xmlns:c16r2="http://schemas.microsoft.com/office/drawing/2015/06/chart">
              <c:ext xmlns:c16="http://schemas.microsoft.com/office/drawing/2014/chart" uri="{C3380CC4-5D6E-409C-BE32-E72D297353CC}">
                <c16:uniqueId val="{00000006-B758-490F-8F13-07B05E27E72D}"/>
              </c:ext>
            </c:extLst>
          </c:dPt>
          <c:dPt>
            <c:idx val="3"/>
            <c:bubble3D val="0"/>
            <c:spPr>
              <a:solidFill>
                <a:srgbClr val="1074BC"/>
              </a:solidFill>
            </c:spPr>
            <c:extLst xmlns:c16r2="http://schemas.microsoft.com/office/drawing/2015/06/chart">
              <c:ext xmlns:c16="http://schemas.microsoft.com/office/drawing/2014/chart" uri="{C3380CC4-5D6E-409C-BE32-E72D297353CC}">
                <c16:uniqueId val="{00000005-B758-490F-8F13-07B05E27E72D}"/>
              </c:ext>
            </c:extLst>
          </c:dPt>
          <c:dLbls>
            <c:dLbl>
              <c:idx val="0"/>
              <c:layout>
                <c:manualLayout>
                  <c:x val="-0.29242729412646912"/>
                  <c:y val="4.6657333682988394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B758-490F-8F13-07B05E27E72D}"/>
                </c:ext>
                <c:ext xmlns:c15="http://schemas.microsoft.com/office/drawing/2012/chart" uri="{CE6537A1-D6FC-4f65-9D91-7224C49458BB}"/>
              </c:extLst>
            </c:dLbl>
            <c:dLbl>
              <c:idx val="1"/>
              <c:layout>
                <c:manualLayout>
                  <c:x val="-3.0478527147314506E-2"/>
                  <c:y val="-0.20822157739559696"/>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B758-490F-8F13-07B05E27E72D}"/>
                </c:ext>
                <c:ext xmlns:c15="http://schemas.microsoft.com/office/drawing/2012/chart" uri="{CE6537A1-D6FC-4f65-9D91-7224C49458BB}"/>
              </c:extLst>
            </c:dLbl>
            <c:dLbl>
              <c:idx val="2"/>
              <c:layout>
                <c:manualLayout>
                  <c:x val="0.26102641794175097"/>
                  <c:y val="-3.660797429694019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B758-490F-8F13-07B05E27E72D}"/>
                </c:ext>
                <c:ext xmlns:c15="http://schemas.microsoft.com/office/drawing/2012/chart" uri="{CE6537A1-D6FC-4f65-9D91-7224C49458BB}"/>
              </c:extLst>
            </c:dLbl>
            <c:dLbl>
              <c:idx val="3"/>
              <c:layout>
                <c:manualLayout>
                  <c:x val="0.12867823586686397"/>
                  <c:y val="0.17794920482865295"/>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B758-490F-8F13-07B05E27E72D}"/>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Sheet1!$B$2:$B$5</c:f>
              <c:numCache>
                <c:formatCode>0.0%</c:formatCode>
                <c:ptCount val="4"/>
                <c:pt idx="0">
                  <c:v>0.47</c:v>
                </c:pt>
                <c:pt idx="1">
                  <c:v>0.04</c:v>
                </c:pt>
                <c:pt idx="2">
                  <c:v>0.38</c:v>
                </c:pt>
                <c:pt idx="3">
                  <c:v>0.11</c:v>
                </c:pt>
              </c:numCache>
            </c:numRef>
          </c:val>
          <c:extLst xmlns:c16r2="http://schemas.microsoft.com/office/drawing/2015/06/chart">
            <c:ext xmlns:c16="http://schemas.microsoft.com/office/drawing/2014/chart" uri="{C3380CC4-5D6E-409C-BE32-E72D297353CC}">
              <c16:uniqueId val="{00000007-B758-490F-8F13-07B05E27E72D}"/>
            </c:ext>
          </c:extLst>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600" b="1">
          <a:solidFill>
            <a:schemeClr val="bg1"/>
          </a:solidFil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solidFill>
              <a:schemeClr val="accent1"/>
            </a:solidFill>
          </c:spPr>
          <c:dPt>
            <c:idx val="0"/>
            <c:bubble3D val="0"/>
            <c:spPr>
              <a:solidFill>
                <a:srgbClr val="EE1D23"/>
              </a:solidFill>
            </c:spPr>
            <c:extLst xmlns:c16r2="http://schemas.microsoft.com/office/drawing/2015/06/chart">
              <c:ext xmlns:c16="http://schemas.microsoft.com/office/drawing/2014/chart" uri="{C3380CC4-5D6E-409C-BE32-E72D297353CC}">
                <c16:uniqueId val="{00000001-B758-490F-8F13-07B05E27E72D}"/>
              </c:ext>
            </c:extLst>
          </c:dPt>
          <c:dPt>
            <c:idx val="1"/>
            <c:bubble3D val="0"/>
            <c:spPr>
              <a:solidFill>
                <a:srgbClr val="2EA648"/>
              </a:solidFill>
            </c:spPr>
            <c:extLst xmlns:c16r2="http://schemas.microsoft.com/office/drawing/2015/06/chart">
              <c:ext xmlns:c16="http://schemas.microsoft.com/office/drawing/2014/chart" uri="{C3380CC4-5D6E-409C-BE32-E72D297353CC}">
                <c16:uniqueId val="{00000003-B758-490F-8F13-07B05E27E72D}"/>
              </c:ext>
            </c:extLst>
          </c:dPt>
          <c:dPt>
            <c:idx val="2"/>
            <c:bubble3D val="0"/>
            <c:spPr>
              <a:solidFill>
                <a:srgbClr val="F36421"/>
              </a:solidFill>
            </c:spPr>
            <c:extLst xmlns:c16r2="http://schemas.microsoft.com/office/drawing/2015/06/chart">
              <c:ext xmlns:c16="http://schemas.microsoft.com/office/drawing/2014/chart" uri="{C3380CC4-5D6E-409C-BE32-E72D297353CC}">
                <c16:uniqueId val="{00000006-B758-490F-8F13-07B05E27E72D}"/>
              </c:ext>
            </c:extLst>
          </c:dPt>
          <c:dPt>
            <c:idx val="3"/>
            <c:bubble3D val="0"/>
            <c:spPr>
              <a:solidFill>
                <a:srgbClr val="1074BC"/>
              </a:solidFill>
            </c:spPr>
            <c:extLst xmlns:c16r2="http://schemas.microsoft.com/office/drawing/2015/06/chart">
              <c:ext xmlns:c16="http://schemas.microsoft.com/office/drawing/2014/chart" uri="{C3380CC4-5D6E-409C-BE32-E72D297353CC}">
                <c16:uniqueId val="{00000005-B758-490F-8F13-07B05E27E72D}"/>
              </c:ext>
            </c:extLst>
          </c:dPt>
          <c:dLbls>
            <c:dLbl>
              <c:idx val="0"/>
              <c:layout>
                <c:manualLayout>
                  <c:x val="-0.29242729412646912"/>
                  <c:y val="4.6657333682988394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B758-490F-8F13-07B05E27E72D}"/>
                </c:ext>
                <c:ext xmlns:c15="http://schemas.microsoft.com/office/drawing/2012/chart" uri="{CE6537A1-D6FC-4f65-9D91-7224C49458BB}"/>
              </c:extLst>
            </c:dLbl>
            <c:dLbl>
              <c:idx val="1"/>
              <c:layout>
                <c:manualLayout>
                  <c:x val="-9.6459993462007041E-3"/>
                  <c:y val="-0.19016049053343065"/>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B758-490F-8F13-07B05E27E72D}"/>
                </c:ext>
                <c:ext xmlns:c15="http://schemas.microsoft.com/office/drawing/2012/chart" uri="{CE6537A1-D6FC-4f65-9D91-7224C49458BB}"/>
              </c:extLst>
            </c:dLbl>
            <c:dLbl>
              <c:idx val="2"/>
              <c:layout>
                <c:manualLayout>
                  <c:x val="0.26102641794175097"/>
                  <c:y val="-3.660797429694019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B758-490F-8F13-07B05E27E72D}"/>
                </c:ext>
                <c:ext xmlns:c15="http://schemas.microsoft.com/office/drawing/2012/chart" uri="{CE6537A1-D6FC-4f65-9D91-7224C49458BB}"/>
              </c:extLst>
            </c:dLbl>
            <c:dLbl>
              <c:idx val="3"/>
              <c:delete val="1"/>
              <c:extLst xmlns:c16r2="http://schemas.microsoft.com/office/drawing/2015/06/chart">
                <c:ext xmlns:c16="http://schemas.microsoft.com/office/drawing/2014/chart" uri="{C3380CC4-5D6E-409C-BE32-E72D297353CC}">
                  <c16:uniqueId val="{00000005-B758-490F-8F13-07B05E27E72D}"/>
                </c:ex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Sheet1!$B$2:$B$5</c:f>
              <c:numCache>
                <c:formatCode>0.0%</c:formatCode>
                <c:ptCount val="4"/>
                <c:pt idx="0">
                  <c:v>0.438</c:v>
                </c:pt>
                <c:pt idx="1">
                  <c:v>5.5E-2</c:v>
                </c:pt>
                <c:pt idx="2">
                  <c:v>0.48499999999999999</c:v>
                </c:pt>
                <c:pt idx="3">
                  <c:v>2.1999999999999999E-2</c:v>
                </c:pt>
              </c:numCache>
            </c:numRef>
          </c:val>
          <c:extLst xmlns:c16r2="http://schemas.microsoft.com/office/drawing/2015/06/chart">
            <c:ext xmlns:c16="http://schemas.microsoft.com/office/drawing/2014/chart" uri="{C3380CC4-5D6E-409C-BE32-E72D297353CC}">
              <c16:uniqueId val="{00000007-B758-490F-8F13-07B05E27E72D}"/>
            </c:ext>
          </c:extLst>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600" b="1">
          <a:solidFill>
            <a:schemeClr val="bg1"/>
          </a:solidFil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fld id="{CE2D299F-44FA-4F57-B9AF-D4C60E6827E0}" type="datetimeFigureOut">
              <a:rPr lang="en-US" smtClean="0"/>
              <a:t>22/12/29</a:t>
            </a:fld>
            <a:endParaRPr lang="en-US"/>
          </a:p>
        </p:txBody>
      </p:sp>
      <p:sp>
        <p:nvSpPr>
          <p:cNvPr id="4" name="Footer Placeholder 3"/>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890794A8-5F92-44FA-B561-6C0C7CE2A390}" type="slidenum">
              <a:rPr lang="en-US" smtClean="0"/>
              <a:t>‹#›</a:t>
            </a:fld>
            <a:endParaRPr lang="en-US"/>
          </a:p>
        </p:txBody>
      </p:sp>
    </p:spTree>
    <p:extLst>
      <p:ext uri="{BB962C8B-B14F-4D97-AF65-F5344CB8AC3E}">
        <p14:creationId xmlns:p14="http://schemas.microsoft.com/office/powerpoint/2010/main" val="182663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56414" cy="467072"/>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1"/>
            <a:ext cx="3056414" cy="467072"/>
          </a:xfrm>
          <a:prstGeom prst="rect">
            <a:avLst/>
          </a:prstGeom>
        </p:spPr>
        <p:txBody>
          <a:bodyPr vert="horz" lIns="93497" tIns="46749" rIns="93497" bIns="46749" rtlCol="0"/>
          <a:lstStyle>
            <a:lvl1pPr algn="r">
              <a:defRPr sz="1200"/>
            </a:lvl1pPr>
          </a:lstStyle>
          <a:p>
            <a:fld id="{C8D18E60-4300-4729-A0D7-6AB984C3922D}" type="datetimeFigureOut">
              <a:rPr lang="en-US" smtClean="0"/>
              <a:t>22/12/29</a:t>
            </a:fld>
            <a:endParaRPr lang="en-US"/>
          </a:p>
        </p:txBody>
      </p:sp>
      <p:sp>
        <p:nvSpPr>
          <p:cNvPr id="4" name="Slide Image Placeholder 3"/>
          <p:cNvSpPr>
            <a:spLocks noGrp="1" noRot="1" noChangeAspect="1"/>
          </p:cNvSpPr>
          <p:nvPr>
            <p:ph type="sldImg" idx="2"/>
          </p:nvPr>
        </p:nvSpPr>
        <p:spPr>
          <a:xfrm>
            <a:off x="1109663" y="1163638"/>
            <a:ext cx="4833937" cy="3141662"/>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80004"/>
            <a:ext cx="5642610" cy="3665459"/>
          </a:xfrm>
          <a:prstGeom prst="rect">
            <a:avLst/>
          </a:prstGeom>
        </p:spPr>
        <p:txBody>
          <a:bodyPr vert="horz" lIns="93497" tIns="46749" rIns="93497" bIns="4674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296" rtl="0" eaLnBrk="1" latinLnBrk="0" hangingPunct="1">
      <a:defRPr sz="1200" kern="1200">
        <a:solidFill>
          <a:schemeClr val="tx1"/>
        </a:solidFill>
        <a:latin typeface="+mn-lt"/>
        <a:ea typeface="+mn-ea"/>
        <a:cs typeface="+mn-cs"/>
      </a:defRPr>
    </a:lvl1pPr>
    <a:lvl2pPr marL="457148" algn="l" defTabSz="914296" rtl="0" eaLnBrk="1" latinLnBrk="0" hangingPunct="1">
      <a:defRPr sz="1200" kern="1200">
        <a:solidFill>
          <a:schemeClr val="tx1"/>
        </a:solidFill>
        <a:latin typeface="+mn-lt"/>
        <a:ea typeface="+mn-ea"/>
        <a:cs typeface="+mn-cs"/>
      </a:defRPr>
    </a:lvl2pPr>
    <a:lvl3pPr marL="914296" algn="l" defTabSz="914296" rtl="0" eaLnBrk="1" latinLnBrk="0" hangingPunct="1">
      <a:defRPr sz="1200" kern="1200">
        <a:solidFill>
          <a:schemeClr val="tx1"/>
        </a:solidFill>
        <a:latin typeface="+mn-lt"/>
        <a:ea typeface="+mn-ea"/>
        <a:cs typeface="+mn-cs"/>
      </a:defRPr>
    </a:lvl3pPr>
    <a:lvl4pPr marL="1371444" algn="l" defTabSz="914296" rtl="0" eaLnBrk="1" latinLnBrk="0" hangingPunct="1">
      <a:defRPr sz="1200" kern="1200">
        <a:solidFill>
          <a:schemeClr val="tx1"/>
        </a:solidFill>
        <a:latin typeface="+mn-lt"/>
        <a:ea typeface="+mn-ea"/>
        <a:cs typeface="+mn-cs"/>
      </a:defRPr>
    </a:lvl4pPr>
    <a:lvl5pPr marL="1828592" algn="l" defTabSz="914296" rtl="0" eaLnBrk="1" latinLnBrk="0" hangingPunct="1">
      <a:defRPr sz="1200" kern="1200">
        <a:solidFill>
          <a:schemeClr val="tx1"/>
        </a:solidFill>
        <a:latin typeface="+mn-lt"/>
        <a:ea typeface="+mn-ea"/>
        <a:cs typeface="+mn-cs"/>
      </a:defRPr>
    </a:lvl5pPr>
    <a:lvl6pPr marL="2285740" algn="l" defTabSz="914296" rtl="0" eaLnBrk="1" latinLnBrk="0" hangingPunct="1">
      <a:defRPr sz="1200" kern="1200">
        <a:solidFill>
          <a:schemeClr val="tx1"/>
        </a:solidFill>
        <a:latin typeface="+mn-lt"/>
        <a:ea typeface="+mn-ea"/>
        <a:cs typeface="+mn-cs"/>
      </a:defRPr>
    </a:lvl6pPr>
    <a:lvl7pPr marL="2742888" algn="l" defTabSz="914296" rtl="0" eaLnBrk="1" latinLnBrk="0" hangingPunct="1">
      <a:defRPr sz="1200" kern="1200">
        <a:solidFill>
          <a:schemeClr val="tx1"/>
        </a:solidFill>
        <a:latin typeface="+mn-lt"/>
        <a:ea typeface="+mn-ea"/>
        <a:cs typeface="+mn-cs"/>
      </a:defRPr>
    </a:lvl7pPr>
    <a:lvl8pPr marL="3200036" algn="l" defTabSz="914296" rtl="0" eaLnBrk="1" latinLnBrk="0" hangingPunct="1">
      <a:defRPr sz="1200" kern="1200">
        <a:solidFill>
          <a:schemeClr val="tx1"/>
        </a:solidFill>
        <a:latin typeface="+mn-lt"/>
        <a:ea typeface="+mn-ea"/>
        <a:cs typeface="+mn-cs"/>
      </a:defRPr>
    </a:lvl8pPr>
    <a:lvl9pPr marL="3657184" algn="l" defTabSz="91429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2</a:t>
            </a:fld>
            <a:endParaRPr lang="en-US"/>
          </a:p>
        </p:txBody>
      </p:sp>
    </p:spTree>
    <p:extLst>
      <p:ext uri="{BB962C8B-B14F-4D97-AF65-F5344CB8AC3E}">
        <p14:creationId xmlns:p14="http://schemas.microsoft.com/office/powerpoint/2010/main" val="2265074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11</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12</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13</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14</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15</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16</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17</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18</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19</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20</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533E96-F078-4B3D-A8F4-F1AF21EBC357}" type="slidenum">
              <a:rPr lang="en-US" smtClean="0"/>
              <a:t>3</a:t>
            </a:fld>
            <a:endParaRPr lang="en-US"/>
          </a:p>
        </p:txBody>
      </p:sp>
    </p:spTree>
    <p:extLst>
      <p:ext uri="{BB962C8B-B14F-4D97-AF65-F5344CB8AC3E}">
        <p14:creationId xmlns:p14="http://schemas.microsoft.com/office/powerpoint/2010/main" val="22650747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21</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22</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23</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24</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4</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5</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350B06-B074-48FC-8CFD-53D2CD8FB95F}" type="slidenum">
              <a:rPr lang="en-US" smtClean="0"/>
              <a:t>6</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7</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8</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9</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9663" y="1163638"/>
            <a:ext cx="4833937"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10</a:t>
            </a:fld>
            <a:endParaRPr lang="en-US"/>
          </a:p>
        </p:txBody>
      </p:sp>
    </p:spTree>
    <p:extLst>
      <p:ext uri="{BB962C8B-B14F-4D97-AF65-F5344CB8AC3E}">
        <p14:creationId xmlns:p14="http://schemas.microsoft.com/office/powerpoint/2010/main" val="12845968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71952" y="3357389"/>
            <a:ext cx="8141113" cy="1772433"/>
          </a:xfrm>
          <a:noFill/>
          <a:effectLst>
            <a:outerShdw blurRad="50800" dist="25400" dir="2700000" algn="tl" rotWithShape="0">
              <a:prstClr val="black">
                <a:alpha val="40000"/>
              </a:prstClr>
            </a:outerShdw>
          </a:effectLst>
        </p:spPr>
        <p:txBody>
          <a:bodyPr>
            <a:normAutofit/>
          </a:bodyPr>
          <a:lstStyle>
            <a:lvl1pPr algn="r">
              <a:defRPr sz="3600">
                <a:solidFill>
                  <a:srgbClr val="FF0000"/>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479325" y="2505269"/>
            <a:ext cx="8141108" cy="783959"/>
          </a:xfrm>
        </p:spPr>
        <p:txBody>
          <a:bodyPr>
            <a:normAutofit/>
          </a:bodyPr>
          <a:lstStyle>
            <a:lvl1pPr marL="0" indent="0" algn="r">
              <a:buNone/>
              <a:defRPr sz="2800" b="0" i="0">
                <a:solidFill>
                  <a:schemeClr val="tx1"/>
                </a:solidFill>
              </a:defRPr>
            </a:lvl1pPr>
            <a:lvl2pPr marL="457148" indent="0" algn="ctr">
              <a:buNone/>
              <a:defRPr>
                <a:solidFill>
                  <a:schemeClr val="tx1">
                    <a:tint val="75000"/>
                  </a:schemeClr>
                </a:solidFill>
              </a:defRPr>
            </a:lvl2pPr>
            <a:lvl3pPr marL="914296" indent="0" algn="ctr">
              <a:buNone/>
              <a:defRPr>
                <a:solidFill>
                  <a:schemeClr val="tx1">
                    <a:tint val="75000"/>
                  </a:schemeClr>
                </a:solidFill>
              </a:defRPr>
            </a:lvl3pPr>
            <a:lvl4pPr marL="1371444" indent="0" algn="ctr">
              <a:buNone/>
              <a:defRPr>
                <a:solidFill>
                  <a:schemeClr val="tx1">
                    <a:tint val="75000"/>
                  </a:schemeClr>
                </a:solidFill>
              </a:defRPr>
            </a:lvl4pPr>
            <a:lvl5pPr marL="1828592" indent="0" algn="ctr">
              <a:buNone/>
              <a:defRPr>
                <a:solidFill>
                  <a:schemeClr val="tx1">
                    <a:tint val="75000"/>
                  </a:schemeClr>
                </a:solidFill>
              </a:defRPr>
            </a:lvl5pPr>
            <a:lvl6pPr marL="2285740" indent="0" algn="ctr">
              <a:buNone/>
              <a:defRPr>
                <a:solidFill>
                  <a:schemeClr val="tx1">
                    <a:tint val="75000"/>
                  </a:schemeClr>
                </a:solidFill>
              </a:defRPr>
            </a:lvl6pPr>
            <a:lvl7pPr marL="2742888" indent="0" algn="ctr">
              <a:buNone/>
              <a:defRPr>
                <a:solidFill>
                  <a:schemeClr val="tx1">
                    <a:tint val="75000"/>
                  </a:schemeClr>
                </a:solidFill>
              </a:defRPr>
            </a:lvl7pPr>
            <a:lvl8pPr marL="3200036" indent="0" algn="ctr">
              <a:buNone/>
              <a:defRPr>
                <a:solidFill>
                  <a:schemeClr val="tx1">
                    <a:tint val="75000"/>
                  </a:schemeClr>
                </a:solidFill>
              </a:defRPr>
            </a:lvl8pPr>
            <a:lvl9pPr marL="3657184"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160522"/>
            <a:ext cx="5486400" cy="49117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31072"/>
            <a:ext cx="5486400" cy="3566160"/>
          </a:xfrm>
        </p:spPr>
        <p:txBody>
          <a:bodyPr/>
          <a:lstStyle>
            <a:lvl1pPr marL="0" indent="0">
              <a:buNone/>
              <a:defRPr sz="3200"/>
            </a:lvl1pPr>
            <a:lvl2pPr marL="457148" indent="0">
              <a:buNone/>
              <a:defRPr sz="2800"/>
            </a:lvl2pPr>
            <a:lvl3pPr marL="914296" indent="0">
              <a:buNone/>
              <a:defRPr sz="2400"/>
            </a:lvl3pPr>
            <a:lvl4pPr marL="1371444" indent="0">
              <a:buNone/>
              <a:defRPr sz="2000"/>
            </a:lvl4pPr>
            <a:lvl5pPr marL="1828592" indent="0">
              <a:buNone/>
              <a:defRPr sz="2000"/>
            </a:lvl5pPr>
            <a:lvl6pPr marL="2285740" indent="0">
              <a:buNone/>
              <a:defRPr sz="2000"/>
            </a:lvl6pPr>
            <a:lvl7pPr marL="2742888" indent="0">
              <a:buNone/>
              <a:defRPr sz="2000"/>
            </a:lvl7pPr>
            <a:lvl8pPr marL="3200036" indent="0">
              <a:buNone/>
              <a:defRPr sz="2000"/>
            </a:lvl8pPr>
            <a:lvl9pPr marL="3657184" indent="0">
              <a:buNone/>
              <a:defRPr sz="2000"/>
            </a:lvl9pPr>
          </a:lstStyle>
          <a:p>
            <a:endParaRPr lang="en-US"/>
          </a:p>
        </p:txBody>
      </p:sp>
      <p:sp>
        <p:nvSpPr>
          <p:cNvPr id="4" name="Text Placeholder 3"/>
          <p:cNvSpPr>
            <a:spLocks noGrp="1"/>
          </p:cNvSpPr>
          <p:nvPr>
            <p:ph type="body" sz="half" idx="2"/>
          </p:nvPr>
        </p:nvSpPr>
        <p:spPr>
          <a:xfrm>
            <a:off x="1792288" y="4651700"/>
            <a:ext cx="5486400" cy="697548"/>
          </a:xfrm>
        </p:spPr>
        <p:txBody>
          <a:bodyPr/>
          <a:lstStyle>
            <a:lvl1pPr marL="0" indent="0">
              <a:buNone/>
              <a:defRPr sz="1400"/>
            </a:lvl1pPr>
            <a:lvl2pPr marL="457148" indent="0">
              <a:buNone/>
              <a:defRPr sz="1200"/>
            </a:lvl2pPr>
            <a:lvl3pPr marL="914296" indent="0">
              <a:buNone/>
              <a:defRPr sz="1000"/>
            </a:lvl3pPr>
            <a:lvl4pPr marL="1371444" indent="0">
              <a:buNone/>
              <a:defRPr sz="900"/>
            </a:lvl4pPr>
            <a:lvl5pPr marL="1828592" indent="0">
              <a:buNone/>
              <a:defRPr sz="900"/>
            </a:lvl5pPr>
            <a:lvl6pPr marL="2285740" indent="0">
              <a:buNone/>
              <a:defRPr sz="900"/>
            </a:lvl6pPr>
            <a:lvl7pPr marL="2742888" indent="0">
              <a:buNone/>
              <a:defRPr sz="900"/>
            </a:lvl7pPr>
            <a:lvl8pPr marL="3200036" indent="0">
              <a:buNone/>
              <a:defRPr sz="900"/>
            </a:lvl8pPr>
            <a:lvl9pPr marL="365718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22/12/29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7" y="238023"/>
            <a:ext cx="2057401" cy="50713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5" y="238023"/>
            <a:ext cx="6019801" cy="50713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82" y="2688076"/>
            <a:ext cx="1463785" cy="608933"/>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9833" y="352967"/>
            <a:ext cx="8259099" cy="882297"/>
          </a:xfrm>
        </p:spPr>
        <p:txBody>
          <a:bodyPr>
            <a:normAutofit/>
          </a:bodyPr>
          <a:lstStyle>
            <a:lvl1pPr algn="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63720" y="1380456"/>
            <a:ext cx="8246069" cy="4141346"/>
          </a:xfrm>
        </p:spPr>
        <p:txBody>
          <a:bodyPr/>
          <a:lstStyle>
            <a:lvl1pPr algn="l">
              <a:defRPr sz="2800">
                <a:solidFill>
                  <a:schemeClr val="tx1">
                    <a:lumMod val="75000"/>
                    <a:lumOff val="25000"/>
                  </a:schemeClr>
                </a:solidFill>
              </a:defRPr>
            </a:lvl1pPr>
            <a:lvl2pPr algn="l">
              <a:defRPr>
                <a:solidFill>
                  <a:schemeClr val="tx1">
                    <a:lumMod val="75000"/>
                    <a:lumOff val="25000"/>
                  </a:schemeClr>
                </a:solidFill>
              </a:defRPr>
            </a:lvl2pPr>
            <a:lvl3pPr algn="l">
              <a:defRPr>
                <a:solidFill>
                  <a:schemeClr val="tx1">
                    <a:lumMod val="75000"/>
                    <a:lumOff val="25000"/>
                  </a:schemeClr>
                </a:solidFill>
              </a:defRPr>
            </a:lvl3pPr>
            <a:lvl4pPr algn="l">
              <a:defRPr>
                <a:solidFill>
                  <a:schemeClr val="tx1">
                    <a:lumMod val="75000"/>
                    <a:lumOff val="25000"/>
                  </a:schemeClr>
                </a:solidFill>
              </a:defRPr>
            </a:lvl4pPr>
            <a:lvl5pPr algn="l">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86836" y="512389"/>
            <a:ext cx="6276434" cy="838181"/>
          </a:xfrm>
        </p:spPr>
        <p:txBody>
          <a:bodyPr>
            <a:normAutofit/>
          </a:bodyPr>
          <a:lstStyle>
            <a:lvl1pPr algn="l">
              <a:defRPr sz="360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381870" y="1360600"/>
            <a:ext cx="6297561" cy="4057227"/>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3819314"/>
            <a:ext cx="7772400" cy="118046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4" y="2519152"/>
            <a:ext cx="7772400" cy="1300162"/>
          </a:xfrm>
        </p:spPr>
        <p:txBody>
          <a:bodyPr anchor="b"/>
          <a:lstStyle>
            <a:lvl1pPr marL="0" indent="0">
              <a:buNone/>
              <a:defRPr sz="2000">
                <a:solidFill>
                  <a:schemeClr val="tx1">
                    <a:tint val="75000"/>
                  </a:schemeClr>
                </a:solidFill>
              </a:defRPr>
            </a:lvl1pPr>
            <a:lvl2pPr marL="457148" indent="0">
              <a:buNone/>
              <a:defRPr sz="1800">
                <a:solidFill>
                  <a:schemeClr val="tx1">
                    <a:tint val="75000"/>
                  </a:schemeClr>
                </a:solidFill>
              </a:defRPr>
            </a:lvl2pPr>
            <a:lvl3pPr marL="914296" indent="0">
              <a:buNone/>
              <a:defRPr sz="1600">
                <a:solidFill>
                  <a:schemeClr val="tx1">
                    <a:tint val="75000"/>
                  </a:schemeClr>
                </a:solidFill>
              </a:defRPr>
            </a:lvl3pPr>
            <a:lvl4pPr marL="1371444" indent="0">
              <a:buNone/>
              <a:defRPr sz="1400">
                <a:solidFill>
                  <a:schemeClr val="tx1">
                    <a:tint val="75000"/>
                  </a:schemeClr>
                </a:solidFill>
              </a:defRPr>
            </a:lvl4pPr>
            <a:lvl5pPr marL="1828592" indent="0">
              <a:buNone/>
              <a:defRPr sz="1400">
                <a:solidFill>
                  <a:schemeClr val="tx1">
                    <a:tint val="75000"/>
                  </a:schemeClr>
                </a:solidFill>
              </a:defRPr>
            </a:lvl5pPr>
            <a:lvl6pPr marL="2285740" indent="0">
              <a:buNone/>
              <a:defRPr sz="1400">
                <a:solidFill>
                  <a:schemeClr val="tx1">
                    <a:tint val="75000"/>
                  </a:schemeClr>
                </a:solidFill>
              </a:defRPr>
            </a:lvl6pPr>
            <a:lvl7pPr marL="2742888" indent="0">
              <a:buNone/>
              <a:defRPr sz="1400">
                <a:solidFill>
                  <a:schemeClr val="tx1">
                    <a:tint val="75000"/>
                  </a:schemeClr>
                </a:solidFill>
              </a:defRPr>
            </a:lvl7pPr>
            <a:lvl8pPr marL="3200036" indent="0">
              <a:buNone/>
              <a:defRPr sz="1400">
                <a:solidFill>
                  <a:schemeClr val="tx1">
                    <a:tint val="75000"/>
                  </a:schemeClr>
                </a:solidFill>
              </a:defRPr>
            </a:lvl8pPr>
            <a:lvl9pPr marL="365718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22/12/29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6" y="1386841"/>
            <a:ext cx="4038601"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8" y="1386841"/>
            <a:ext cx="4038601"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22/12/29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7949" y="399122"/>
            <a:ext cx="8093365" cy="882296"/>
          </a:xfrm>
        </p:spPr>
        <p:txBody>
          <a:bodyPr>
            <a:normAutofit/>
          </a:bodyPr>
          <a:lstStyle>
            <a:lvl1pPr algn="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913046"/>
            <a:ext cx="4040188" cy="554461"/>
          </a:xfrm>
        </p:spPr>
        <p:txBody>
          <a:bodyPr anchor="b"/>
          <a:lstStyle>
            <a:lvl1pPr marL="0" indent="0" algn="ctr">
              <a:buNone/>
              <a:defRPr sz="2400" b="1">
                <a:solidFill>
                  <a:schemeClr val="tx1"/>
                </a:solidFill>
              </a:defRPr>
            </a:lvl1pPr>
            <a:lvl2pPr marL="457148" indent="0">
              <a:buNone/>
              <a:defRPr sz="2000" b="1"/>
            </a:lvl2pPr>
            <a:lvl3pPr marL="914296" indent="0">
              <a:buNone/>
              <a:defRPr sz="1800" b="1"/>
            </a:lvl3pPr>
            <a:lvl4pPr marL="1371444" indent="0">
              <a:buNone/>
              <a:defRPr sz="1600" b="1"/>
            </a:lvl4pPr>
            <a:lvl5pPr marL="1828592" indent="0">
              <a:buNone/>
              <a:defRPr sz="1600" b="1"/>
            </a:lvl5pPr>
            <a:lvl6pPr marL="2285740" indent="0">
              <a:buNone/>
              <a:defRPr sz="1600" b="1"/>
            </a:lvl6pPr>
            <a:lvl7pPr marL="2742888" indent="0">
              <a:buNone/>
              <a:defRPr sz="1600" b="1"/>
            </a:lvl7pPr>
            <a:lvl8pPr marL="3200036" indent="0">
              <a:buNone/>
              <a:defRPr sz="1600" b="1"/>
            </a:lvl8pPr>
            <a:lvl9pPr marL="3657184"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458925"/>
            <a:ext cx="4040188" cy="2630385"/>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5" y="1913046"/>
            <a:ext cx="4041774" cy="554461"/>
          </a:xfrm>
        </p:spPr>
        <p:txBody>
          <a:bodyPr anchor="b"/>
          <a:lstStyle>
            <a:lvl1pPr marL="0" indent="0" algn="ctr">
              <a:buNone/>
              <a:defRPr sz="2400" b="1">
                <a:solidFill>
                  <a:schemeClr val="tx1"/>
                </a:solidFill>
              </a:defRPr>
            </a:lvl1pPr>
            <a:lvl2pPr marL="457148" indent="0">
              <a:buNone/>
              <a:defRPr sz="2000" b="1"/>
            </a:lvl2pPr>
            <a:lvl3pPr marL="914296" indent="0">
              <a:buNone/>
              <a:defRPr sz="1800" b="1"/>
            </a:lvl3pPr>
            <a:lvl4pPr marL="1371444" indent="0">
              <a:buNone/>
              <a:defRPr sz="1600" b="1"/>
            </a:lvl4pPr>
            <a:lvl5pPr marL="1828592" indent="0">
              <a:buNone/>
              <a:defRPr sz="1600" b="1"/>
            </a:lvl5pPr>
            <a:lvl6pPr marL="2285740" indent="0">
              <a:buNone/>
              <a:defRPr sz="1600" b="1"/>
            </a:lvl6pPr>
            <a:lvl7pPr marL="2742888" indent="0">
              <a:buNone/>
              <a:defRPr sz="1600" b="1"/>
            </a:lvl7pPr>
            <a:lvl8pPr marL="3200036" indent="0">
              <a:buNone/>
              <a:defRPr sz="1600" b="1"/>
            </a:lvl8pPr>
            <a:lvl9pPr marL="3657184"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5" y="2458925"/>
            <a:ext cx="4041774" cy="2630385"/>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22/12/29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22/12/29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22/12/29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9" y="236647"/>
            <a:ext cx="3008313" cy="100711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8" y="236651"/>
            <a:ext cx="5111749" cy="5072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9" y="1243758"/>
            <a:ext cx="3008313" cy="4065587"/>
          </a:xfrm>
        </p:spPr>
        <p:txBody>
          <a:bodyPr/>
          <a:lstStyle>
            <a:lvl1pPr marL="0" indent="0">
              <a:buNone/>
              <a:defRPr sz="1400"/>
            </a:lvl1pPr>
            <a:lvl2pPr marL="457148" indent="0">
              <a:buNone/>
              <a:defRPr sz="1200"/>
            </a:lvl2pPr>
            <a:lvl3pPr marL="914296" indent="0">
              <a:buNone/>
              <a:defRPr sz="1000"/>
            </a:lvl3pPr>
            <a:lvl4pPr marL="1371444" indent="0">
              <a:buNone/>
              <a:defRPr sz="900"/>
            </a:lvl4pPr>
            <a:lvl5pPr marL="1828592" indent="0">
              <a:buNone/>
              <a:defRPr sz="900"/>
            </a:lvl5pPr>
            <a:lvl6pPr marL="2285740" indent="0">
              <a:buNone/>
              <a:defRPr sz="900"/>
            </a:lvl6pPr>
            <a:lvl7pPr marL="2742888" indent="0">
              <a:buNone/>
              <a:defRPr sz="900"/>
            </a:lvl7pPr>
            <a:lvl8pPr marL="3200036" indent="0">
              <a:buNone/>
              <a:defRPr sz="900"/>
            </a:lvl8pPr>
            <a:lvl9pPr marL="365718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22/12/29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3" y="238022"/>
            <a:ext cx="8229602" cy="990600"/>
          </a:xfrm>
          <a:prstGeom prst="rect">
            <a:avLst/>
          </a:prstGeom>
        </p:spPr>
        <p:txBody>
          <a:bodyPr vert="horz" lIns="91430" tIns="45715" rIns="91430" bIns="45715" rtlCol="0" anchor="ctr">
            <a:normAutofit/>
          </a:bodyPr>
          <a:lstStyle/>
          <a:p>
            <a:r>
              <a:rPr lang="en-US"/>
              <a:t>Click to edit Master title style</a:t>
            </a:r>
          </a:p>
        </p:txBody>
      </p:sp>
      <p:sp>
        <p:nvSpPr>
          <p:cNvPr id="3" name="Text Placeholder 2"/>
          <p:cNvSpPr>
            <a:spLocks noGrp="1"/>
          </p:cNvSpPr>
          <p:nvPr>
            <p:ph type="body" idx="1"/>
          </p:nvPr>
        </p:nvSpPr>
        <p:spPr>
          <a:xfrm>
            <a:off x="457203" y="1386841"/>
            <a:ext cx="8229602" cy="3922501"/>
          </a:xfrm>
          <a:prstGeom prst="rect">
            <a:avLst/>
          </a:prstGeom>
        </p:spPr>
        <p:txBody>
          <a:bodyPr vert="horz" lIns="91430" tIns="45715" rIns="91430" bIns="457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508840"/>
            <a:ext cx="2133600" cy="316441"/>
          </a:xfrm>
          <a:prstGeom prst="rect">
            <a:avLst/>
          </a:prstGeom>
        </p:spPr>
        <p:txBody>
          <a:bodyPr vert="horz" lIns="91430" tIns="45715" rIns="91430" bIns="45715" rtlCol="0" anchor="ctr"/>
          <a:lstStyle>
            <a:lvl1pPr algn="l">
              <a:defRPr sz="1200">
                <a:solidFill>
                  <a:schemeClr val="tx1">
                    <a:tint val="75000"/>
                  </a:schemeClr>
                </a:solidFill>
              </a:defRPr>
            </a:lvl1pPr>
          </a:lstStyle>
          <a:p>
            <a:fld id="{53074F12-AA26-4AC8-9962-C36BB8F32554}" type="datetimeFigureOut">
              <a:rPr lang="en-US" smtClean="0"/>
              <a:pPr/>
              <a:t>22/12/29</a:t>
            </a:fld>
            <a:endParaRPr lang="en-US"/>
          </a:p>
        </p:txBody>
      </p:sp>
      <p:sp>
        <p:nvSpPr>
          <p:cNvPr id="5" name="Footer Placeholder 4"/>
          <p:cNvSpPr>
            <a:spLocks noGrp="1"/>
          </p:cNvSpPr>
          <p:nvPr>
            <p:ph type="ftr" sz="quarter" idx="3"/>
          </p:nvPr>
        </p:nvSpPr>
        <p:spPr>
          <a:xfrm>
            <a:off x="3124202" y="5508840"/>
            <a:ext cx="2895600" cy="316441"/>
          </a:xfrm>
          <a:prstGeom prst="rect">
            <a:avLst/>
          </a:prstGeom>
        </p:spPr>
        <p:txBody>
          <a:bodyPr vert="horz" lIns="91430" tIns="45715" rIns="91430" bIns="45715"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508840"/>
            <a:ext cx="2133600" cy="316441"/>
          </a:xfrm>
          <a:prstGeom prst="rect">
            <a:avLst/>
          </a:prstGeom>
        </p:spPr>
        <p:txBody>
          <a:bodyPr vert="horz" lIns="91430" tIns="45715" rIns="91430" bIns="45715"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 xmlns:a16="http://schemas.microsoft.com/office/drawing/2014/main" id="{11E867DF-3DCA-4725-94F0-F2B6BD747A82}"/>
              </a:ext>
            </a:extLst>
          </p:cNvPr>
          <p:cNvSpPr txBox="1"/>
          <p:nvPr userDrawn="1"/>
        </p:nvSpPr>
        <p:spPr>
          <a:xfrm>
            <a:off x="-9149" y="6024775"/>
            <a:ext cx="8389625" cy="523210"/>
          </a:xfrm>
          <a:prstGeom prst="rect">
            <a:avLst/>
          </a:prstGeom>
          <a:noFill/>
        </p:spPr>
        <p:txBody>
          <a:bodyPr wrap="square" lIns="91430" tIns="45715" rIns="91430" bIns="45715"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296" rtl="0" eaLnBrk="1" latinLnBrk="0" hangingPunct="1">
        <a:spcBef>
          <a:spcPct val="0"/>
        </a:spcBef>
        <a:buNone/>
        <a:defRPr sz="4400" kern="1200">
          <a:solidFill>
            <a:schemeClr val="tx1"/>
          </a:solidFill>
          <a:latin typeface="+mj-lt"/>
          <a:ea typeface="+mj-ea"/>
          <a:cs typeface="+mj-cs"/>
        </a:defRPr>
      </a:lvl1pPr>
    </p:titleStyle>
    <p:bodyStyle>
      <a:lvl1pPr marL="342861" indent="-342861" algn="l" defTabSz="914296"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65" indent="-285717" algn="l" defTabSz="914296"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70" indent="-228574" algn="l" defTabSz="914296"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1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66"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6" rtl="0" eaLnBrk="1" latinLnBrk="0" hangingPunct="1">
        <a:defRPr sz="1800" kern="1200">
          <a:solidFill>
            <a:schemeClr val="tx1"/>
          </a:solidFill>
          <a:latin typeface="+mn-lt"/>
          <a:ea typeface="+mn-ea"/>
          <a:cs typeface="+mn-cs"/>
        </a:defRPr>
      </a:lvl1pPr>
      <a:lvl2pPr marL="457148"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8" algn="l" defTabSz="914296" rtl="0" eaLnBrk="1" latinLnBrk="0" hangingPunct="1">
        <a:defRPr sz="1800" kern="1200">
          <a:solidFill>
            <a:schemeClr val="tx1"/>
          </a:solidFill>
          <a:latin typeface="+mn-lt"/>
          <a:ea typeface="+mn-ea"/>
          <a:cs typeface="+mn-cs"/>
        </a:defRPr>
      </a:lvl7pPr>
      <a:lvl8pPr marL="3200036" algn="l" defTabSz="914296" rtl="0" eaLnBrk="1" latinLnBrk="0" hangingPunct="1">
        <a:defRPr sz="1800" kern="1200">
          <a:solidFill>
            <a:schemeClr val="tx1"/>
          </a:solidFill>
          <a:latin typeface="+mn-lt"/>
          <a:ea typeface="+mn-ea"/>
          <a:cs typeface="+mn-cs"/>
        </a:defRPr>
      </a:lvl8pPr>
      <a:lvl9pPr marL="3657184" algn="l" defTabSz="91429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chart" Target="../charts/chart14.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image" Target="../media/image6.png"/><Relationship Id="rId7"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chart" Target="../charts/chart8.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openxmlformats.org/officeDocument/2006/relationships/chart" Target="../charts/chart12.xml"/><Relationship Id="rId5" Type="http://schemas.openxmlformats.org/officeDocument/2006/relationships/chart" Target="../charts/chart11.xml"/><Relationship Id="rId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62696" y="4116102"/>
            <a:ext cx="3293004" cy="1466607"/>
          </a:xfrm>
        </p:spPr>
        <p:txBody>
          <a:bodyPr>
            <a:normAutofit/>
          </a:bodyPr>
          <a:lstStyle/>
          <a:p>
            <a:r>
              <a:rPr lang="mn-MN" sz="1400" dirty="0" smtClean="0">
                <a:latin typeface="Times New Roman" pitchFamily="18" charset="0"/>
                <a:cs typeface="Times New Roman" pitchFamily="18" charset="0"/>
              </a:rPr>
              <a:t>Гүйцэтгэх захирал</a:t>
            </a:r>
            <a:endParaRPr lang="mn-MN" sz="1400" dirty="0">
              <a:latin typeface="Times New Roman" pitchFamily="18" charset="0"/>
              <a:cs typeface="Times New Roman" pitchFamily="18" charset="0"/>
            </a:endParaRPr>
          </a:p>
          <a:p>
            <a:r>
              <a:rPr lang="mn-MN" sz="1400" dirty="0" smtClean="0">
                <a:latin typeface="Times New Roman" pitchFamily="18" charset="0"/>
                <a:cs typeface="Times New Roman" pitchFamily="18" charset="0"/>
              </a:rPr>
              <a:t>Э.Баярсайхан</a:t>
            </a:r>
            <a:endParaRPr lang="en-US" sz="1400" dirty="0">
              <a:latin typeface="Times New Roman" pitchFamily="18" charset="0"/>
              <a:cs typeface="Times New Roman" pitchFamily="18" charset="0"/>
            </a:endParaRPr>
          </a:p>
        </p:txBody>
      </p:sp>
      <p:sp>
        <p:nvSpPr>
          <p:cNvPr id="4" name="Title 1">
            <a:extLst>
              <a:ext uri="{FF2B5EF4-FFF2-40B4-BE49-F238E27FC236}">
                <a16:creationId xmlns="" xmlns:a16="http://schemas.microsoft.com/office/drawing/2014/main" id="{FCDBA497-EF96-0120-EF91-935CDF51CA7C}"/>
              </a:ext>
            </a:extLst>
          </p:cNvPr>
          <p:cNvSpPr>
            <a:spLocks noGrp="1"/>
          </p:cNvSpPr>
          <p:nvPr>
            <p:ph type="ctrTitle"/>
          </p:nvPr>
        </p:nvSpPr>
        <p:spPr>
          <a:xfrm>
            <a:off x="1939726" y="2519005"/>
            <a:ext cx="6977063" cy="1764735"/>
          </a:xfrm>
        </p:spPr>
        <p:txBody>
          <a:bodyPr>
            <a:normAutofit/>
          </a:bodyPr>
          <a:lstStyle/>
          <a:p>
            <a:r>
              <a:rPr lang="mn-MN" sz="4400" b="1" i="1" dirty="0">
                <a:latin typeface="Times New Roman" panose="02020603050405020304" pitchFamily="18" charset="0"/>
                <a:cs typeface="Times New Roman" panose="02020603050405020304" pitchFamily="18" charset="0"/>
              </a:rPr>
              <a:t>Дархан хүнс </a:t>
            </a:r>
            <a:r>
              <a:rPr lang="mn-MN" sz="4400" b="1" i="1" dirty="0" smtClean="0">
                <a:latin typeface="Times New Roman" panose="02020603050405020304" pitchFamily="18" charset="0"/>
                <a:cs typeface="Times New Roman" panose="02020603050405020304" pitchFamily="18" charset="0"/>
              </a:rPr>
              <a:t>ХК                 Дархан цасхан сүү ХХК</a:t>
            </a:r>
            <a:endParaRPr lang="en-US" sz="4400" b="1" i="1"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 xmlns:a16="http://schemas.microsoft.com/office/drawing/2014/main" id="{60CA4F5B-A086-C5CC-EC88-9BD658AB0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371" y="711709"/>
            <a:ext cx="1941477" cy="226009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aphicFrame>
        <p:nvGraphicFramePr>
          <p:cNvPr id="5" name="Chart 4">
            <a:extLst>
              <a:ext uri="{FF2B5EF4-FFF2-40B4-BE49-F238E27FC236}">
                <a16:creationId xmlns="" xmlns:a16="http://schemas.microsoft.com/office/drawing/2014/main" id="{1855A5D5-CDF2-4CAD-8BED-62E34AA3781D}"/>
              </a:ext>
            </a:extLst>
          </p:cNvPr>
          <p:cNvGraphicFramePr/>
          <p:nvPr>
            <p:extLst>
              <p:ext uri="{D42A27DB-BD31-4B8C-83A1-F6EECF244321}">
                <p14:modId xmlns:p14="http://schemas.microsoft.com/office/powerpoint/2010/main" val="3542881046"/>
              </p:ext>
            </p:extLst>
          </p:nvPr>
        </p:nvGraphicFramePr>
        <p:xfrm>
          <a:off x="503198" y="1862041"/>
          <a:ext cx="8356102" cy="3389757"/>
        </p:xfrm>
        <a:graphic>
          <a:graphicData uri="http://schemas.openxmlformats.org/drawingml/2006/chart">
            <c:chart xmlns:c="http://schemas.openxmlformats.org/drawingml/2006/chart" xmlns:r="http://schemas.openxmlformats.org/officeDocument/2006/relationships" r:id="rId4"/>
          </a:graphicData>
        </a:graphic>
      </p:graphicFrame>
      <p:grpSp>
        <p:nvGrpSpPr>
          <p:cNvPr id="6" name="Group 5">
            <a:extLst>
              <a:ext uri="{FF2B5EF4-FFF2-40B4-BE49-F238E27FC236}">
                <a16:creationId xmlns="" xmlns:a16="http://schemas.microsoft.com/office/drawing/2014/main" id="{AC5FF8CC-BD1D-4D2E-8D09-193F75BC289A}"/>
              </a:ext>
            </a:extLst>
          </p:cNvPr>
          <p:cNvGrpSpPr/>
          <p:nvPr/>
        </p:nvGrpSpPr>
        <p:grpSpPr>
          <a:xfrm>
            <a:off x="1158396" y="5245796"/>
            <a:ext cx="6713374" cy="267844"/>
            <a:chOff x="86418" y="4262713"/>
            <a:chExt cx="4827708" cy="201169"/>
          </a:xfrm>
        </p:grpSpPr>
        <p:grpSp>
          <p:nvGrpSpPr>
            <p:cNvPr id="7" name="Group 50">
              <a:extLst>
                <a:ext uri="{FF2B5EF4-FFF2-40B4-BE49-F238E27FC236}">
                  <a16:creationId xmlns="" xmlns:a16="http://schemas.microsoft.com/office/drawing/2014/main" id="{CB38B1D2-20BA-4CCF-B67F-6319B8A669CE}"/>
                </a:ext>
              </a:extLst>
            </p:cNvPr>
            <p:cNvGrpSpPr/>
            <p:nvPr/>
          </p:nvGrpSpPr>
          <p:grpSpPr>
            <a:xfrm>
              <a:off x="86418" y="4262714"/>
              <a:ext cx="1364409" cy="201168"/>
              <a:chOff x="1278913" y="3910170"/>
              <a:chExt cx="1364409" cy="201168"/>
            </a:xfrm>
          </p:grpSpPr>
          <p:sp>
            <p:nvSpPr>
              <p:cNvPr id="14" name="TextBox 13">
                <a:extLst>
                  <a:ext uri="{FF2B5EF4-FFF2-40B4-BE49-F238E27FC236}">
                    <a16:creationId xmlns="" xmlns:a16="http://schemas.microsoft.com/office/drawing/2014/main" id="{A9E0700E-EE37-47C6-822E-FB4F5DAB56ED}"/>
                  </a:ext>
                </a:extLst>
              </p:cNvPr>
              <p:cNvSpPr txBox="1"/>
              <p:nvPr/>
            </p:nvSpPr>
            <p:spPr>
              <a:xfrm>
                <a:off x="1521404" y="3933810"/>
                <a:ext cx="1121918" cy="115580"/>
              </a:xfrm>
              <a:prstGeom prst="rect">
                <a:avLst/>
              </a:prstGeom>
              <a:noFill/>
            </p:spPr>
            <p:txBody>
              <a:bodyPr wrap="none" lIns="0" tIns="0" rIns="0" bIns="0" rtlCol="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mn-MN" sz="1000" kern="0" dirty="0" smtClean="0">
                    <a:solidFill>
                      <a:sysClr val="windowText" lastClr="000000">
                        <a:lumMod val="50000"/>
                        <a:lumOff val="50000"/>
                      </a:sysClr>
                    </a:solidFill>
                    <a:latin typeface="Gothom"/>
                  </a:rPr>
                  <a:t>Ерөнхий удирдлагын зардал</a:t>
                </a:r>
                <a:endParaRPr kumimoji="0" lang="en-US" sz="1000" b="0" i="0" u="none" strike="noStrike" kern="0" cap="none" spc="0" normalizeH="0" baseline="0" noProof="0" dirty="0">
                  <a:ln>
                    <a:noFill/>
                  </a:ln>
                  <a:solidFill>
                    <a:sysClr val="windowText" lastClr="000000">
                      <a:lumMod val="50000"/>
                      <a:lumOff val="50000"/>
                    </a:sysClr>
                  </a:solidFill>
                  <a:effectLst/>
                  <a:uLnTx/>
                  <a:uFillTx/>
                  <a:latin typeface="Gothom"/>
                </a:endParaRPr>
              </a:p>
            </p:txBody>
          </p:sp>
          <p:sp>
            <p:nvSpPr>
              <p:cNvPr id="15" name="Oval 14">
                <a:extLst>
                  <a:ext uri="{FF2B5EF4-FFF2-40B4-BE49-F238E27FC236}">
                    <a16:creationId xmlns="" xmlns:a16="http://schemas.microsoft.com/office/drawing/2014/main" id="{09A8127E-187B-4A60-AFAD-9F616FD3B579}"/>
                  </a:ext>
                </a:extLst>
              </p:cNvPr>
              <p:cNvSpPr>
                <a:spLocks noChangeAspect="1"/>
              </p:cNvSpPr>
              <p:nvPr/>
            </p:nvSpPr>
            <p:spPr>
              <a:xfrm>
                <a:off x="1278913" y="3910170"/>
                <a:ext cx="207097" cy="201168"/>
              </a:xfrm>
              <a:prstGeom prst="ellipse">
                <a:avLst/>
              </a:prstGeom>
              <a:solidFill>
                <a:srgbClr val="EE1D2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Gothom"/>
                  <a:ea typeface="+mn-ea"/>
                  <a:cs typeface="+mn-cs"/>
                </a:endParaRPr>
              </a:p>
            </p:txBody>
          </p:sp>
        </p:grpSp>
        <p:grpSp>
          <p:nvGrpSpPr>
            <p:cNvPr id="8" name="Group 50">
              <a:extLst>
                <a:ext uri="{FF2B5EF4-FFF2-40B4-BE49-F238E27FC236}">
                  <a16:creationId xmlns="" xmlns:a16="http://schemas.microsoft.com/office/drawing/2014/main" id="{63FCB0AB-562E-44AF-8CCC-602819377161}"/>
                </a:ext>
              </a:extLst>
            </p:cNvPr>
            <p:cNvGrpSpPr/>
            <p:nvPr/>
          </p:nvGrpSpPr>
          <p:grpSpPr>
            <a:xfrm>
              <a:off x="1882256" y="4262713"/>
              <a:ext cx="1696107" cy="201168"/>
              <a:chOff x="1926785" y="3910169"/>
              <a:chExt cx="1696107" cy="201168"/>
            </a:xfrm>
          </p:grpSpPr>
          <p:sp>
            <p:nvSpPr>
              <p:cNvPr id="12" name="TextBox 11">
                <a:extLst>
                  <a:ext uri="{FF2B5EF4-FFF2-40B4-BE49-F238E27FC236}">
                    <a16:creationId xmlns="" xmlns:a16="http://schemas.microsoft.com/office/drawing/2014/main" id="{F9852498-EC75-470E-93B8-D41731CEF884}"/>
                  </a:ext>
                </a:extLst>
              </p:cNvPr>
              <p:cNvSpPr txBox="1"/>
              <p:nvPr/>
            </p:nvSpPr>
            <p:spPr>
              <a:xfrm>
                <a:off x="2169276" y="3933809"/>
                <a:ext cx="1453616" cy="115580"/>
              </a:xfrm>
              <a:prstGeom prst="rect">
                <a:avLst/>
              </a:prstGeom>
              <a:noFill/>
            </p:spPr>
            <p:txBody>
              <a:bodyPr wrap="none" lIns="0" tIns="0" rIns="0" bIns="0" rtlCol="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mn-MN" sz="1000" b="0" i="0" u="none" strike="noStrike" kern="0" cap="none" spc="0" normalizeH="0" baseline="0" noProof="0" dirty="0" smtClean="0">
                    <a:ln>
                      <a:noFill/>
                    </a:ln>
                    <a:solidFill>
                      <a:sysClr val="windowText" lastClr="000000">
                        <a:lumMod val="50000"/>
                        <a:lumOff val="50000"/>
                      </a:sysClr>
                    </a:solidFill>
                    <a:effectLst/>
                    <a:uLnTx/>
                    <a:uFillTx/>
                    <a:latin typeface="Gothom"/>
                  </a:rPr>
                  <a:t>Борлуулалт маркетингийн зардал</a:t>
                </a:r>
                <a:endParaRPr kumimoji="0" lang="en-US" sz="1000" b="0" i="0" u="none" strike="noStrike" kern="0" cap="none" spc="0" normalizeH="0" baseline="0" noProof="0" dirty="0">
                  <a:ln>
                    <a:noFill/>
                  </a:ln>
                  <a:solidFill>
                    <a:sysClr val="windowText" lastClr="000000">
                      <a:lumMod val="50000"/>
                      <a:lumOff val="50000"/>
                    </a:sysClr>
                  </a:solidFill>
                  <a:effectLst/>
                  <a:uLnTx/>
                  <a:uFillTx/>
                  <a:latin typeface="Gothom"/>
                </a:endParaRPr>
              </a:p>
            </p:txBody>
          </p:sp>
          <p:sp>
            <p:nvSpPr>
              <p:cNvPr id="13" name="Oval 12">
                <a:extLst>
                  <a:ext uri="{FF2B5EF4-FFF2-40B4-BE49-F238E27FC236}">
                    <a16:creationId xmlns="" xmlns:a16="http://schemas.microsoft.com/office/drawing/2014/main" id="{CE319727-93E0-4EF5-9A87-91DAA5B1384B}"/>
                  </a:ext>
                </a:extLst>
              </p:cNvPr>
              <p:cNvSpPr>
                <a:spLocks noChangeAspect="1"/>
              </p:cNvSpPr>
              <p:nvPr/>
            </p:nvSpPr>
            <p:spPr>
              <a:xfrm>
                <a:off x="1926785" y="3910169"/>
                <a:ext cx="207097" cy="201168"/>
              </a:xfrm>
              <a:prstGeom prst="ellipse">
                <a:avLst/>
              </a:prstGeom>
              <a:solidFill>
                <a:srgbClr val="2EA648"/>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Gothom"/>
                  <a:ea typeface="+mn-ea"/>
                  <a:cs typeface="+mn-cs"/>
                </a:endParaRPr>
              </a:p>
            </p:txBody>
          </p:sp>
        </p:grpSp>
        <p:grpSp>
          <p:nvGrpSpPr>
            <p:cNvPr id="9" name="Group 50">
              <a:extLst>
                <a:ext uri="{FF2B5EF4-FFF2-40B4-BE49-F238E27FC236}">
                  <a16:creationId xmlns="" xmlns:a16="http://schemas.microsoft.com/office/drawing/2014/main" id="{8D700C90-2BD5-40BA-A7C4-D459387A8890}"/>
                </a:ext>
              </a:extLst>
            </p:cNvPr>
            <p:cNvGrpSpPr/>
            <p:nvPr/>
          </p:nvGrpSpPr>
          <p:grpSpPr>
            <a:xfrm>
              <a:off x="3911974" y="4262713"/>
              <a:ext cx="1002152" cy="201168"/>
              <a:chOff x="2808537" y="3910169"/>
              <a:chExt cx="1002152" cy="201168"/>
            </a:xfrm>
          </p:grpSpPr>
          <p:sp>
            <p:nvSpPr>
              <p:cNvPr id="10" name="TextBox 9">
                <a:extLst>
                  <a:ext uri="{FF2B5EF4-FFF2-40B4-BE49-F238E27FC236}">
                    <a16:creationId xmlns="" xmlns:a16="http://schemas.microsoft.com/office/drawing/2014/main" id="{88D2CB40-E93C-44F7-904E-F3E94DC3F71F}"/>
                  </a:ext>
                </a:extLst>
              </p:cNvPr>
              <p:cNvSpPr txBox="1"/>
              <p:nvPr/>
            </p:nvSpPr>
            <p:spPr>
              <a:xfrm>
                <a:off x="3051028" y="3933810"/>
                <a:ext cx="759661" cy="115580"/>
              </a:xfrm>
              <a:prstGeom prst="rect">
                <a:avLst/>
              </a:prstGeom>
              <a:noFill/>
            </p:spPr>
            <p:txBody>
              <a:bodyPr wrap="none" lIns="0" tIns="0" rIns="0" bIns="0" rtlCol="0" anchor="t">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mn-MN" sz="1000" b="0" i="0" u="none" strike="noStrike" kern="0" cap="none" spc="0" normalizeH="0" baseline="0" noProof="0" dirty="0" smtClean="0">
                    <a:ln>
                      <a:noFill/>
                    </a:ln>
                    <a:solidFill>
                      <a:sysClr val="windowText" lastClr="000000">
                        <a:lumMod val="50000"/>
                        <a:lumOff val="50000"/>
                      </a:sysClr>
                    </a:solidFill>
                    <a:effectLst/>
                    <a:uLnTx/>
                    <a:uFillTx/>
                    <a:latin typeface="Gothom"/>
                  </a:rPr>
                  <a:t>ҮА</a:t>
                </a:r>
                <a:r>
                  <a:rPr kumimoji="0" lang="en-US" sz="1000" b="0" i="0" u="none" strike="noStrike" kern="0" cap="none" spc="0" normalizeH="0" baseline="0" noProof="0" dirty="0" smtClean="0">
                    <a:ln>
                      <a:noFill/>
                    </a:ln>
                    <a:solidFill>
                      <a:sysClr val="windowText" lastClr="000000">
                        <a:lumMod val="50000"/>
                        <a:lumOff val="50000"/>
                      </a:sysClr>
                    </a:solidFill>
                    <a:effectLst/>
                    <a:uLnTx/>
                    <a:uFillTx/>
                    <a:latin typeface="Gothom"/>
                  </a:rPr>
                  <a:t>-</a:t>
                </a:r>
                <a:r>
                  <a:rPr kumimoji="0" lang="mn-MN" sz="1000" b="0" i="0" u="none" strike="noStrike" kern="0" cap="none" spc="0" normalizeH="0" baseline="0" noProof="0" dirty="0" smtClean="0">
                    <a:ln>
                      <a:noFill/>
                    </a:ln>
                    <a:solidFill>
                      <a:sysClr val="windowText" lastClr="000000">
                        <a:lumMod val="50000"/>
                        <a:lumOff val="50000"/>
                      </a:sysClr>
                    </a:solidFill>
                    <a:effectLst/>
                    <a:uLnTx/>
                    <a:uFillTx/>
                    <a:latin typeface="Gothom"/>
                  </a:rPr>
                  <a:t>ны</a:t>
                </a:r>
                <a:r>
                  <a:rPr kumimoji="0" lang="mn-MN" sz="1000" b="0" i="0" u="none" strike="noStrike" kern="0" cap="none" spc="0" normalizeH="0" noProof="0" dirty="0" smtClean="0">
                    <a:ln>
                      <a:noFill/>
                    </a:ln>
                    <a:solidFill>
                      <a:sysClr val="windowText" lastClr="000000">
                        <a:lumMod val="50000"/>
                        <a:lumOff val="50000"/>
                      </a:sysClr>
                    </a:solidFill>
                    <a:effectLst/>
                    <a:uLnTx/>
                    <a:uFillTx/>
                    <a:latin typeface="Gothom"/>
                  </a:rPr>
                  <a:t> бус зардал</a:t>
                </a:r>
                <a:endParaRPr kumimoji="0" lang="en-US" sz="1000" b="0" i="0" u="none" strike="noStrike" kern="0" cap="none" spc="0" normalizeH="0" baseline="0" noProof="0" dirty="0">
                  <a:ln>
                    <a:noFill/>
                  </a:ln>
                  <a:solidFill>
                    <a:sysClr val="windowText" lastClr="000000">
                      <a:lumMod val="50000"/>
                      <a:lumOff val="50000"/>
                    </a:sysClr>
                  </a:solidFill>
                  <a:effectLst/>
                  <a:uLnTx/>
                  <a:uFillTx/>
                  <a:latin typeface="Gothom"/>
                </a:endParaRPr>
              </a:p>
            </p:txBody>
          </p:sp>
          <p:sp>
            <p:nvSpPr>
              <p:cNvPr id="11" name="Oval 10">
                <a:extLst>
                  <a:ext uri="{FF2B5EF4-FFF2-40B4-BE49-F238E27FC236}">
                    <a16:creationId xmlns="" xmlns:a16="http://schemas.microsoft.com/office/drawing/2014/main" id="{7B2CAFEB-041B-4CF8-AA51-1EAE82276E02}"/>
                  </a:ext>
                </a:extLst>
              </p:cNvPr>
              <p:cNvSpPr>
                <a:spLocks noChangeAspect="1"/>
              </p:cNvSpPr>
              <p:nvPr/>
            </p:nvSpPr>
            <p:spPr>
              <a:xfrm>
                <a:off x="2808537" y="3910169"/>
                <a:ext cx="207097" cy="201168"/>
              </a:xfrm>
              <a:prstGeom prst="ellipse">
                <a:avLst/>
              </a:prstGeom>
              <a:solidFill>
                <a:srgbClr val="F3642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Gothom"/>
                  <a:ea typeface="+mn-ea"/>
                  <a:cs typeface="+mn-cs"/>
                </a:endParaRPr>
              </a:p>
            </p:txBody>
          </p:sp>
        </p:grpSp>
      </p:grpSp>
      <p:sp>
        <p:nvSpPr>
          <p:cNvPr id="16" name="Title 1"/>
          <p:cNvSpPr txBox="1">
            <a:spLocks/>
          </p:cNvSpPr>
          <p:nvPr/>
        </p:nvSpPr>
        <p:spPr>
          <a:xfrm>
            <a:off x="312420" y="1296744"/>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dirty="0" smtClean="0">
                <a:latin typeface="Times New Roman" pitchFamily="18" charset="0"/>
                <a:cs typeface="Times New Roman" pitchFamily="18" charset="0"/>
              </a:rPr>
              <a:t>Төлөвлөгөө болон Гүйцэтгэлийн зөрүү</a:t>
            </a:r>
            <a:endParaRPr lang="en-US" sz="2400" u="sng" dirty="0">
              <a:latin typeface="Times New Roman" pitchFamily="18" charset="0"/>
              <a:cs typeface="Times New Roman" pitchFamily="18" charset="0"/>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graphicEl>
                                              <a:chart seriesIdx="-3" categoryIdx="-3" bldStep="gridLegend"/>
                                            </p:graphicEl>
                                          </p:spTgt>
                                        </p:tgtEl>
                                        <p:attrNameLst>
                                          <p:attrName>style.visibility</p:attrName>
                                        </p:attrNameLst>
                                      </p:cBhvr>
                                      <p:to>
                                        <p:strVal val="visible"/>
                                      </p:to>
                                    </p:set>
                                    <p:animEffect transition="in" filter="fade">
                                      <p:cBhvr>
                                        <p:cTn id="11" dur="1000"/>
                                        <p:tgtEl>
                                          <p:spTgt spid="5">
                                            <p:graphicEl>
                                              <a:chart seriesIdx="-3" categoryIdx="-3" bldStep="gridLegend"/>
                                            </p:graphicEl>
                                          </p:spTgt>
                                        </p:tgtEl>
                                      </p:cBhvr>
                                    </p:animEffect>
                                  </p:childTnLst>
                                </p:cTn>
                              </p:par>
                            </p:childTnLst>
                          </p:cTn>
                        </p:par>
                        <p:par>
                          <p:cTn id="12" fill="hold">
                            <p:stCondLst>
                              <p:cond delay="1500"/>
                            </p:stCondLst>
                            <p:childTnLst>
                              <p:par>
                                <p:cTn id="13" presetID="12" presetClass="entr" presetSubtype="4" fill="hold" grpId="0" nodeType="afterEffect">
                                  <p:stCondLst>
                                    <p:cond delay="0"/>
                                  </p:stCondLst>
                                  <p:childTnLst>
                                    <p:set>
                                      <p:cBhvr>
                                        <p:cTn id="14" dur="1" fill="hold">
                                          <p:stCondLst>
                                            <p:cond delay="0"/>
                                          </p:stCondLst>
                                        </p:cTn>
                                        <p:tgtEl>
                                          <p:spTgt spid="5">
                                            <p:graphicEl>
                                              <a:chart seriesIdx="0" categoryIdx="-4" bldStep="series"/>
                                            </p:graphicEl>
                                          </p:spTgt>
                                        </p:tgtEl>
                                        <p:attrNameLst>
                                          <p:attrName>style.visibility</p:attrName>
                                        </p:attrNameLst>
                                      </p:cBhvr>
                                      <p:to>
                                        <p:strVal val="visible"/>
                                      </p:to>
                                    </p:set>
                                    <p:animEffect transition="in" filter="slide(fromBottom)">
                                      <p:cBhvr>
                                        <p:cTn id="15" dur="500"/>
                                        <p:tgtEl>
                                          <p:spTgt spid="5">
                                            <p:graphicEl>
                                              <a:chart seriesIdx="0" categoryIdx="-4" bldStep="series"/>
                                            </p:graphicEl>
                                          </p:spTgt>
                                        </p:tgtEl>
                                      </p:cBhvr>
                                    </p:animEffect>
                                  </p:childTnLst>
                                </p:cTn>
                              </p:par>
                            </p:childTnLst>
                          </p:cTn>
                        </p:par>
                        <p:par>
                          <p:cTn id="16" fill="hold">
                            <p:stCondLst>
                              <p:cond delay="2000"/>
                            </p:stCondLst>
                            <p:childTnLst>
                              <p:par>
                                <p:cTn id="17" presetID="12" presetClass="entr" presetSubtype="4" fill="hold" grpId="0" nodeType="afterEffect">
                                  <p:stCondLst>
                                    <p:cond delay="0"/>
                                  </p:stCondLst>
                                  <p:childTnLst>
                                    <p:set>
                                      <p:cBhvr>
                                        <p:cTn id="18" dur="1" fill="hold">
                                          <p:stCondLst>
                                            <p:cond delay="0"/>
                                          </p:stCondLst>
                                        </p:cTn>
                                        <p:tgtEl>
                                          <p:spTgt spid="5">
                                            <p:graphicEl>
                                              <a:chart seriesIdx="1" categoryIdx="-4" bldStep="series"/>
                                            </p:graphicEl>
                                          </p:spTgt>
                                        </p:tgtEl>
                                        <p:attrNameLst>
                                          <p:attrName>style.visibility</p:attrName>
                                        </p:attrNameLst>
                                      </p:cBhvr>
                                      <p:to>
                                        <p:strVal val="visible"/>
                                      </p:to>
                                    </p:set>
                                    <p:animEffect transition="in" filter="slide(fromBottom)">
                                      <p:cBhvr>
                                        <p:cTn id="19" dur="500"/>
                                        <p:tgtEl>
                                          <p:spTgt spid="5">
                                            <p:graphicEl>
                                              <a:chart seriesIdx="1" categoryIdx="-4" bldStep="series"/>
                                            </p:graphicEl>
                                          </p:spTgt>
                                        </p:tgtEl>
                                      </p:cBhvr>
                                    </p:animEffect>
                                  </p:childTnLst>
                                </p:cTn>
                              </p:par>
                            </p:childTnLst>
                          </p:cTn>
                        </p:par>
                        <p:par>
                          <p:cTn id="20" fill="hold">
                            <p:stCondLst>
                              <p:cond delay="2500"/>
                            </p:stCondLst>
                            <p:childTnLst>
                              <p:par>
                                <p:cTn id="21" presetID="12" presetClass="entr" presetSubtype="4" fill="hold" grpId="0" nodeType="afterEffect">
                                  <p:stCondLst>
                                    <p:cond delay="0"/>
                                  </p:stCondLst>
                                  <p:childTnLst>
                                    <p:set>
                                      <p:cBhvr>
                                        <p:cTn id="22" dur="1" fill="hold">
                                          <p:stCondLst>
                                            <p:cond delay="0"/>
                                          </p:stCondLst>
                                        </p:cTn>
                                        <p:tgtEl>
                                          <p:spTgt spid="5">
                                            <p:graphicEl>
                                              <a:chart seriesIdx="2" categoryIdx="-4" bldStep="series"/>
                                            </p:graphicEl>
                                          </p:spTgt>
                                        </p:tgtEl>
                                        <p:attrNameLst>
                                          <p:attrName>style.visibility</p:attrName>
                                        </p:attrNameLst>
                                      </p:cBhvr>
                                      <p:to>
                                        <p:strVal val="visible"/>
                                      </p:to>
                                    </p:set>
                                    <p:animEffect transition="in" filter="slide(fromBottom)">
                                      <p:cBhvr>
                                        <p:cTn id="23" dur="500"/>
                                        <p:tgtEl>
                                          <p:spTgt spid="5">
                                            <p:graphicEl>
                                              <a:chart seriesIdx="2"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Chart bld="series"/>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6" name="Title 1"/>
          <p:cNvSpPr txBox="1">
            <a:spLocks/>
          </p:cNvSpPr>
          <p:nvPr/>
        </p:nvSpPr>
        <p:spPr>
          <a:xfrm>
            <a:off x="1712767" y="2865120"/>
            <a:ext cx="5585459" cy="1043940"/>
          </a:xfrm>
          <a:prstGeom prst="rect">
            <a:avLst/>
          </a:prstGeom>
        </p:spPr>
        <p:style>
          <a:lnRef idx="2">
            <a:schemeClr val="accent3"/>
          </a:lnRef>
          <a:fillRef idx="1">
            <a:schemeClr val="lt1"/>
          </a:fillRef>
          <a:effectRef idx="0">
            <a:schemeClr val="accent3"/>
          </a:effectRef>
          <a:fontRef idx="minor">
            <a:schemeClr val="dk1"/>
          </a:fontRef>
        </p:style>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endParaRPr lang="mn-MN" sz="2400" u="sng" dirty="0" smtClean="0">
              <a:solidFill>
                <a:srgbClr val="00B050"/>
              </a:solidFill>
              <a:latin typeface="Times New Roman" pitchFamily="18" charset="0"/>
              <a:cs typeface="Times New Roman" pitchFamily="18" charset="0"/>
            </a:endParaRPr>
          </a:p>
          <a:p>
            <a:pPr marL="342900" indent="-342900">
              <a:buFont typeface="Wingdings" pitchFamily="2" charset="2"/>
              <a:buChar char="v"/>
            </a:pPr>
            <a:r>
              <a:rPr lang="en-US" sz="2400" b="1" u="sng" dirty="0" smtClean="0">
                <a:solidFill>
                  <a:srgbClr val="00B050"/>
                </a:solidFill>
                <a:latin typeface="Times New Roman" pitchFamily="18" charset="0"/>
                <a:cs typeface="Times New Roman" pitchFamily="18" charset="0"/>
              </a:rPr>
              <a:t>2022.09,10,11 </a:t>
            </a:r>
            <a:r>
              <a:rPr lang="mn-MN" sz="2400" b="1" u="sng" dirty="0" smtClean="0">
                <a:solidFill>
                  <a:srgbClr val="00B050"/>
                </a:solidFill>
                <a:latin typeface="Times New Roman" pitchFamily="18" charset="0"/>
                <a:cs typeface="Times New Roman" pitchFamily="18" charset="0"/>
              </a:rPr>
              <a:t>сарын гүйцэтгэл</a:t>
            </a:r>
            <a:endParaRPr lang="en-US" sz="2400" b="1" u="sng"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Freeform 3">
            <a:extLst>
              <a:ext uri="{FF2B5EF4-FFF2-40B4-BE49-F238E27FC236}">
                <a16:creationId xmlns:a16="http://schemas.microsoft.com/office/drawing/2014/main" xmlns="" id="{40752904-C967-3E42-A16B-9B8439A2971A}"/>
              </a:ext>
            </a:extLst>
          </p:cNvPr>
          <p:cNvSpPr>
            <a:spLocks noChangeArrowheads="1"/>
          </p:cNvSpPr>
          <p:nvPr/>
        </p:nvSpPr>
        <p:spPr bwMode="auto">
          <a:xfrm>
            <a:off x="375160" y="1765357"/>
            <a:ext cx="1186621" cy="1354176"/>
          </a:xfrm>
          <a:custGeom>
            <a:avLst/>
            <a:gdLst>
              <a:gd name="T0" fmla="*/ 339 w 1903"/>
              <a:gd name="T1" fmla="*/ 338 h 2176"/>
              <a:gd name="T2" fmla="*/ 339 w 1903"/>
              <a:gd name="T3" fmla="*/ 338 h 2176"/>
              <a:gd name="T4" fmla="*/ 1564 w 1903"/>
              <a:gd name="T5" fmla="*/ 338 h 2176"/>
              <a:gd name="T6" fmla="*/ 1564 w 1903"/>
              <a:gd name="T7" fmla="*/ 338 h 2176"/>
              <a:gd name="T8" fmla="*/ 1564 w 1903"/>
              <a:gd name="T9" fmla="*/ 1562 h 2176"/>
              <a:gd name="T10" fmla="*/ 951 w 1903"/>
              <a:gd name="T11" fmla="*/ 2175 h 2176"/>
              <a:gd name="T12" fmla="*/ 339 w 1903"/>
              <a:gd name="T13" fmla="*/ 1562 h 2176"/>
              <a:gd name="T14" fmla="*/ 339 w 1903"/>
              <a:gd name="T15" fmla="*/ 1562 h 2176"/>
              <a:gd name="T16" fmla="*/ 339 w 1903"/>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3" h="2176">
                <a:moveTo>
                  <a:pt x="339" y="338"/>
                </a:moveTo>
                <a:lnTo>
                  <a:pt x="339" y="338"/>
                </a:lnTo>
                <a:cubicBezTo>
                  <a:pt x="677" y="0"/>
                  <a:pt x="1225" y="0"/>
                  <a:pt x="1564" y="338"/>
                </a:cubicBezTo>
                <a:lnTo>
                  <a:pt x="1564" y="338"/>
                </a:lnTo>
                <a:cubicBezTo>
                  <a:pt x="1902" y="676"/>
                  <a:pt x="1902" y="1224"/>
                  <a:pt x="1564" y="1562"/>
                </a:cubicBezTo>
                <a:lnTo>
                  <a:pt x="951" y="2175"/>
                </a:lnTo>
                <a:lnTo>
                  <a:pt x="339" y="1562"/>
                </a:lnTo>
                <a:lnTo>
                  <a:pt x="339" y="1562"/>
                </a:lnTo>
                <a:cubicBezTo>
                  <a:pt x="0" y="1224"/>
                  <a:pt x="0" y="676"/>
                  <a:pt x="339" y="338"/>
                </a:cubicBezTo>
              </a:path>
            </a:pathLst>
          </a:custGeom>
          <a:solidFill>
            <a:srgbClr val="EE1D23"/>
          </a:solidFill>
          <a:ln>
            <a:noFill/>
          </a:ln>
          <a:effectLst/>
        </p:spPr>
        <p:txBody>
          <a:bodyPr wrap="none" anchor="ctr"/>
          <a:lstStyle/>
          <a:p>
            <a:endParaRPr lang="en-US" sz="3265" dirty="0">
              <a:latin typeface="Gothom"/>
            </a:endParaRPr>
          </a:p>
        </p:txBody>
      </p:sp>
      <p:sp>
        <p:nvSpPr>
          <p:cNvPr id="6" name="Freeform 71">
            <a:extLst>
              <a:ext uri="{FF2B5EF4-FFF2-40B4-BE49-F238E27FC236}">
                <a16:creationId xmlns:a16="http://schemas.microsoft.com/office/drawing/2014/main" xmlns="" id="{293D606E-0CB6-0040-B8DD-4AC30C160ADD}"/>
              </a:ext>
            </a:extLst>
          </p:cNvPr>
          <p:cNvSpPr>
            <a:spLocks noChangeArrowheads="1"/>
          </p:cNvSpPr>
          <p:nvPr/>
        </p:nvSpPr>
        <p:spPr bwMode="auto">
          <a:xfrm>
            <a:off x="2185182" y="1765357"/>
            <a:ext cx="1186621" cy="1354176"/>
          </a:xfrm>
          <a:custGeom>
            <a:avLst/>
            <a:gdLst>
              <a:gd name="T0" fmla="*/ 338 w 1903"/>
              <a:gd name="T1" fmla="*/ 338 h 2176"/>
              <a:gd name="T2" fmla="*/ 338 w 1903"/>
              <a:gd name="T3" fmla="*/ 338 h 2176"/>
              <a:gd name="T4" fmla="*/ 1564 w 1903"/>
              <a:gd name="T5" fmla="*/ 338 h 2176"/>
              <a:gd name="T6" fmla="*/ 1564 w 1903"/>
              <a:gd name="T7" fmla="*/ 338 h 2176"/>
              <a:gd name="T8" fmla="*/ 1564 w 1903"/>
              <a:gd name="T9" fmla="*/ 1562 h 2176"/>
              <a:gd name="T10" fmla="*/ 951 w 1903"/>
              <a:gd name="T11" fmla="*/ 2175 h 2176"/>
              <a:gd name="T12" fmla="*/ 338 w 1903"/>
              <a:gd name="T13" fmla="*/ 1562 h 2176"/>
              <a:gd name="T14" fmla="*/ 338 w 1903"/>
              <a:gd name="T15" fmla="*/ 1562 h 2176"/>
              <a:gd name="T16" fmla="*/ 338 w 1903"/>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3" h="2176">
                <a:moveTo>
                  <a:pt x="338" y="338"/>
                </a:moveTo>
                <a:lnTo>
                  <a:pt x="338" y="338"/>
                </a:lnTo>
                <a:cubicBezTo>
                  <a:pt x="677" y="0"/>
                  <a:pt x="1226" y="0"/>
                  <a:pt x="1564" y="338"/>
                </a:cubicBezTo>
                <a:lnTo>
                  <a:pt x="1564" y="338"/>
                </a:lnTo>
                <a:cubicBezTo>
                  <a:pt x="1902" y="676"/>
                  <a:pt x="1902" y="1224"/>
                  <a:pt x="1564" y="1562"/>
                </a:cubicBezTo>
                <a:lnTo>
                  <a:pt x="951" y="2175"/>
                </a:lnTo>
                <a:lnTo>
                  <a:pt x="338" y="1562"/>
                </a:lnTo>
                <a:lnTo>
                  <a:pt x="338" y="1562"/>
                </a:lnTo>
                <a:cubicBezTo>
                  <a:pt x="0" y="1224"/>
                  <a:pt x="0" y="676"/>
                  <a:pt x="338" y="338"/>
                </a:cubicBezTo>
              </a:path>
            </a:pathLst>
          </a:custGeom>
          <a:solidFill>
            <a:srgbClr val="2EA648"/>
          </a:solidFill>
          <a:ln>
            <a:noFill/>
          </a:ln>
          <a:effectLst/>
        </p:spPr>
        <p:txBody>
          <a:bodyPr wrap="none" anchor="ctr"/>
          <a:lstStyle/>
          <a:p>
            <a:endParaRPr lang="en-US" sz="3265" dirty="0">
              <a:latin typeface="Gothom"/>
            </a:endParaRPr>
          </a:p>
        </p:txBody>
      </p:sp>
      <p:sp>
        <p:nvSpPr>
          <p:cNvPr id="7" name="Freeform 139">
            <a:extLst>
              <a:ext uri="{FF2B5EF4-FFF2-40B4-BE49-F238E27FC236}">
                <a16:creationId xmlns:a16="http://schemas.microsoft.com/office/drawing/2014/main" xmlns="" id="{2ED9781A-3652-6948-A67B-E371D640486E}"/>
              </a:ext>
            </a:extLst>
          </p:cNvPr>
          <p:cNvSpPr>
            <a:spLocks noChangeArrowheads="1"/>
          </p:cNvSpPr>
          <p:nvPr/>
        </p:nvSpPr>
        <p:spPr bwMode="auto">
          <a:xfrm>
            <a:off x="3964412" y="1765357"/>
            <a:ext cx="1183874" cy="1354176"/>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4"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F36421"/>
          </a:solidFill>
          <a:ln>
            <a:noFill/>
          </a:ln>
          <a:effectLst/>
        </p:spPr>
        <p:txBody>
          <a:bodyPr wrap="none" anchor="ctr"/>
          <a:lstStyle/>
          <a:p>
            <a:endParaRPr lang="en-US" sz="3265" dirty="0">
              <a:latin typeface="Gothom"/>
            </a:endParaRPr>
          </a:p>
        </p:txBody>
      </p:sp>
      <p:sp>
        <p:nvSpPr>
          <p:cNvPr id="8" name="Freeform 207">
            <a:extLst>
              <a:ext uri="{FF2B5EF4-FFF2-40B4-BE49-F238E27FC236}">
                <a16:creationId xmlns:a16="http://schemas.microsoft.com/office/drawing/2014/main" xmlns="" id="{1B71C3A1-0776-F546-B89C-F13C50B1796B}"/>
              </a:ext>
            </a:extLst>
          </p:cNvPr>
          <p:cNvSpPr>
            <a:spLocks noChangeArrowheads="1"/>
          </p:cNvSpPr>
          <p:nvPr/>
        </p:nvSpPr>
        <p:spPr bwMode="auto">
          <a:xfrm>
            <a:off x="5660658" y="1765357"/>
            <a:ext cx="1183876" cy="1354176"/>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5"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1074BC"/>
          </a:solidFill>
          <a:ln>
            <a:noFill/>
          </a:ln>
          <a:effectLst/>
        </p:spPr>
        <p:txBody>
          <a:bodyPr wrap="none" anchor="ctr"/>
          <a:lstStyle/>
          <a:p>
            <a:endParaRPr lang="en-US" sz="3265" dirty="0">
              <a:latin typeface="Gothom"/>
            </a:endParaRPr>
          </a:p>
        </p:txBody>
      </p:sp>
      <p:sp>
        <p:nvSpPr>
          <p:cNvPr id="9" name="Freeform 207">
            <a:extLst>
              <a:ext uri="{FF2B5EF4-FFF2-40B4-BE49-F238E27FC236}">
                <a16:creationId xmlns:a16="http://schemas.microsoft.com/office/drawing/2014/main" xmlns="" id="{841F330F-BC36-594C-8AF2-CD8C766A8A4F}"/>
              </a:ext>
            </a:extLst>
          </p:cNvPr>
          <p:cNvSpPr>
            <a:spLocks noChangeArrowheads="1"/>
          </p:cNvSpPr>
          <p:nvPr/>
        </p:nvSpPr>
        <p:spPr bwMode="auto">
          <a:xfrm>
            <a:off x="7392037" y="1765357"/>
            <a:ext cx="1183876" cy="1354176"/>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5"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FEC210"/>
          </a:solidFill>
          <a:ln>
            <a:noFill/>
          </a:ln>
          <a:effectLst/>
        </p:spPr>
        <p:txBody>
          <a:bodyPr wrap="none" anchor="ctr"/>
          <a:lstStyle/>
          <a:p>
            <a:endParaRPr lang="en-US" sz="3265" dirty="0">
              <a:latin typeface="Gothom"/>
            </a:endParaRPr>
          </a:p>
        </p:txBody>
      </p:sp>
      <p:sp>
        <p:nvSpPr>
          <p:cNvPr id="10" name="TextBox 9">
            <a:extLst>
              <a:ext uri="{FF2B5EF4-FFF2-40B4-BE49-F238E27FC236}">
                <a16:creationId xmlns:a16="http://schemas.microsoft.com/office/drawing/2014/main" xmlns="" id="{219185C5-7AA2-2F42-85D4-57CDBC84DE12}"/>
              </a:ext>
            </a:extLst>
          </p:cNvPr>
          <p:cNvSpPr txBox="1"/>
          <p:nvPr/>
        </p:nvSpPr>
        <p:spPr>
          <a:xfrm>
            <a:off x="184582" y="4903045"/>
            <a:ext cx="1663339" cy="584775"/>
          </a:xfrm>
          <a:prstGeom prst="rect">
            <a:avLst/>
          </a:prstGeom>
          <a:noFill/>
        </p:spPr>
        <p:txBody>
          <a:bodyPr wrap="none" rtlCol="0" anchor="b" anchorCtr="0">
            <a:spAutoFit/>
          </a:bodyPr>
          <a:lstStyle/>
          <a:p>
            <a:pPr algn="ctr"/>
            <a:r>
              <a:rPr lang="mn-MN" sz="1600" b="1" dirty="0" smtClean="0">
                <a:solidFill>
                  <a:schemeClr val="tx2"/>
                </a:solidFill>
                <a:latin typeface="Gothom"/>
                <a:ea typeface="League Spartan" charset="0"/>
                <a:cs typeface="Poppins" pitchFamily="2" charset="77"/>
              </a:rPr>
              <a:t>Борлуулалтыг</a:t>
            </a:r>
          </a:p>
          <a:p>
            <a:pPr algn="ctr"/>
            <a:r>
              <a:rPr lang="mn-MN" sz="1600" b="1" dirty="0" smtClean="0">
                <a:solidFill>
                  <a:schemeClr val="tx2"/>
                </a:solidFill>
                <a:latin typeface="Gothom"/>
                <a:ea typeface="League Spartan" charset="0"/>
                <a:cs typeface="Poppins" pitchFamily="2" charset="77"/>
              </a:rPr>
              <a:t> өсгөх</a:t>
            </a:r>
            <a:endParaRPr lang="en-US" sz="1600" b="1" dirty="0" smtClean="0">
              <a:solidFill>
                <a:schemeClr val="tx2"/>
              </a:solidFill>
              <a:latin typeface="Gothom"/>
              <a:ea typeface="League Spartan" charset="0"/>
              <a:cs typeface="Poppins" pitchFamily="2" charset="77"/>
            </a:endParaRPr>
          </a:p>
        </p:txBody>
      </p:sp>
      <p:sp>
        <p:nvSpPr>
          <p:cNvPr id="11" name="TextBox 10">
            <a:extLst>
              <a:ext uri="{FF2B5EF4-FFF2-40B4-BE49-F238E27FC236}">
                <a16:creationId xmlns:a16="http://schemas.microsoft.com/office/drawing/2014/main" xmlns="" id="{0B64F306-65E4-CD4C-9FDB-544083200ED5}"/>
              </a:ext>
            </a:extLst>
          </p:cNvPr>
          <p:cNvSpPr txBox="1"/>
          <p:nvPr/>
        </p:nvSpPr>
        <p:spPr>
          <a:xfrm>
            <a:off x="1992591" y="4900758"/>
            <a:ext cx="1590499" cy="830997"/>
          </a:xfrm>
          <a:prstGeom prst="rect">
            <a:avLst/>
          </a:prstGeom>
          <a:noFill/>
        </p:spPr>
        <p:txBody>
          <a:bodyPr wrap="none" rtlCol="0" anchor="b" anchorCtr="0">
            <a:spAutoFit/>
          </a:bodyPr>
          <a:lstStyle/>
          <a:p>
            <a:pPr algn="ctr"/>
            <a:r>
              <a:rPr lang="mn-MN" sz="1600" b="1" dirty="0" smtClean="0">
                <a:solidFill>
                  <a:schemeClr val="tx2"/>
                </a:solidFill>
                <a:latin typeface="Gothom"/>
                <a:ea typeface="League Spartan" charset="0"/>
                <a:cs typeface="Poppins" pitchFamily="2" charset="77"/>
              </a:rPr>
              <a:t>Үйлдвэрийн </a:t>
            </a:r>
          </a:p>
          <a:p>
            <a:pPr algn="ctr"/>
            <a:r>
              <a:rPr lang="mn-MN" sz="1600" b="1" dirty="0" smtClean="0">
                <a:solidFill>
                  <a:schemeClr val="tx2"/>
                </a:solidFill>
                <a:latin typeface="Gothom"/>
                <a:ea typeface="League Spartan" charset="0"/>
                <a:cs typeface="Poppins" pitchFamily="2" charset="77"/>
              </a:rPr>
              <a:t>хүчин чадлыг</a:t>
            </a:r>
          </a:p>
          <a:p>
            <a:pPr algn="ctr"/>
            <a:r>
              <a:rPr lang="mn-MN" sz="1600" b="1" dirty="0" smtClean="0">
                <a:solidFill>
                  <a:schemeClr val="tx2"/>
                </a:solidFill>
                <a:latin typeface="Gothom"/>
                <a:ea typeface="League Spartan" charset="0"/>
                <a:cs typeface="Poppins" pitchFamily="2" charset="77"/>
              </a:rPr>
              <a:t> нэмэх</a:t>
            </a:r>
            <a:endParaRPr lang="en-US" sz="1600" b="1" dirty="0">
              <a:solidFill>
                <a:schemeClr val="tx2"/>
              </a:solidFill>
              <a:latin typeface="Gothom"/>
              <a:ea typeface="League Spartan" charset="0"/>
              <a:cs typeface="Poppins" pitchFamily="2" charset="77"/>
            </a:endParaRPr>
          </a:p>
        </p:txBody>
      </p:sp>
      <p:sp>
        <p:nvSpPr>
          <p:cNvPr id="12" name="TextBox 11">
            <a:extLst>
              <a:ext uri="{FF2B5EF4-FFF2-40B4-BE49-F238E27FC236}">
                <a16:creationId xmlns:a16="http://schemas.microsoft.com/office/drawing/2014/main" xmlns="" id="{DEF9B096-0F05-D148-ABFA-CA1C8550BBB0}"/>
              </a:ext>
            </a:extLst>
          </p:cNvPr>
          <p:cNvSpPr txBox="1"/>
          <p:nvPr/>
        </p:nvSpPr>
        <p:spPr>
          <a:xfrm>
            <a:off x="3827077" y="4900757"/>
            <a:ext cx="1449756" cy="830997"/>
          </a:xfrm>
          <a:prstGeom prst="rect">
            <a:avLst/>
          </a:prstGeom>
          <a:noFill/>
        </p:spPr>
        <p:txBody>
          <a:bodyPr wrap="none" rtlCol="0" anchor="b" anchorCtr="0">
            <a:spAutoFit/>
          </a:bodyPr>
          <a:lstStyle/>
          <a:p>
            <a:pPr algn="ctr"/>
            <a:r>
              <a:rPr lang="mn-MN" sz="1600" b="1" dirty="0" smtClean="0">
                <a:solidFill>
                  <a:schemeClr val="tx2"/>
                </a:solidFill>
                <a:latin typeface="Gothom"/>
                <a:ea typeface="League Spartan" charset="0"/>
                <a:cs typeface="Poppins" pitchFamily="2" charset="77"/>
              </a:rPr>
              <a:t>Машин </a:t>
            </a:r>
          </a:p>
          <a:p>
            <a:pPr algn="ctr"/>
            <a:r>
              <a:rPr lang="mn-MN" sz="1600" b="1" dirty="0" smtClean="0">
                <a:solidFill>
                  <a:schemeClr val="tx2"/>
                </a:solidFill>
                <a:latin typeface="Gothom"/>
                <a:ea typeface="League Spartan" charset="0"/>
                <a:cs typeface="Poppins" pitchFamily="2" charset="77"/>
              </a:rPr>
              <a:t>техникийг</a:t>
            </a:r>
          </a:p>
          <a:p>
            <a:pPr algn="ctr"/>
            <a:r>
              <a:rPr lang="mn-MN" sz="1600" b="1" dirty="0" smtClean="0">
                <a:solidFill>
                  <a:schemeClr val="tx2"/>
                </a:solidFill>
                <a:latin typeface="Gothom"/>
                <a:ea typeface="League Spartan" charset="0"/>
                <a:cs typeface="Poppins" pitchFamily="2" charset="77"/>
              </a:rPr>
              <a:t> сайжруулах</a:t>
            </a:r>
            <a:endParaRPr lang="en-US" sz="1600" b="1" dirty="0">
              <a:solidFill>
                <a:schemeClr val="tx2"/>
              </a:solidFill>
              <a:latin typeface="Gothom"/>
              <a:ea typeface="League Spartan" charset="0"/>
              <a:cs typeface="Poppins" pitchFamily="2" charset="77"/>
            </a:endParaRPr>
          </a:p>
        </p:txBody>
      </p:sp>
      <p:sp>
        <p:nvSpPr>
          <p:cNvPr id="13" name="TextBox 12">
            <a:extLst>
              <a:ext uri="{FF2B5EF4-FFF2-40B4-BE49-F238E27FC236}">
                <a16:creationId xmlns:a16="http://schemas.microsoft.com/office/drawing/2014/main" xmlns="" id="{DA2B861B-385A-B74B-A10D-E9FECEF727ED}"/>
              </a:ext>
            </a:extLst>
          </p:cNvPr>
          <p:cNvSpPr txBox="1"/>
          <p:nvPr/>
        </p:nvSpPr>
        <p:spPr>
          <a:xfrm>
            <a:off x="5383298" y="4900758"/>
            <a:ext cx="1637500" cy="830997"/>
          </a:xfrm>
          <a:prstGeom prst="rect">
            <a:avLst/>
          </a:prstGeom>
          <a:noFill/>
        </p:spPr>
        <p:txBody>
          <a:bodyPr wrap="none" rtlCol="0" anchor="b" anchorCtr="0">
            <a:spAutoFit/>
          </a:bodyPr>
          <a:lstStyle/>
          <a:p>
            <a:pPr algn="ctr"/>
            <a:r>
              <a:rPr lang="mn-MN" sz="1600" b="1" dirty="0" smtClean="0">
                <a:solidFill>
                  <a:schemeClr val="tx2"/>
                </a:solidFill>
                <a:latin typeface="Gothom"/>
                <a:ea typeface="League Spartan" charset="0"/>
                <a:cs typeface="Poppins" pitchFamily="2" charset="77"/>
              </a:rPr>
              <a:t>Түүхий эдийн </a:t>
            </a:r>
          </a:p>
          <a:p>
            <a:pPr algn="ctr"/>
            <a:r>
              <a:rPr lang="mn-MN" sz="1600" b="1" dirty="0" smtClean="0">
                <a:solidFill>
                  <a:schemeClr val="tx2"/>
                </a:solidFill>
                <a:latin typeface="Gothom"/>
                <a:ea typeface="League Spartan" charset="0"/>
                <a:cs typeface="Poppins" pitchFamily="2" charset="77"/>
              </a:rPr>
              <a:t>зардлыг </a:t>
            </a:r>
          </a:p>
          <a:p>
            <a:pPr algn="ctr"/>
            <a:r>
              <a:rPr lang="mn-MN" sz="1600" b="1" dirty="0" smtClean="0">
                <a:solidFill>
                  <a:schemeClr val="tx2"/>
                </a:solidFill>
                <a:latin typeface="Gothom"/>
                <a:ea typeface="League Spartan" charset="0"/>
                <a:cs typeface="Poppins" pitchFamily="2" charset="77"/>
              </a:rPr>
              <a:t>бууруулах</a:t>
            </a:r>
            <a:endParaRPr lang="en-US" sz="1600" b="1" dirty="0">
              <a:solidFill>
                <a:schemeClr val="tx2"/>
              </a:solidFill>
              <a:latin typeface="Gothom"/>
              <a:ea typeface="League Spartan" charset="0"/>
              <a:cs typeface="Poppins" pitchFamily="2" charset="77"/>
            </a:endParaRPr>
          </a:p>
        </p:txBody>
      </p:sp>
      <p:sp>
        <p:nvSpPr>
          <p:cNvPr id="14" name="TextBox 13">
            <a:extLst>
              <a:ext uri="{FF2B5EF4-FFF2-40B4-BE49-F238E27FC236}">
                <a16:creationId xmlns:a16="http://schemas.microsoft.com/office/drawing/2014/main" xmlns="" id="{310AC2A0-1EA4-7345-80BF-AE63D8AE1E7E}"/>
              </a:ext>
            </a:extLst>
          </p:cNvPr>
          <p:cNvSpPr txBox="1"/>
          <p:nvPr/>
        </p:nvSpPr>
        <p:spPr>
          <a:xfrm>
            <a:off x="7086600" y="4900757"/>
            <a:ext cx="1675330" cy="1077218"/>
          </a:xfrm>
          <a:prstGeom prst="rect">
            <a:avLst/>
          </a:prstGeom>
          <a:noFill/>
        </p:spPr>
        <p:txBody>
          <a:bodyPr wrap="none" rtlCol="0" anchor="b" anchorCtr="0">
            <a:spAutoFit/>
          </a:bodyPr>
          <a:lstStyle/>
          <a:p>
            <a:pPr algn="ctr"/>
            <a:r>
              <a:rPr lang="mn-MN" sz="1600" b="1" dirty="0" smtClean="0">
                <a:solidFill>
                  <a:schemeClr val="tx2"/>
                </a:solidFill>
                <a:latin typeface="Gothom"/>
                <a:ea typeface="League Spartan" charset="0"/>
                <a:cs typeface="Poppins" pitchFamily="2" charset="77"/>
              </a:rPr>
              <a:t>Цалингийн </a:t>
            </a:r>
          </a:p>
          <a:p>
            <a:pPr algn="ctr"/>
            <a:r>
              <a:rPr lang="mn-MN" sz="1600" b="1" dirty="0" smtClean="0">
                <a:solidFill>
                  <a:schemeClr val="tx2"/>
                </a:solidFill>
                <a:latin typeface="Gothom"/>
                <a:ea typeface="League Spartan" charset="0"/>
                <a:cs typeface="Poppins" pitchFamily="2" charset="77"/>
              </a:rPr>
              <a:t>системийг </a:t>
            </a:r>
          </a:p>
          <a:p>
            <a:pPr algn="ctr"/>
            <a:r>
              <a:rPr lang="mn-MN" sz="1600" b="1" dirty="0" smtClean="0">
                <a:solidFill>
                  <a:schemeClr val="tx2"/>
                </a:solidFill>
                <a:latin typeface="Gothom"/>
                <a:ea typeface="League Spartan" charset="0"/>
                <a:cs typeface="Poppins" pitchFamily="2" charset="77"/>
              </a:rPr>
              <a:t>боловсронгуй </a:t>
            </a:r>
          </a:p>
          <a:p>
            <a:pPr algn="ctr"/>
            <a:r>
              <a:rPr lang="mn-MN" sz="1600" b="1" dirty="0" smtClean="0">
                <a:solidFill>
                  <a:schemeClr val="tx2"/>
                </a:solidFill>
                <a:latin typeface="Gothom"/>
                <a:ea typeface="League Spartan" charset="0"/>
                <a:cs typeface="Poppins" pitchFamily="2" charset="77"/>
              </a:rPr>
              <a:t>болгох</a:t>
            </a:r>
            <a:endParaRPr lang="en-US" sz="1600" b="1" dirty="0">
              <a:solidFill>
                <a:schemeClr val="tx2"/>
              </a:solidFill>
              <a:latin typeface="Gothom"/>
              <a:ea typeface="League Spartan" charset="0"/>
              <a:cs typeface="Poppins" pitchFamily="2" charset="77"/>
            </a:endParaRPr>
          </a:p>
        </p:txBody>
      </p:sp>
      <p:sp>
        <p:nvSpPr>
          <p:cNvPr id="15" name="Subtitle 2">
            <a:extLst>
              <a:ext uri="{FF2B5EF4-FFF2-40B4-BE49-F238E27FC236}">
                <a16:creationId xmlns:a16="http://schemas.microsoft.com/office/drawing/2014/main" xmlns="" id="{8CFBF5B3-DAEC-1045-9BB1-975FE7F18B24}"/>
              </a:ext>
            </a:extLst>
          </p:cNvPr>
          <p:cNvSpPr txBox="1">
            <a:spLocks/>
          </p:cNvSpPr>
          <p:nvPr/>
        </p:nvSpPr>
        <p:spPr>
          <a:xfrm>
            <a:off x="59552" y="3336494"/>
            <a:ext cx="1913400" cy="154196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Маршрут шинэчлэл</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Цэгийн хамралт</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Мерчандайзинг</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 Орон нутгийн борлуулалтыг оновчлох</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16" name="Subtitle 2">
            <a:extLst>
              <a:ext uri="{FF2B5EF4-FFF2-40B4-BE49-F238E27FC236}">
                <a16:creationId xmlns:a16="http://schemas.microsoft.com/office/drawing/2014/main" xmlns="" id="{37C0503D-3C1B-0F4A-9873-D6364FA07F88}"/>
              </a:ext>
            </a:extLst>
          </p:cNvPr>
          <p:cNvSpPr txBox="1">
            <a:spLocks/>
          </p:cNvSpPr>
          <p:nvPr/>
        </p:nvSpPr>
        <p:spPr>
          <a:xfrm>
            <a:off x="1972952" y="3336494"/>
            <a:ext cx="1775111" cy="150502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Ажиллах хүчний чадамж</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Ажлын цагийг системчлэх</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Тоног төхөөрөмжийг нэмэх</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17" name="Subtitle 2">
            <a:extLst>
              <a:ext uri="{FF2B5EF4-FFF2-40B4-BE49-F238E27FC236}">
                <a16:creationId xmlns:a16="http://schemas.microsoft.com/office/drawing/2014/main" xmlns="" id="{E689D179-5AAC-FE47-8295-6612534147D0}"/>
              </a:ext>
            </a:extLst>
          </p:cNvPr>
          <p:cNvSpPr txBox="1">
            <a:spLocks/>
          </p:cNvSpPr>
          <p:nvPr/>
        </p:nvSpPr>
        <p:spPr>
          <a:xfrm>
            <a:off x="3729134" y="3336494"/>
            <a:ext cx="1648939" cy="127419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Бүтээмжийг нэмэгдүүлэх</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Эвдрэл гэмтлийг бууруулах</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Машин нэмэх</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18" name="Subtitle 2">
            <a:extLst>
              <a:ext uri="{FF2B5EF4-FFF2-40B4-BE49-F238E27FC236}">
                <a16:creationId xmlns:a16="http://schemas.microsoft.com/office/drawing/2014/main" xmlns="" id="{C018CE84-EB17-DE42-BF78-9BE2513687D9}"/>
              </a:ext>
            </a:extLst>
          </p:cNvPr>
          <p:cNvSpPr txBox="1">
            <a:spLocks/>
          </p:cNvSpPr>
          <p:nvPr/>
        </p:nvSpPr>
        <p:spPr>
          <a:xfrm>
            <a:off x="5428125" y="3336494"/>
            <a:ext cx="1648939" cy="1541961"/>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Ашиглалтанд хяналт тавих</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ТЭМ</a:t>
            </a:r>
            <a:r>
              <a:rPr lang="en-US" sz="1200" dirty="0" smtClean="0">
                <a:solidFill>
                  <a:schemeClr val="tx1"/>
                </a:solidFill>
                <a:latin typeface="Gothom"/>
                <a:ea typeface="Lato Light" panose="020F0502020204030203" pitchFamily="34" charset="0"/>
                <a:cs typeface="Mukta ExtraLight" panose="020B0000000000000000" pitchFamily="34" charset="77"/>
              </a:rPr>
              <a:t>-</a:t>
            </a:r>
            <a:r>
              <a:rPr lang="mn-MN" sz="1200" dirty="0" smtClean="0">
                <a:solidFill>
                  <a:schemeClr val="tx1"/>
                </a:solidFill>
                <a:latin typeface="Gothom"/>
                <a:ea typeface="Lato Light" panose="020F0502020204030203" pitchFamily="34" charset="0"/>
                <a:cs typeface="Mukta ExtraLight" panose="020B0000000000000000" pitchFamily="34" charset="77"/>
              </a:rPr>
              <a:t>г үйлдвэрээс нь татах</a:t>
            </a:r>
          </a:p>
          <a:p>
            <a:pPr>
              <a:lnSpc>
                <a:spcPts val="1750"/>
              </a:lnSpc>
            </a:pPr>
            <a:endParaRPr lang="mn-MN" sz="1200" dirty="0">
              <a:solidFill>
                <a:schemeClr val="tx1"/>
              </a:solidFill>
              <a:latin typeface="Gothom"/>
              <a:ea typeface="Lato Light" panose="020F0502020204030203" pitchFamily="34" charset="0"/>
              <a:cs typeface="Mukta ExtraLight" panose="020B0000000000000000" pitchFamily="34" charset="77"/>
            </a:endParaRPr>
          </a:p>
          <a:p>
            <a:pPr>
              <a:lnSpc>
                <a:spcPts val="1750"/>
              </a:lnSpc>
            </a:pP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19" name="Subtitle 2">
            <a:extLst>
              <a:ext uri="{FF2B5EF4-FFF2-40B4-BE49-F238E27FC236}">
                <a16:creationId xmlns:a16="http://schemas.microsoft.com/office/drawing/2014/main" xmlns="" id="{959BA52F-5E97-4749-BDB8-176FB9BD5FA3}"/>
              </a:ext>
            </a:extLst>
          </p:cNvPr>
          <p:cNvSpPr txBox="1">
            <a:spLocks/>
          </p:cNvSpPr>
          <p:nvPr/>
        </p:nvSpPr>
        <p:spPr>
          <a:xfrm>
            <a:off x="7158132" y="3328520"/>
            <a:ext cx="1648939" cy="146809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Өссөн борлуулалтанд уялдуулж хувь өсгөх зарчмаар </a:t>
            </a:r>
            <a:r>
              <a:rPr lang="en-US" sz="1200" dirty="0" smtClean="0">
                <a:solidFill>
                  <a:schemeClr val="tx1"/>
                </a:solidFill>
                <a:latin typeface="Gothom"/>
                <a:ea typeface="Lato Light" panose="020F0502020204030203" pitchFamily="34" charset="0"/>
                <a:cs typeface="Mukta ExtraLight" panose="020B0000000000000000" pitchFamily="34" charset="77"/>
              </a:rPr>
              <a:t>/</a:t>
            </a:r>
            <a:r>
              <a:rPr lang="mn-MN" sz="1200" dirty="0" smtClean="0">
                <a:solidFill>
                  <a:schemeClr val="tx1"/>
                </a:solidFill>
                <a:latin typeface="Gothom"/>
                <a:ea typeface="Lato Light" panose="020F0502020204030203" pitchFamily="34" charset="0"/>
                <a:cs typeface="Mukta ExtraLight" panose="020B0000000000000000" pitchFamily="34" charset="77"/>
              </a:rPr>
              <a:t>Хязгаартай</a:t>
            </a:r>
            <a:r>
              <a:rPr lang="en-US" sz="1200" dirty="0" smtClean="0">
                <a:solidFill>
                  <a:schemeClr val="tx1"/>
                </a:solidFill>
                <a:latin typeface="Gothom"/>
                <a:ea typeface="Lato Light" panose="020F0502020204030203" pitchFamily="34" charset="0"/>
                <a:cs typeface="Mukta ExtraLight" panose="020B0000000000000000" pitchFamily="34" charset="77"/>
              </a:rPr>
              <a:t>/</a:t>
            </a:r>
          </a:p>
          <a:p>
            <a:pPr marL="171450" indent="-171450">
              <a:lnSpc>
                <a:spcPts val="1750"/>
              </a:lnSpc>
              <a:buFont typeface="Wingdings" pitchFamily="2" charset="2"/>
              <a:buChar char="ü"/>
            </a:pPr>
            <a:r>
              <a:rPr lang="mn-MN" sz="1200" dirty="0" smtClean="0">
                <a:solidFill>
                  <a:schemeClr val="tx1"/>
                </a:solidFill>
                <a:latin typeface="Gothom"/>
                <a:ea typeface="Lato Light" panose="020F0502020204030203" pitchFamily="34" charset="0"/>
                <a:cs typeface="Mukta ExtraLight" panose="020B0000000000000000" pitchFamily="34" charset="77"/>
              </a:rPr>
              <a:t>Журам</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20" name="Freeform 1053">
            <a:extLst>
              <a:ext uri="{FF2B5EF4-FFF2-40B4-BE49-F238E27FC236}">
                <a16:creationId xmlns:a16="http://schemas.microsoft.com/office/drawing/2014/main" xmlns="" id="{AA88CB9A-FA38-2048-8473-3A066EABBF46}"/>
              </a:ext>
            </a:extLst>
          </p:cNvPr>
          <p:cNvSpPr>
            <a:spLocks noChangeAspect="1" noChangeArrowheads="1"/>
          </p:cNvSpPr>
          <p:nvPr/>
        </p:nvSpPr>
        <p:spPr bwMode="auto">
          <a:xfrm>
            <a:off x="5989863" y="2111405"/>
            <a:ext cx="525463" cy="527050"/>
          </a:xfrm>
          <a:custGeom>
            <a:avLst/>
            <a:gdLst>
              <a:gd name="T0" fmla="*/ 50512908 w 290150"/>
              <a:gd name="T1" fmla="*/ 112216769 h 290153"/>
              <a:gd name="T2" fmla="*/ 71643929 w 290150"/>
              <a:gd name="T3" fmla="*/ 112216769 h 290153"/>
              <a:gd name="T4" fmla="*/ 72851536 w 290150"/>
              <a:gd name="T5" fmla="*/ 104874323 h 290153"/>
              <a:gd name="T6" fmla="*/ 73303909 w 290150"/>
              <a:gd name="T7" fmla="*/ 125807186 h 290153"/>
              <a:gd name="T8" fmla="*/ 47041501 w 290150"/>
              <a:gd name="T9" fmla="*/ 112216769 h 290153"/>
              <a:gd name="T10" fmla="*/ 60928191 w 290150"/>
              <a:gd name="T11" fmla="*/ 92618361 h 290153"/>
              <a:gd name="T12" fmla="*/ 65299099 w 290150"/>
              <a:gd name="T13" fmla="*/ 96900809 h 290153"/>
              <a:gd name="T14" fmla="*/ 69067784 w 290150"/>
              <a:gd name="T15" fmla="*/ 96900809 h 290153"/>
              <a:gd name="T16" fmla="*/ 60928191 w 290150"/>
              <a:gd name="T17" fmla="*/ 88794158 h 290153"/>
              <a:gd name="T18" fmla="*/ 97925242 w 290150"/>
              <a:gd name="T19" fmla="*/ 95540301 h 290153"/>
              <a:gd name="T20" fmla="*/ 119137542 w 290150"/>
              <a:gd name="T21" fmla="*/ 95540301 h 290153"/>
              <a:gd name="T22" fmla="*/ 120521184 w 290150"/>
              <a:gd name="T23" fmla="*/ 88354753 h 290153"/>
              <a:gd name="T24" fmla="*/ 120982084 w 290150"/>
              <a:gd name="T25" fmla="*/ 109287812 h 290153"/>
              <a:gd name="T26" fmla="*/ 94083017 w 290150"/>
              <a:gd name="T27" fmla="*/ 95540301 h 290153"/>
              <a:gd name="T28" fmla="*/ 5225161 w 290150"/>
              <a:gd name="T29" fmla="*/ 88198331 h 290153"/>
              <a:gd name="T30" fmla="*/ 3841671 w 290150"/>
              <a:gd name="T31" fmla="*/ 105538387 h 290153"/>
              <a:gd name="T32" fmla="*/ 23210418 w 290150"/>
              <a:gd name="T33" fmla="*/ 90854292 h 290153"/>
              <a:gd name="T34" fmla="*/ 28743105 w 290150"/>
              <a:gd name="T35" fmla="*/ 95540301 h 290153"/>
              <a:gd name="T36" fmla="*/ 1843151 w 290150"/>
              <a:gd name="T37" fmla="*/ 109287812 h 290153"/>
              <a:gd name="T38" fmla="*/ 2613370 w 290150"/>
              <a:gd name="T39" fmla="*/ 88354753 h 290153"/>
              <a:gd name="T40" fmla="*/ 103749164 w 290150"/>
              <a:gd name="T41" fmla="*/ 80534003 h 290153"/>
              <a:gd name="T42" fmla="*/ 108120542 w 290150"/>
              <a:gd name="T43" fmla="*/ 76170591 h 290153"/>
              <a:gd name="T44" fmla="*/ 14113170 w 290150"/>
              <a:gd name="T45" fmla="*/ 84897974 h 290153"/>
              <a:gd name="T46" fmla="*/ 108120542 w 290150"/>
              <a:gd name="T47" fmla="*/ 72274450 h 290153"/>
              <a:gd name="T48" fmla="*/ 100131720 w 290150"/>
              <a:gd name="T49" fmla="*/ 80534003 h 290153"/>
              <a:gd name="T50" fmla="*/ 22026811 w 290150"/>
              <a:gd name="T51" fmla="*/ 80534003 h 290153"/>
              <a:gd name="T52" fmla="*/ 14113170 w 290150"/>
              <a:gd name="T53" fmla="*/ 72274450 h 290153"/>
              <a:gd name="T54" fmla="*/ 63008703 w 290150"/>
              <a:gd name="T55" fmla="*/ 80412125 h 290153"/>
              <a:gd name="T56" fmla="*/ 59137589 w 290150"/>
              <a:gd name="T57" fmla="*/ 62603942 h 290153"/>
              <a:gd name="T58" fmla="*/ 80256690 w 290150"/>
              <a:gd name="T59" fmla="*/ 57099948 h 290153"/>
              <a:gd name="T60" fmla="*/ 93931211 w 290150"/>
              <a:gd name="T61" fmla="*/ 80409045 h 290153"/>
              <a:gd name="T62" fmla="*/ 76610144 w 290150"/>
              <a:gd name="T63" fmla="*/ 80409045 h 290153"/>
              <a:gd name="T64" fmla="*/ 43722759 w 290150"/>
              <a:gd name="T65" fmla="*/ 55066252 h 290153"/>
              <a:gd name="T66" fmla="*/ 43722759 w 290150"/>
              <a:gd name="T67" fmla="*/ 82442127 h 290153"/>
              <a:gd name="T68" fmla="*/ 30048198 w 290150"/>
              <a:gd name="T69" fmla="*/ 78531644 h 290153"/>
              <a:gd name="T70" fmla="*/ 43722759 w 290150"/>
              <a:gd name="T71" fmla="*/ 55066252 h 290153"/>
              <a:gd name="T72" fmla="*/ 63252607 w 290150"/>
              <a:gd name="T73" fmla="*/ 25159684 h 290153"/>
              <a:gd name="T74" fmla="*/ 72601980 w 290150"/>
              <a:gd name="T75" fmla="*/ 29060761 h 290153"/>
              <a:gd name="T76" fmla="*/ 61566426 w 290150"/>
              <a:gd name="T77" fmla="*/ 40455101 h 290153"/>
              <a:gd name="T78" fmla="*/ 50225094 w 290150"/>
              <a:gd name="T79" fmla="*/ 29060761 h 290153"/>
              <a:gd name="T80" fmla="*/ 59574112 w 290150"/>
              <a:gd name="T81" fmla="*/ 25159684 h 290153"/>
              <a:gd name="T82" fmla="*/ 61230865 w 290150"/>
              <a:gd name="T83" fmla="*/ 3765819 h 290153"/>
              <a:gd name="T84" fmla="*/ 84052482 w 290150"/>
              <a:gd name="T85" fmla="*/ 27296629 h 290153"/>
              <a:gd name="T86" fmla="*/ 87881874 w 290150"/>
              <a:gd name="T87" fmla="*/ 27296629 h 290153"/>
              <a:gd name="T88" fmla="*/ 61230865 w 290150"/>
              <a:gd name="T89" fmla="*/ 0 h 29015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90150" h="290153">
                <a:moveTo>
                  <a:pt x="122891" y="241515"/>
                </a:moveTo>
                <a:cubicBezTo>
                  <a:pt x="124674" y="242596"/>
                  <a:pt x="125030" y="245478"/>
                  <a:pt x="123604" y="247639"/>
                </a:cubicBezTo>
                <a:cubicBezTo>
                  <a:pt x="121108" y="250882"/>
                  <a:pt x="119325" y="254485"/>
                  <a:pt x="119325" y="258808"/>
                </a:cubicBezTo>
                <a:lnTo>
                  <a:pt x="119325" y="281506"/>
                </a:lnTo>
                <a:lnTo>
                  <a:pt x="169243" y="281506"/>
                </a:lnTo>
                <a:lnTo>
                  <a:pt x="169243" y="258808"/>
                </a:lnTo>
                <a:cubicBezTo>
                  <a:pt x="169243" y="254485"/>
                  <a:pt x="167460" y="250882"/>
                  <a:pt x="164964" y="247639"/>
                </a:cubicBezTo>
                <a:cubicBezTo>
                  <a:pt x="163538" y="245478"/>
                  <a:pt x="163894" y="242596"/>
                  <a:pt x="166034" y="241515"/>
                </a:cubicBezTo>
                <a:cubicBezTo>
                  <a:pt x="167460" y="239713"/>
                  <a:pt x="170312" y="239713"/>
                  <a:pt x="172095" y="241875"/>
                </a:cubicBezTo>
                <a:cubicBezTo>
                  <a:pt x="175660" y="246919"/>
                  <a:pt x="177443" y="252683"/>
                  <a:pt x="177443" y="258808"/>
                </a:cubicBezTo>
                <a:lnTo>
                  <a:pt x="177443" y="285469"/>
                </a:lnTo>
                <a:cubicBezTo>
                  <a:pt x="177443" y="288352"/>
                  <a:pt x="175660" y="290153"/>
                  <a:pt x="173165" y="290153"/>
                </a:cubicBezTo>
                <a:lnTo>
                  <a:pt x="115047" y="290153"/>
                </a:lnTo>
                <a:cubicBezTo>
                  <a:pt x="112908" y="290153"/>
                  <a:pt x="111125" y="288352"/>
                  <a:pt x="111125" y="285469"/>
                </a:cubicBezTo>
                <a:lnTo>
                  <a:pt x="111125" y="258808"/>
                </a:lnTo>
                <a:cubicBezTo>
                  <a:pt x="111125" y="252683"/>
                  <a:pt x="112908" y="246919"/>
                  <a:pt x="116830" y="241875"/>
                </a:cubicBezTo>
                <a:cubicBezTo>
                  <a:pt x="118256" y="239713"/>
                  <a:pt x="121108" y="239713"/>
                  <a:pt x="122891" y="241515"/>
                </a:cubicBezTo>
                <a:close/>
                <a:moveTo>
                  <a:pt x="143929" y="213608"/>
                </a:moveTo>
                <a:cubicBezTo>
                  <a:pt x="138944" y="213608"/>
                  <a:pt x="134315" y="218194"/>
                  <a:pt x="134315" y="223485"/>
                </a:cubicBezTo>
                <a:cubicBezTo>
                  <a:pt x="134315" y="229483"/>
                  <a:pt x="138944" y="234069"/>
                  <a:pt x="143929" y="234069"/>
                </a:cubicBezTo>
                <a:cubicBezTo>
                  <a:pt x="149626" y="234069"/>
                  <a:pt x="154255" y="229483"/>
                  <a:pt x="154255" y="223485"/>
                </a:cubicBezTo>
                <a:cubicBezTo>
                  <a:pt x="154255" y="218194"/>
                  <a:pt x="149626" y="213608"/>
                  <a:pt x="143929" y="213608"/>
                </a:cubicBezTo>
                <a:close/>
                <a:moveTo>
                  <a:pt x="143929" y="204788"/>
                </a:moveTo>
                <a:cubicBezTo>
                  <a:pt x="154611" y="204788"/>
                  <a:pt x="163157" y="213608"/>
                  <a:pt x="163157" y="223485"/>
                </a:cubicBezTo>
                <a:cubicBezTo>
                  <a:pt x="163157" y="234069"/>
                  <a:pt x="154611" y="242535"/>
                  <a:pt x="143929" y="242535"/>
                </a:cubicBezTo>
                <a:cubicBezTo>
                  <a:pt x="133959" y="242535"/>
                  <a:pt x="125413" y="234069"/>
                  <a:pt x="125413" y="223485"/>
                </a:cubicBezTo>
                <a:cubicBezTo>
                  <a:pt x="125413" y="213608"/>
                  <a:pt x="133959" y="204788"/>
                  <a:pt x="143929" y="204788"/>
                </a:cubicBezTo>
                <a:close/>
                <a:moveTo>
                  <a:pt x="234596" y="203415"/>
                </a:moveTo>
                <a:cubicBezTo>
                  <a:pt x="236411" y="204856"/>
                  <a:pt x="236411" y="207378"/>
                  <a:pt x="235322" y="209539"/>
                </a:cubicBezTo>
                <a:cubicBezTo>
                  <a:pt x="232417" y="212782"/>
                  <a:pt x="231328" y="216385"/>
                  <a:pt x="231328" y="220348"/>
                </a:cubicBezTo>
                <a:lnTo>
                  <a:pt x="231328" y="243406"/>
                </a:lnTo>
                <a:lnTo>
                  <a:pt x="281436" y="243406"/>
                </a:lnTo>
                <a:lnTo>
                  <a:pt x="281436" y="220348"/>
                </a:lnTo>
                <a:cubicBezTo>
                  <a:pt x="281436" y="216385"/>
                  <a:pt x="279983" y="212782"/>
                  <a:pt x="277079" y="209539"/>
                </a:cubicBezTo>
                <a:cubicBezTo>
                  <a:pt x="275989" y="207378"/>
                  <a:pt x="276352" y="204856"/>
                  <a:pt x="278168" y="203415"/>
                </a:cubicBezTo>
                <a:cubicBezTo>
                  <a:pt x="279983" y="201613"/>
                  <a:pt x="282525" y="201974"/>
                  <a:pt x="284704" y="203775"/>
                </a:cubicBezTo>
                <a:cubicBezTo>
                  <a:pt x="288335" y="208459"/>
                  <a:pt x="290150" y="214223"/>
                  <a:pt x="290150" y="220348"/>
                </a:cubicBezTo>
                <a:lnTo>
                  <a:pt x="290150" y="247730"/>
                </a:lnTo>
                <a:cubicBezTo>
                  <a:pt x="290150" y="250252"/>
                  <a:pt x="288335" y="252053"/>
                  <a:pt x="285793" y="252053"/>
                </a:cubicBezTo>
                <a:lnTo>
                  <a:pt x="226607" y="252053"/>
                </a:lnTo>
                <a:cubicBezTo>
                  <a:pt x="224066" y="252053"/>
                  <a:pt x="222250" y="250252"/>
                  <a:pt x="222250" y="247730"/>
                </a:cubicBezTo>
                <a:lnTo>
                  <a:pt x="222250" y="220348"/>
                </a:lnTo>
                <a:cubicBezTo>
                  <a:pt x="222250" y="214223"/>
                  <a:pt x="224066" y="208459"/>
                  <a:pt x="228423" y="203775"/>
                </a:cubicBezTo>
                <a:cubicBezTo>
                  <a:pt x="229875" y="201974"/>
                  <a:pt x="232417" y="201613"/>
                  <a:pt x="234596" y="203415"/>
                </a:cubicBezTo>
                <a:close/>
                <a:moveTo>
                  <a:pt x="12345" y="203415"/>
                </a:moveTo>
                <a:cubicBezTo>
                  <a:pt x="13798" y="204856"/>
                  <a:pt x="14161" y="207378"/>
                  <a:pt x="12708" y="209539"/>
                </a:cubicBezTo>
                <a:cubicBezTo>
                  <a:pt x="10167" y="212782"/>
                  <a:pt x="9077" y="216385"/>
                  <a:pt x="9077" y="220348"/>
                </a:cubicBezTo>
                <a:lnTo>
                  <a:pt x="9077" y="243406"/>
                </a:lnTo>
                <a:lnTo>
                  <a:pt x="59185" y="243406"/>
                </a:lnTo>
                <a:lnTo>
                  <a:pt x="59185" y="220348"/>
                </a:lnTo>
                <a:cubicBezTo>
                  <a:pt x="59185" y="216385"/>
                  <a:pt x="57733" y="212782"/>
                  <a:pt x="54828" y="209539"/>
                </a:cubicBezTo>
                <a:cubicBezTo>
                  <a:pt x="53739" y="207378"/>
                  <a:pt x="53739" y="204856"/>
                  <a:pt x="55917" y="203415"/>
                </a:cubicBezTo>
                <a:cubicBezTo>
                  <a:pt x="57733" y="201613"/>
                  <a:pt x="60275" y="201974"/>
                  <a:pt x="62090" y="203775"/>
                </a:cubicBezTo>
                <a:cubicBezTo>
                  <a:pt x="66084" y="208459"/>
                  <a:pt x="67900" y="214223"/>
                  <a:pt x="67900" y="220348"/>
                </a:cubicBezTo>
                <a:lnTo>
                  <a:pt x="67900" y="247730"/>
                </a:lnTo>
                <a:cubicBezTo>
                  <a:pt x="67900" y="250252"/>
                  <a:pt x="66084" y="252053"/>
                  <a:pt x="63542" y="252053"/>
                </a:cubicBezTo>
                <a:lnTo>
                  <a:pt x="4357" y="252053"/>
                </a:lnTo>
                <a:cubicBezTo>
                  <a:pt x="1815" y="252053"/>
                  <a:pt x="0" y="250252"/>
                  <a:pt x="0" y="247730"/>
                </a:cubicBezTo>
                <a:lnTo>
                  <a:pt x="0" y="220348"/>
                </a:lnTo>
                <a:cubicBezTo>
                  <a:pt x="0" y="214223"/>
                  <a:pt x="2178" y="208459"/>
                  <a:pt x="6172" y="203775"/>
                </a:cubicBezTo>
                <a:cubicBezTo>
                  <a:pt x="7625" y="201974"/>
                  <a:pt x="10167" y="201613"/>
                  <a:pt x="12345" y="203415"/>
                </a:cubicBezTo>
                <a:close/>
                <a:moveTo>
                  <a:pt x="255410" y="175674"/>
                </a:moveTo>
                <a:cubicBezTo>
                  <a:pt x="249713" y="175674"/>
                  <a:pt x="245084" y="179987"/>
                  <a:pt x="245084" y="185738"/>
                </a:cubicBezTo>
                <a:cubicBezTo>
                  <a:pt x="245084" y="191130"/>
                  <a:pt x="249713" y="195802"/>
                  <a:pt x="255410" y="195802"/>
                </a:cubicBezTo>
                <a:cubicBezTo>
                  <a:pt x="260751" y="195802"/>
                  <a:pt x="265380" y="191130"/>
                  <a:pt x="265380" y="185738"/>
                </a:cubicBezTo>
                <a:cubicBezTo>
                  <a:pt x="265380" y="179987"/>
                  <a:pt x="260751" y="175674"/>
                  <a:pt x="255410" y="175674"/>
                </a:cubicBezTo>
                <a:close/>
                <a:moveTo>
                  <a:pt x="33338" y="175674"/>
                </a:moveTo>
                <a:cubicBezTo>
                  <a:pt x="27693" y="175674"/>
                  <a:pt x="23107" y="179987"/>
                  <a:pt x="23107" y="185738"/>
                </a:cubicBezTo>
                <a:cubicBezTo>
                  <a:pt x="23107" y="191130"/>
                  <a:pt x="27693" y="195802"/>
                  <a:pt x="33338" y="195802"/>
                </a:cubicBezTo>
                <a:cubicBezTo>
                  <a:pt x="38629" y="195802"/>
                  <a:pt x="43216" y="191130"/>
                  <a:pt x="43216" y="185738"/>
                </a:cubicBezTo>
                <a:cubicBezTo>
                  <a:pt x="43216" y="179987"/>
                  <a:pt x="38629" y="175674"/>
                  <a:pt x="33338" y="175674"/>
                </a:cubicBezTo>
                <a:close/>
                <a:moveTo>
                  <a:pt x="255410" y="166688"/>
                </a:moveTo>
                <a:cubicBezTo>
                  <a:pt x="265736" y="166688"/>
                  <a:pt x="274282" y="175315"/>
                  <a:pt x="274282" y="185738"/>
                </a:cubicBezTo>
                <a:cubicBezTo>
                  <a:pt x="274282" y="196521"/>
                  <a:pt x="265736" y="204429"/>
                  <a:pt x="255410" y="204429"/>
                </a:cubicBezTo>
                <a:cubicBezTo>
                  <a:pt x="244728" y="204429"/>
                  <a:pt x="236538" y="196521"/>
                  <a:pt x="236538" y="185738"/>
                </a:cubicBezTo>
                <a:cubicBezTo>
                  <a:pt x="236538" y="175315"/>
                  <a:pt x="244728" y="166688"/>
                  <a:pt x="255410" y="166688"/>
                </a:cubicBezTo>
                <a:close/>
                <a:moveTo>
                  <a:pt x="33338" y="166688"/>
                </a:moveTo>
                <a:cubicBezTo>
                  <a:pt x="43568" y="166688"/>
                  <a:pt x="52035" y="175315"/>
                  <a:pt x="52035" y="185738"/>
                </a:cubicBezTo>
                <a:cubicBezTo>
                  <a:pt x="52035" y="196521"/>
                  <a:pt x="43568" y="204429"/>
                  <a:pt x="33338" y="204429"/>
                </a:cubicBezTo>
                <a:cubicBezTo>
                  <a:pt x="22754" y="204429"/>
                  <a:pt x="14288" y="196521"/>
                  <a:pt x="14288" y="185738"/>
                </a:cubicBezTo>
                <a:cubicBezTo>
                  <a:pt x="14288" y="175315"/>
                  <a:pt x="22754" y="166688"/>
                  <a:pt x="33338" y="166688"/>
                </a:cubicBezTo>
                <a:close/>
                <a:moveTo>
                  <a:pt x="143891" y="139700"/>
                </a:moveTo>
                <a:cubicBezTo>
                  <a:pt x="146939" y="139700"/>
                  <a:pt x="148844" y="141862"/>
                  <a:pt x="148844" y="144384"/>
                </a:cubicBezTo>
                <a:lnTo>
                  <a:pt x="148844" y="185456"/>
                </a:lnTo>
                <a:cubicBezTo>
                  <a:pt x="148844" y="187978"/>
                  <a:pt x="146939" y="190140"/>
                  <a:pt x="143891" y="190140"/>
                </a:cubicBezTo>
                <a:cubicBezTo>
                  <a:pt x="141605" y="190140"/>
                  <a:pt x="139700" y="187978"/>
                  <a:pt x="139700" y="185456"/>
                </a:cubicBezTo>
                <a:lnTo>
                  <a:pt x="139700" y="144384"/>
                </a:lnTo>
                <a:cubicBezTo>
                  <a:pt x="139700" y="141862"/>
                  <a:pt x="141605" y="139700"/>
                  <a:pt x="143891" y="139700"/>
                </a:cubicBezTo>
                <a:close/>
                <a:moveTo>
                  <a:pt x="185282" y="127000"/>
                </a:moveTo>
                <a:cubicBezTo>
                  <a:pt x="188154" y="127000"/>
                  <a:pt x="189589" y="128804"/>
                  <a:pt x="189589" y="131691"/>
                </a:cubicBezTo>
                <a:lnTo>
                  <a:pt x="189589" y="181120"/>
                </a:lnTo>
                <a:lnTo>
                  <a:pt x="217225" y="181120"/>
                </a:lnTo>
                <a:cubicBezTo>
                  <a:pt x="219738" y="181120"/>
                  <a:pt x="221891" y="182924"/>
                  <a:pt x="221891" y="185449"/>
                </a:cubicBezTo>
                <a:cubicBezTo>
                  <a:pt x="221891" y="187975"/>
                  <a:pt x="219738" y="190139"/>
                  <a:pt x="217225" y="190139"/>
                </a:cubicBezTo>
                <a:lnTo>
                  <a:pt x="185282" y="190139"/>
                </a:lnTo>
                <a:cubicBezTo>
                  <a:pt x="182770" y="190139"/>
                  <a:pt x="180975" y="187975"/>
                  <a:pt x="180975" y="185449"/>
                </a:cubicBezTo>
                <a:lnTo>
                  <a:pt x="180975" y="131691"/>
                </a:lnTo>
                <a:cubicBezTo>
                  <a:pt x="180975" y="128804"/>
                  <a:pt x="182770" y="127000"/>
                  <a:pt x="185282" y="127000"/>
                </a:cubicBezTo>
                <a:close/>
                <a:moveTo>
                  <a:pt x="103284" y="127000"/>
                </a:moveTo>
                <a:cubicBezTo>
                  <a:pt x="105796" y="127000"/>
                  <a:pt x="107591" y="128804"/>
                  <a:pt x="107591" y="131691"/>
                </a:cubicBezTo>
                <a:lnTo>
                  <a:pt x="107591" y="185449"/>
                </a:lnTo>
                <a:cubicBezTo>
                  <a:pt x="107591" y="187975"/>
                  <a:pt x="105796" y="190139"/>
                  <a:pt x="103284" y="190139"/>
                </a:cubicBezTo>
                <a:lnTo>
                  <a:pt x="70982" y="190139"/>
                </a:lnTo>
                <a:cubicBezTo>
                  <a:pt x="68828" y="190139"/>
                  <a:pt x="66675" y="187975"/>
                  <a:pt x="66675" y="185449"/>
                </a:cubicBezTo>
                <a:cubicBezTo>
                  <a:pt x="66675" y="182924"/>
                  <a:pt x="68828" y="181120"/>
                  <a:pt x="70982" y="181120"/>
                </a:cubicBezTo>
                <a:lnTo>
                  <a:pt x="98977" y="181120"/>
                </a:lnTo>
                <a:lnTo>
                  <a:pt x="98977" y="131691"/>
                </a:lnTo>
                <a:cubicBezTo>
                  <a:pt x="98977" y="128804"/>
                  <a:pt x="101130" y="127000"/>
                  <a:pt x="103284" y="127000"/>
                </a:cubicBezTo>
                <a:close/>
                <a:moveTo>
                  <a:pt x="145437" y="31750"/>
                </a:moveTo>
                <a:cubicBezTo>
                  <a:pt x="147610" y="31750"/>
                  <a:pt x="149420" y="33550"/>
                  <a:pt x="149420" y="36429"/>
                </a:cubicBezTo>
                <a:lnTo>
                  <a:pt x="149420" y="58027"/>
                </a:lnTo>
                <a:lnTo>
                  <a:pt x="171506" y="58027"/>
                </a:lnTo>
                <a:cubicBezTo>
                  <a:pt x="174040" y="58027"/>
                  <a:pt x="175851" y="60546"/>
                  <a:pt x="175851" y="62346"/>
                </a:cubicBezTo>
                <a:cubicBezTo>
                  <a:pt x="175851" y="65226"/>
                  <a:pt x="174040" y="67026"/>
                  <a:pt x="171506" y="67026"/>
                </a:cubicBezTo>
                <a:lnTo>
                  <a:pt x="149420" y="67026"/>
                </a:lnTo>
                <a:lnTo>
                  <a:pt x="149420" y="88983"/>
                </a:lnTo>
                <a:cubicBezTo>
                  <a:pt x="149420" y="91503"/>
                  <a:pt x="147610" y="93303"/>
                  <a:pt x="145437" y="93303"/>
                </a:cubicBezTo>
                <a:cubicBezTo>
                  <a:pt x="142541" y="93303"/>
                  <a:pt x="140730" y="91503"/>
                  <a:pt x="140730" y="88983"/>
                </a:cubicBezTo>
                <a:lnTo>
                  <a:pt x="140730" y="67026"/>
                </a:lnTo>
                <a:lnTo>
                  <a:pt x="118645" y="67026"/>
                </a:lnTo>
                <a:cubicBezTo>
                  <a:pt x="116110" y="67026"/>
                  <a:pt x="114300" y="65226"/>
                  <a:pt x="114300" y="62346"/>
                </a:cubicBezTo>
                <a:cubicBezTo>
                  <a:pt x="114300" y="60546"/>
                  <a:pt x="116110" y="58027"/>
                  <a:pt x="118645" y="58027"/>
                </a:cubicBezTo>
                <a:lnTo>
                  <a:pt x="140730" y="58027"/>
                </a:lnTo>
                <a:lnTo>
                  <a:pt x="140730" y="36429"/>
                </a:lnTo>
                <a:cubicBezTo>
                  <a:pt x="140730" y="33550"/>
                  <a:pt x="142541" y="31750"/>
                  <a:pt x="145437" y="31750"/>
                </a:cubicBezTo>
                <a:close/>
                <a:moveTo>
                  <a:pt x="144644" y="8684"/>
                </a:moveTo>
                <a:cubicBezTo>
                  <a:pt x="114251" y="8684"/>
                  <a:pt x="89647" y="33288"/>
                  <a:pt x="89647" y="62957"/>
                </a:cubicBezTo>
                <a:cubicBezTo>
                  <a:pt x="89647" y="93350"/>
                  <a:pt x="114251" y="117954"/>
                  <a:pt x="144644" y="117954"/>
                </a:cubicBezTo>
                <a:cubicBezTo>
                  <a:pt x="174313" y="117954"/>
                  <a:pt x="198556" y="93350"/>
                  <a:pt x="198556" y="62957"/>
                </a:cubicBezTo>
                <a:cubicBezTo>
                  <a:pt x="198556" y="33288"/>
                  <a:pt x="174313" y="8684"/>
                  <a:pt x="144644" y="8684"/>
                </a:cubicBezTo>
                <a:close/>
                <a:moveTo>
                  <a:pt x="144644" y="0"/>
                </a:moveTo>
                <a:cubicBezTo>
                  <a:pt x="179379" y="0"/>
                  <a:pt x="207601" y="28222"/>
                  <a:pt x="207601" y="62957"/>
                </a:cubicBezTo>
                <a:cubicBezTo>
                  <a:pt x="207601" y="98416"/>
                  <a:pt x="179379" y="126638"/>
                  <a:pt x="144644" y="126638"/>
                </a:cubicBezTo>
                <a:cubicBezTo>
                  <a:pt x="109185" y="126638"/>
                  <a:pt x="80963" y="98416"/>
                  <a:pt x="80963" y="62957"/>
                </a:cubicBezTo>
                <a:cubicBezTo>
                  <a:pt x="80963" y="28222"/>
                  <a:pt x="109185" y="0"/>
                  <a:pt x="144644" y="0"/>
                </a:cubicBezTo>
                <a:close/>
              </a:path>
            </a:pathLst>
          </a:custGeom>
          <a:solidFill>
            <a:schemeClr val="bg1"/>
          </a:solidFill>
          <a:ln>
            <a:noFill/>
          </a:ln>
          <a:effectLst/>
        </p:spPr>
        <p:txBody>
          <a:bodyPr anchor="ctr"/>
          <a:lstStyle/>
          <a:p>
            <a:endParaRPr lang="en-US" sz="900" dirty="0">
              <a:latin typeface="Gothom"/>
            </a:endParaRPr>
          </a:p>
        </p:txBody>
      </p:sp>
      <p:sp>
        <p:nvSpPr>
          <p:cNvPr id="21" name="Freeform 1061">
            <a:extLst>
              <a:ext uri="{FF2B5EF4-FFF2-40B4-BE49-F238E27FC236}">
                <a16:creationId xmlns:a16="http://schemas.microsoft.com/office/drawing/2014/main" xmlns="" id="{F9450158-56F9-9C48-888A-D3260D604AE5}"/>
              </a:ext>
            </a:extLst>
          </p:cNvPr>
          <p:cNvSpPr>
            <a:spLocks noChangeAspect="1" noChangeArrowheads="1"/>
          </p:cNvSpPr>
          <p:nvPr/>
        </p:nvSpPr>
        <p:spPr bwMode="auto">
          <a:xfrm>
            <a:off x="4288490" y="2111405"/>
            <a:ext cx="530225" cy="527050"/>
          </a:xfrm>
          <a:custGeom>
            <a:avLst/>
            <a:gdLst>
              <a:gd name="T0" fmla="*/ 6381463 w 291074"/>
              <a:gd name="T1" fmla="*/ 118260728 h 290436"/>
              <a:gd name="T2" fmla="*/ 117329382 w 291074"/>
              <a:gd name="T3" fmla="*/ 103178766 h 290436"/>
              <a:gd name="T4" fmla="*/ 127248536 w 291074"/>
              <a:gd name="T5" fmla="*/ 112881339 h 290436"/>
              <a:gd name="T6" fmla="*/ 99326893 w 291074"/>
              <a:gd name="T7" fmla="*/ 104121746 h 290436"/>
              <a:gd name="T8" fmla="*/ 111246539 w 291074"/>
              <a:gd name="T9" fmla="*/ 100893816 h 290436"/>
              <a:gd name="T10" fmla="*/ 20587701 w 291074"/>
              <a:gd name="T11" fmla="*/ 99970716 h 290436"/>
              <a:gd name="T12" fmla="*/ 25976383 w 291074"/>
              <a:gd name="T13" fmla="*/ 104888675 h 290436"/>
              <a:gd name="T14" fmla="*/ 112063241 w 291074"/>
              <a:gd name="T15" fmla="*/ 74148473 h 290436"/>
              <a:gd name="T16" fmla="*/ 114185614 w 291074"/>
              <a:gd name="T17" fmla="*/ 98279943 h 290436"/>
              <a:gd name="T18" fmla="*/ 127575500 w 291074"/>
              <a:gd name="T19" fmla="*/ 120873984 h 290436"/>
              <a:gd name="T20" fmla="*/ 103735349 w 291074"/>
              <a:gd name="T21" fmla="*/ 108269985 h 290436"/>
              <a:gd name="T22" fmla="*/ 82018180 w 291074"/>
              <a:gd name="T23" fmla="*/ 109960490 h 290436"/>
              <a:gd name="T24" fmla="*/ 84794463 w 291074"/>
              <a:gd name="T25" fmla="*/ 107195892 h 290436"/>
              <a:gd name="T26" fmla="*/ 114185614 w 291074"/>
              <a:gd name="T27" fmla="*/ 87367490 h 290436"/>
              <a:gd name="T28" fmla="*/ 19118593 w 291074"/>
              <a:gd name="T29" fmla="*/ 74148473 h 290436"/>
              <a:gd name="T30" fmla="*/ 16832540 w 291074"/>
              <a:gd name="T31" fmla="*/ 87367490 h 290436"/>
              <a:gd name="T32" fmla="*/ 46550735 w 291074"/>
              <a:gd name="T33" fmla="*/ 107195892 h 290436"/>
              <a:gd name="T34" fmla="*/ 49326661 w 291074"/>
              <a:gd name="T35" fmla="*/ 109960490 h 290436"/>
              <a:gd name="T36" fmla="*/ 27609146 w 291074"/>
              <a:gd name="T37" fmla="*/ 108269985 h 290436"/>
              <a:gd name="T38" fmla="*/ 3605544 w 291074"/>
              <a:gd name="T39" fmla="*/ 120873984 h 290436"/>
              <a:gd name="T40" fmla="*/ 16342408 w 291074"/>
              <a:gd name="T41" fmla="*/ 99663363 h 290436"/>
              <a:gd name="T42" fmla="*/ 15362259 w 291074"/>
              <a:gd name="T43" fmla="*/ 77684115 h 290436"/>
              <a:gd name="T44" fmla="*/ 103517169 w 291074"/>
              <a:gd name="T45" fmla="*/ 64213815 h 290436"/>
              <a:gd name="T46" fmla="*/ 90254916 w 291074"/>
              <a:gd name="T47" fmla="*/ 89822304 h 290436"/>
              <a:gd name="T48" fmla="*/ 40765357 w 291074"/>
              <a:gd name="T49" fmla="*/ 89822304 h 290436"/>
              <a:gd name="T50" fmla="*/ 27503865 w 291074"/>
              <a:gd name="T51" fmla="*/ 64213815 h 290436"/>
              <a:gd name="T52" fmla="*/ 93167027 w 291074"/>
              <a:gd name="T53" fmla="*/ 37532648 h 290436"/>
              <a:gd name="T54" fmla="*/ 37854342 w 291074"/>
              <a:gd name="T55" fmla="*/ 37532648 h 290436"/>
              <a:gd name="T56" fmla="*/ 67451366 w 291074"/>
              <a:gd name="T57" fmla="*/ 26338658 h 290436"/>
              <a:gd name="T58" fmla="*/ 67451366 w 291074"/>
              <a:gd name="T59" fmla="*/ 26338658 h 290436"/>
              <a:gd name="T60" fmla="*/ 63569847 w 291074"/>
              <a:gd name="T61" fmla="*/ 60534775 h 290436"/>
              <a:gd name="T62" fmla="*/ 65510590 w 291074"/>
              <a:gd name="T63" fmla="*/ 102396416 h 290436"/>
              <a:gd name="T64" fmla="*/ 105347701 w 291074"/>
              <a:gd name="T65" fmla="*/ 19545095 h 290436"/>
              <a:gd name="T66" fmla="*/ 111024396 w 291074"/>
              <a:gd name="T67" fmla="*/ 23400513 h 290436"/>
              <a:gd name="T68" fmla="*/ 22546907 w 291074"/>
              <a:gd name="T69" fmla="*/ 21445794 h 290436"/>
              <a:gd name="T70" fmla="*/ 31854966 w 291074"/>
              <a:gd name="T71" fmla="*/ 20209379 h 290436"/>
              <a:gd name="T72" fmla="*/ 111835813 w 291074"/>
              <a:gd name="T73" fmla="*/ 7210767 h 290436"/>
              <a:gd name="T74" fmla="*/ 124489747 w 291074"/>
              <a:gd name="T75" fmla="*/ 6133343 h 290436"/>
              <a:gd name="T76" fmla="*/ 6381463 w 291074"/>
              <a:gd name="T77" fmla="*/ 5976613 h 290436"/>
              <a:gd name="T78" fmla="*/ 18954381 w 291074"/>
              <a:gd name="T79" fmla="*/ 7057561 h 290436"/>
              <a:gd name="T80" fmla="*/ 126274243 w 291074"/>
              <a:gd name="T81" fmla="*/ 20779408 h 290436"/>
              <a:gd name="T82" fmla="*/ 114106565 w 291074"/>
              <a:gd name="T83" fmla="*/ 30799944 h 290436"/>
              <a:gd name="T84" fmla="*/ 110375232 w 291074"/>
              <a:gd name="T85" fmla="*/ 50841781 h 290436"/>
              <a:gd name="T86" fmla="*/ 113944458 w 291074"/>
              <a:gd name="T87" fmla="*/ 37274747 h 290436"/>
              <a:gd name="T88" fmla="*/ 84744057 w 291074"/>
              <a:gd name="T89" fmla="*/ 17233676 h 290436"/>
              <a:gd name="T90" fmla="*/ 77930966 w 291074"/>
              <a:gd name="T91" fmla="*/ 18157288 h 290436"/>
              <a:gd name="T92" fmla="*/ 103562180 w 291074"/>
              <a:gd name="T93" fmla="*/ 16153871 h 290436"/>
              <a:gd name="T94" fmla="*/ 118649116 w 291074"/>
              <a:gd name="T95" fmla="*/ 120409 h 290436"/>
              <a:gd name="T96" fmla="*/ 27445716 w 291074"/>
              <a:gd name="T97" fmla="*/ 16031862 h 290436"/>
              <a:gd name="T98" fmla="*/ 53082351 w 291074"/>
              <a:gd name="T99" fmla="*/ 18042582 h 290436"/>
              <a:gd name="T100" fmla="*/ 46550735 w 291074"/>
              <a:gd name="T101" fmla="*/ 17114714 h 290436"/>
              <a:gd name="T102" fmla="*/ 16832540 w 291074"/>
              <a:gd name="T103" fmla="*/ 37226834 h 290436"/>
              <a:gd name="T104" fmla="*/ 20587701 w 291074"/>
              <a:gd name="T105" fmla="*/ 50841697 h 290436"/>
              <a:gd name="T106" fmla="*/ 16832540 w 291074"/>
              <a:gd name="T107" fmla="*/ 30728957 h 290436"/>
              <a:gd name="T108" fmla="*/ 4585657 w 291074"/>
              <a:gd name="T109" fmla="*/ 20673549 h 2904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91074" h="290436">
                <a:moveTo>
                  <a:pt x="31551" y="241515"/>
                </a:moveTo>
                <a:cubicBezTo>
                  <a:pt x="26841" y="241515"/>
                  <a:pt x="21406" y="243674"/>
                  <a:pt x="16334" y="248710"/>
                </a:cubicBezTo>
                <a:cubicBezTo>
                  <a:pt x="11986" y="253386"/>
                  <a:pt x="9088" y="258781"/>
                  <a:pt x="8726" y="264177"/>
                </a:cubicBezTo>
                <a:cubicBezTo>
                  <a:pt x="8726" y="268493"/>
                  <a:pt x="10899" y="273170"/>
                  <a:pt x="14160" y="276767"/>
                </a:cubicBezTo>
                <a:cubicBezTo>
                  <a:pt x="21769" y="284321"/>
                  <a:pt x="33000" y="283601"/>
                  <a:pt x="42058" y="274249"/>
                </a:cubicBezTo>
                <a:cubicBezTo>
                  <a:pt x="51478" y="264896"/>
                  <a:pt x="52204" y="255184"/>
                  <a:pt x="43870" y="246911"/>
                </a:cubicBezTo>
                <a:cubicBezTo>
                  <a:pt x="40247" y="243314"/>
                  <a:pt x="36261" y="241515"/>
                  <a:pt x="31551" y="241515"/>
                </a:cubicBezTo>
                <a:close/>
                <a:moveTo>
                  <a:pt x="260338" y="241470"/>
                </a:moveTo>
                <a:cubicBezTo>
                  <a:pt x="255718" y="241156"/>
                  <a:pt x="251189" y="242954"/>
                  <a:pt x="247204" y="246911"/>
                </a:cubicBezTo>
                <a:cubicBezTo>
                  <a:pt x="238871" y="255184"/>
                  <a:pt x="239595" y="264896"/>
                  <a:pt x="248653" y="274249"/>
                </a:cubicBezTo>
                <a:cubicBezTo>
                  <a:pt x="258073" y="283601"/>
                  <a:pt x="269305" y="284321"/>
                  <a:pt x="276913" y="276767"/>
                </a:cubicBezTo>
                <a:cubicBezTo>
                  <a:pt x="280899" y="273170"/>
                  <a:pt x="282348" y="268493"/>
                  <a:pt x="282348" y="264177"/>
                </a:cubicBezTo>
                <a:cubicBezTo>
                  <a:pt x="281986" y="258781"/>
                  <a:pt x="279450" y="253386"/>
                  <a:pt x="274015" y="248710"/>
                </a:cubicBezTo>
                <a:cubicBezTo>
                  <a:pt x="269667" y="244213"/>
                  <a:pt x="264957" y="241785"/>
                  <a:pt x="260338" y="241470"/>
                </a:cubicBezTo>
                <a:close/>
                <a:moveTo>
                  <a:pt x="243943" y="220652"/>
                </a:moveTo>
                <a:cubicBezTo>
                  <a:pt x="232349" y="223530"/>
                  <a:pt x="223291" y="231803"/>
                  <a:pt x="220393" y="243674"/>
                </a:cubicBezTo>
                <a:cubicBezTo>
                  <a:pt x="225103" y="242595"/>
                  <a:pt x="229451" y="242954"/>
                  <a:pt x="234523" y="245472"/>
                </a:cubicBezTo>
                <a:lnTo>
                  <a:pt x="236334" y="246551"/>
                </a:lnTo>
                <a:cubicBezTo>
                  <a:pt x="237784" y="244753"/>
                  <a:pt x="238871" y="242595"/>
                  <a:pt x="241045" y="240796"/>
                </a:cubicBezTo>
                <a:cubicBezTo>
                  <a:pt x="242494" y="238997"/>
                  <a:pt x="244668" y="237199"/>
                  <a:pt x="246842" y="236120"/>
                </a:cubicBezTo>
                <a:lnTo>
                  <a:pt x="245392" y="233602"/>
                </a:lnTo>
                <a:cubicBezTo>
                  <a:pt x="243581" y="229645"/>
                  <a:pt x="242494" y="224609"/>
                  <a:pt x="243943" y="220652"/>
                </a:cubicBezTo>
                <a:close/>
                <a:moveTo>
                  <a:pt x="47131" y="220652"/>
                </a:moveTo>
                <a:cubicBezTo>
                  <a:pt x="48580" y="224609"/>
                  <a:pt x="47493" y="229645"/>
                  <a:pt x="45681" y="233962"/>
                </a:cubicBezTo>
                <a:lnTo>
                  <a:pt x="44232" y="236120"/>
                </a:lnTo>
                <a:cubicBezTo>
                  <a:pt x="46406" y="237199"/>
                  <a:pt x="48580" y="238997"/>
                  <a:pt x="50029" y="240796"/>
                </a:cubicBezTo>
                <a:cubicBezTo>
                  <a:pt x="52204" y="242595"/>
                  <a:pt x="53290" y="244753"/>
                  <a:pt x="54740" y="246551"/>
                </a:cubicBezTo>
                <a:lnTo>
                  <a:pt x="57638" y="245472"/>
                </a:lnTo>
                <a:cubicBezTo>
                  <a:pt x="61624" y="242954"/>
                  <a:pt x="65971" y="242595"/>
                  <a:pt x="70681" y="243674"/>
                </a:cubicBezTo>
                <a:cubicBezTo>
                  <a:pt x="67783" y="231803"/>
                  <a:pt x="59087" y="223530"/>
                  <a:pt x="47131" y="220652"/>
                </a:cubicBezTo>
                <a:close/>
                <a:moveTo>
                  <a:pt x="242494" y="173531"/>
                </a:moveTo>
                <a:cubicBezTo>
                  <a:pt x="244305" y="171732"/>
                  <a:pt x="247204" y="171732"/>
                  <a:pt x="248653" y="173531"/>
                </a:cubicBezTo>
                <a:lnTo>
                  <a:pt x="257349" y="181804"/>
                </a:lnTo>
                <a:cubicBezTo>
                  <a:pt x="265319" y="189718"/>
                  <a:pt x="266406" y="201588"/>
                  <a:pt x="260609" y="209501"/>
                </a:cubicBezTo>
                <a:lnTo>
                  <a:pt x="253725" y="219214"/>
                </a:lnTo>
                <a:cubicBezTo>
                  <a:pt x="251552" y="222091"/>
                  <a:pt x="251552" y="226408"/>
                  <a:pt x="253363" y="230005"/>
                </a:cubicBezTo>
                <a:lnTo>
                  <a:pt x="254812" y="233242"/>
                </a:lnTo>
                <a:cubicBezTo>
                  <a:pt x="263508" y="231444"/>
                  <a:pt x="272928" y="234321"/>
                  <a:pt x="280899" y="242595"/>
                </a:cubicBezTo>
                <a:cubicBezTo>
                  <a:pt x="287420" y="249069"/>
                  <a:pt x="290681" y="256263"/>
                  <a:pt x="291044" y="263817"/>
                </a:cubicBezTo>
                <a:cubicBezTo>
                  <a:pt x="291406" y="270652"/>
                  <a:pt x="288507" y="277486"/>
                  <a:pt x="283073" y="282882"/>
                </a:cubicBezTo>
                <a:cubicBezTo>
                  <a:pt x="278363" y="287918"/>
                  <a:pt x="272203" y="290436"/>
                  <a:pt x="264595" y="290436"/>
                </a:cubicBezTo>
                <a:cubicBezTo>
                  <a:pt x="257711" y="290436"/>
                  <a:pt x="250102" y="287918"/>
                  <a:pt x="242494" y="280364"/>
                </a:cubicBezTo>
                <a:cubicBezTo>
                  <a:pt x="234885" y="272450"/>
                  <a:pt x="231624" y="263458"/>
                  <a:pt x="232711" y="254825"/>
                </a:cubicBezTo>
                <a:lnTo>
                  <a:pt x="230175" y="253386"/>
                </a:lnTo>
                <a:cubicBezTo>
                  <a:pt x="226190" y="251587"/>
                  <a:pt x="222204" y="251587"/>
                  <a:pt x="219306" y="253386"/>
                </a:cubicBezTo>
                <a:lnTo>
                  <a:pt x="209523" y="260580"/>
                </a:lnTo>
                <a:cubicBezTo>
                  <a:pt x="206263" y="262738"/>
                  <a:pt x="201915" y="263817"/>
                  <a:pt x="198292" y="263817"/>
                </a:cubicBezTo>
                <a:cubicBezTo>
                  <a:pt x="192132" y="263817"/>
                  <a:pt x="186335" y="261659"/>
                  <a:pt x="181988" y="257342"/>
                </a:cubicBezTo>
                <a:lnTo>
                  <a:pt x="172930" y="248710"/>
                </a:lnTo>
                <a:cubicBezTo>
                  <a:pt x="171118" y="246911"/>
                  <a:pt x="171118" y="244033"/>
                  <a:pt x="172930" y="242595"/>
                </a:cubicBezTo>
                <a:cubicBezTo>
                  <a:pt x="174741" y="240796"/>
                  <a:pt x="178002" y="240796"/>
                  <a:pt x="179451" y="242595"/>
                </a:cubicBezTo>
                <a:lnTo>
                  <a:pt x="188147" y="250868"/>
                </a:lnTo>
                <a:cubicBezTo>
                  <a:pt x="192495" y="255544"/>
                  <a:pt x="199741" y="256263"/>
                  <a:pt x="204089" y="253386"/>
                </a:cubicBezTo>
                <a:lnTo>
                  <a:pt x="210610" y="248710"/>
                </a:lnTo>
                <a:cubicBezTo>
                  <a:pt x="211697" y="228206"/>
                  <a:pt x="228364" y="212019"/>
                  <a:pt x="248653" y="210940"/>
                </a:cubicBezTo>
                <a:lnTo>
                  <a:pt x="253363" y="204466"/>
                </a:lnTo>
                <a:cubicBezTo>
                  <a:pt x="256986" y="199789"/>
                  <a:pt x="255899" y="192955"/>
                  <a:pt x="251189" y="187919"/>
                </a:cubicBezTo>
                <a:lnTo>
                  <a:pt x="242494" y="180006"/>
                </a:lnTo>
                <a:cubicBezTo>
                  <a:pt x="240682" y="178207"/>
                  <a:pt x="240682" y="175329"/>
                  <a:pt x="242494" y="173531"/>
                </a:cubicBezTo>
                <a:close/>
                <a:moveTo>
                  <a:pt x="42421" y="173531"/>
                </a:moveTo>
                <a:cubicBezTo>
                  <a:pt x="43870" y="171732"/>
                  <a:pt x="46768" y="171732"/>
                  <a:pt x="48580" y="173531"/>
                </a:cubicBezTo>
                <a:cubicBezTo>
                  <a:pt x="50029" y="175329"/>
                  <a:pt x="50029" y="178207"/>
                  <a:pt x="48580" y="180006"/>
                </a:cubicBezTo>
                <a:lnTo>
                  <a:pt x="40247" y="187919"/>
                </a:lnTo>
                <a:cubicBezTo>
                  <a:pt x="35537" y="192955"/>
                  <a:pt x="34087" y="199789"/>
                  <a:pt x="37348" y="204466"/>
                </a:cubicBezTo>
                <a:lnTo>
                  <a:pt x="42058" y="210940"/>
                </a:lnTo>
                <a:cubicBezTo>
                  <a:pt x="62711" y="212019"/>
                  <a:pt x="79377" y="228206"/>
                  <a:pt x="80464" y="248710"/>
                </a:cubicBezTo>
                <a:lnTo>
                  <a:pt x="86986" y="253386"/>
                </a:lnTo>
                <a:cubicBezTo>
                  <a:pt x="91696" y="256263"/>
                  <a:pt x="98580" y="255544"/>
                  <a:pt x="103290" y="250868"/>
                </a:cubicBezTo>
                <a:lnTo>
                  <a:pt x="111623" y="242595"/>
                </a:lnTo>
                <a:cubicBezTo>
                  <a:pt x="113434" y="240796"/>
                  <a:pt x="115970" y="240796"/>
                  <a:pt x="117782" y="242595"/>
                </a:cubicBezTo>
                <a:cubicBezTo>
                  <a:pt x="119956" y="244033"/>
                  <a:pt x="119956" y="246911"/>
                  <a:pt x="117782" y="248710"/>
                </a:cubicBezTo>
                <a:lnTo>
                  <a:pt x="109449" y="257342"/>
                </a:lnTo>
                <a:cubicBezTo>
                  <a:pt x="104739" y="261659"/>
                  <a:pt x="98942" y="263817"/>
                  <a:pt x="93145" y="263817"/>
                </a:cubicBezTo>
                <a:cubicBezTo>
                  <a:pt x="89159" y="263817"/>
                  <a:pt x="85536" y="262738"/>
                  <a:pt x="82275" y="260580"/>
                </a:cubicBezTo>
                <a:lnTo>
                  <a:pt x="71768" y="253386"/>
                </a:lnTo>
                <a:cubicBezTo>
                  <a:pt x="68870" y="251587"/>
                  <a:pt x="64884" y="251227"/>
                  <a:pt x="61261" y="253386"/>
                </a:cubicBezTo>
                <a:lnTo>
                  <a:pt x="58001" y="254825"/>
                </a:lnTo>
                <a:cubicBezTo>
                  <a:pt x="59450" y="263458"/>
                  <a:pt x="56551" y="272450"/>
                  <a:pt x="48580" y="280364"/>
                </a:cubicBezTo>
                <a:cubicBezTo>
                  <a:pt x="40971" y="287918"/>
                  <a:pt x="33363" y="290436"/>
                  <a:pt x="26479" y="290436"/>
                </a:cubicBezTo>
                <a:cubicBezTo>
                  <a:pt x="18870" y="290436"/>
                  <a:pt x="12349" y="287918"/>
                  <a:pt x="8001" y="282882"/>
                </a:cubicBezTo>
                <a:cubicBezTo>
                  <a:pt x="2566" y="277486"/>
                  <a:pt x="-332" y="270652"/>
                  <a:pt x="30" y="263817"/>
                </a:cubicBezTo>
                <a:cubicBezTo>
                  <a:pt x="30" y="256263"/>
                  <a:pt x="3653" y="249069"/>
                  <a:pt x="10175" y="242595"/>
                </a:cubicBezTo>
                <a:cubicBezTo>
                  <a:pt x="17059" y="236120"/>
                  <a:pt x="24305" y="232882"/>
                  <a:pt x="31551" y="232882"/>
                </a:cubicBezTo>
                <a:cubicBezTo>
                  <a:pt x="33363" y="232882"/>
                  <a:pt x="34450" y="232882"/>
                  <a:pt x="36261" y="233242"/>
                </a:cubicBezTo>
                <a:lnTo>
                  <a:pt x="37348" y="230364"/>
                </a:lnTo>
                <a:cubicBezTo>
                  <a:pt x="39522" y="226408"/>
                  <a:pt x="39522" y="222091"/>
                  <a:pt x="37348" y="219214"/>
                </a:cubicBezTo>
                <a:lnTo>
                  <a:pt x="30464" y="209501"/>
                </a:lnTo>
                <a:cubicBezTo>
                  <a:pt x="24667" y="201588"/>
                  <a:pt x="25754" y="189718"/>
                  <a:pt x="34087" y="181804"/>
                </a:cubicBezTo>
                <a:lnTo>
                  <a:pt x="42421" y="173531"/>
                </a:lnTo>
                <a:close/>
                <a:moveTo>
                  <a:pt x="183399" y="150280"/>
                </a:moveTo>
                <a:cubicBezTo>
                  <a:pt x="184834" y="171094"/>
                  <a:pt x="192729" y="189755"/>
                  <a:pt x="206725" y="204109"/>
                </a:cubicBezTo>
                <a:cubicBezTo>
                  <a:pt x="220362" y="190114"/>
                  <a:pt x="228974" y="171453"/>
                  <a:pt x="229692" y="150280"/>
                </a:cubicBezTo>
                <a:lnTo>
                  <a:pt x="183399" y="150280"/>
                </a:lnTo>
                <a:close/>
                <a:moveTo>
                  <a:pt x="149666" y="150280"/>
                </a:moveTo>
                <a:lnTo>
                  <a:pt x="149666" y="230665"/>
                </a:lnTo>
                <a:cubicBezTo>
                  <a:pt x="169045" y="229588"/>
                  <a:pt x="186629" y="222052"/>
                  <a:pt x="200265" y="210210"/>
                </a:cubicBezTo>
                <a:cubicBezTo>
                  <a:pt x="184834" y="194061"/>
                  <a:pt x="175863" y="172888"/>
                  <a:pt x="174786" y="150280"/>
                </a:cubicBezTo>
                <a:lnTo>
                  <a:pt x="149666" y="150280"/>
                </a:lnTo>
                <a:close/>
                <a:moveTo>
                  <a:pt x="115574" y="150280"/>
                </a:moveTo>
                <a:cubicBezTo>
                  <a:pt x="114857" y="172888"/>
                  <a:pt x="105885" y="194061"/>
                  <a:pt x="90454" y="210210"/>
                </a:cubicBezTo>
                <a:cubicBezTo>
                  <a:pt x="104450" y="222052"/>
                  <a:pt x="121316" y="229588"/>
                  <a:pt x="141054" y="230665"/>
                </a:cubicBezTo>
                <a:lnTo>
                  <a:pt x="141054" y="150280"/>
                </a:lnTo>
                <a:lnTo>
                  <a:pt x="115574" y="150280"/>
                </a:lnTo>
                <a:close/>
                <a:moveTo>
                  <a:pt x="61028" y="150280"/>
                </a:moveTo>
                <a:cubicBezTo>
                  <a:pt x="62104" y="171453"/>
                  <a:pt x="70717" y="190114"/>
                  <a:pt x="83995" y="204109"/>
                </a:cubicBezTo>
                <a:cubicBezTo>
                  <a:pt x="97990" y="189755"/>
                  <a:pt x="105885" y="171094"/>
                  <a:pt x="107321" y="150280"/>
                </a:cubicBezTo>
                <a:lnTo>
                  <a:pt x="61028" y="150280"/>
                </a:lnTo>
                <a:close/>
                <a:moveTo>
                  <a:pt x="206725" y="87839"/>
                </a:moveTo>
                <a:cubicBezTo>
                  <a:pt x="192729" y="102911"/>
                  <a:pt x="184834" y="121571"/>
                  <a:pt x="183399" y="141668"/>
                </a:cubicBezTo>
                <a:lnTo>
                  <a:pt x="229692" y="141668"/>
                </a:lnTo>
                <a:cubicBezTo>
                  <a:pt x="228974" y="120854"/>
                  <a:pt x="220362" y="101834"/>
                  <a:pt x="206725" y="87839"/>
                </a:cubicBezTo>
                <a:close/>
                <a:moveTo>
                  <a:pt x="83995" y="87839"/>
                </a:moveTo>
                <a:cubicBezTo>
                  <a:pt x="70717" y="101834"/>
                  <a:pt x="62104" y="120854"/>
                  <a:pt x="61028" y="141668"/>
                </a:cubicBezTo>
                <a:lnTo>
                  <a:pt x="107321" y="141668"/>
                </a:lnTo>
                <a:cubicBezTo>
                  <a:pt x="105885" y="121571"/>
                  <a:pt x="97990" y="102911"/>
                  <a:pt x="83995" y="87839"/>
                </a:cubicBezTo>
                <a:close/>
                <a:moveTo>
                  <a:pt x="149666" y="61642"/>
                </a:moveTo>
                <a:lnTo>
                  <a:pt x="149666" y="141668"/>
                </a:lnTo>
                <a:lnTo>
                  <a:pt x="174786" y="141668"/>
                </a:lnTo>
                <a:cubicBezTo>
                  <a:pt x="175863" y="119059"/>
                  <a:pt x="184834" y="98245"/>
                  <a:pt x="200265" y="82097"/>
                </a:cubicBezTo>
                <a:cubicBezTo>
                  <a:pt x="186629" y="69896"/>
                  <a:pt x="169045" y="62718"/>
                  <a:pt x="149666" y="61642"/>
                </a:cubicBezTo>
                <a:close/>
                <a:moveTo>
                  <a:pt x="141054" y="61642"/>
                </a:moveTo>
                <a:cubicBezTo>
                  <a:pt x="121316" y="62718"/>
                  <a:pt x="104450" y="69896"/>
                  <a:pt x="90454" y="82097"/>
                </a:cubicBezTo>
                <a:cubicBezTo>
                  <a:pt x="105885" y="98245"/>
                  <a:pt x="114857" y="119059"/>
                  <a:pt x="115574" y="141668"/>
                </a:cubicBezTo>
                <a:lnTo>
                  <a:pt x="141054" y="141668"/>
                </a:lnTo>
                <a:lnTo>
                  <a:pt x="141054" y="61642"/>
                </a:lnTo>
                <a:close/>
                <a:moveTo>
                  <a:pt x="145360" y="52670"/>
                </a:moveTo>
                <a:cubicBezTo>
                  <a:pt x="197036" y="52670"/>
                  <a:pt x="239022" y="94657"/>
                  <a:pt x="239022" y="146333"/>
                </a:cubicBezTo>
                <a:cubicBezTo>
                  <a:pt x="239022" y="197650"/>
                  <a:pt x="197036" y="239636"/>
                  <a:pt x="145360" y="239636"/>
                </a:cubicBezTo>
                <a:cubicBezTo>
                  <a:pt x="93684" y="239636"/>
                  <a:pt x="52056" y="197650"/>
                  <a:pt x="52056" y="146333"/>
                </a:cubicBezTo>
                <a:cubicBezTo>
                  <a:pt x="52056" y="94657"/>
                  <a:pt x="93684" y="52670"/>
                  <a:pt x="145360" y="52670"/>
                </a:cubicBezTo>
                <a:close/>
                <a:moveTo>
                  <a:pt x="235910" y="44660"/>
                </a:moveTo>
                <a:lnTo>
                  <a:pt x="233751" y="45742"/>
                </a:lnTo>
                <a:cubicBezTo>
                  <a:pt x="229071" y="47907"/>
                  <a:pt x="224752" y="48268"/>
                  <a:pt x="220072" y="47546"/>
                </a:cubicBezTo>
                <a:cubicBezTo>
                  <a:pt x="222952" y="59092"/>
                  <a:pt x="231951" y="67751"/>
                  <a:pt x="243469" y="70638"/>
                </a:cubicBezTo>
                <a:cubicBezTo>
                  <a:pt x="242030" y="66308"/>
                  <a:pt x="243110" y="61257"/>
                  <a:pt x="245269" y="56927"/>
                </a:cubicBezTo>
                <a:lnTo>
                  <a:pt x="246349" y="54763"/>
                </a:lnTo>
                <a:cubicBezTo>
                  <a:pt x="244189" y="53680"/>
                  <a:pt x="242030" y="52237"/>
                  <a:pt x="240590" y="50433"/>
                </a:cubicBezTo>
                <a:cubicBezTo>
                  <a:pt x="238430" y="48629"/>
                  <a:pt x="237350" y="46825"/>
                  <a:pt x="235910" y="44660"/>
                </a:cubicBezTo>
                <a:close/>
                <a:moveTo>
                  <a:pt x="54740" y="44398"/>
                </a:moveTo>
                <a:cubicBezTo>
                  <a:pt x="53290" y="46570"/>
                  <a:pt x="52204" y="48381"/>
                  <a:pt x="50029" y="50191"/>
                </a:cubicBezTo>
                <a:cubicBezTo>
                  <a:pt x="48580" y="52001"/>
                  <a:pt x="46406" y="53450"/>
                  <a:pt x="44232" y="54536"/>
                </a:cubicBezTo>
                <a:lnTo>
                  <a:pt x="45681" y="57071"/>
                </a:lnTo>
                <a:cubicBezTo>
                  <a:pt x="47493" y="61053"/>
                  <a:pt x="48580" y="66122"/>
                  <a:pt x="47131" y="70467"/>
                </a:cubicBezTo>
                <a:cubicBezTo>
                  <a:pt x="59087" y="67570"/>
                  <a:pt x="67783" y="58881"/>
                  <a:pt x="70681" y="47295"/>
                </a:cubicBezTo>
                <a:cubicBezTo>
                  <a:pt x="65971" y="48019"/>
                  <a:pt x="61624" y="47657"/>
                  <a:pt x="56914" y="45122"/>
                </a:cubicBezTo>
                <a:lnTo>
                  <a:pt x="54740" y="44398"/>
                </a:lnTo>
                <a:close/>
                <a:moveTo>
                  <a:pt x="263627" y="9302"/>
                </a:moveTo>
                <a:cubicBezTo>
                  <a:pt x="258948" y="9662"/>
                  <a:pt x="253188" y="11827"/>
                  <a:pt x="248149" y="16878"/>
                </a:cubicBezTo>
                <a:cubicBezTo>
                  <a:pt x="243829" y="21930"/>
                  <a:pt x="240950" y="26620"/>
                  <a:pt x="240950" y="32032"/>
                </a:cubicBezTo>
                <a:cubicBezTo>
                  <a:pt x="240950" y="36001"/>
                  <a:pt x="243110" y="40691"/>
                  <a:pt x="246709" y="44299"/>
                </a:cubicBezTo>
                <a:cubicBezTo>
                  <a:pt x="254628" y="52237"/>
                  <a:pt x="264707" y="51515"/>
                  <a:pt x="273346" y="42495"/>
                </a:cubicBezTo>
                <a:cubicBezTo>
                  <a:pt x="283425" y="33114"/>
                  <a:pt x="284145" y="22290"/>
                  <a:pt x="276226" y="14353"/>
                </a:cubicBezTo>
                <a:cubicBezTo>
                  <a:pt x="272626" y="11106"/>
                  <a:pt x="268666" y="9302"/>
                  <a:pt x="264707" y="9302"/>
                </a:cubicBezTo>
                <a:cubicBezTo>
                  <a:pt x="263987" y="9302"/>
                  <a:pt x="263987" y="9302"/>
                  <a:pt x="263627" y="9302"/>
                </a:cubicBezTo>
                <a:close/>
                <a:moveTo>
                  <a:pt x="26479" y="8916"/>
                </a:moveTo>
                <a:cubicBezTo>
                  <a:pt x="21769" y="8916"/>
                  <a:pt x="17783" y="10364"/>
                  <a:pt x="14160" y="13985"/>
                </a:cubicBezTo>
                <a:cubicBezTo>
                  <a:pt x="10899" y="17605"/>
                  <a:pt x="8726" y="21950"/>
                  <a:pt x="8726" y="26657"/>
                </a:cubicBezTo>
                <a:cubicBezTo>
                  <a:pt x="9088" y="31726"/>
                  <a:pt x="11986" y="37157"/>
                  <a:pt x="16334" y="42226"/>
                </a:cubicBezTo>
                <a:cubicBezTo>
                  <a:pt x="25754" y="51277"/>
                  <a:pt x="35899" y="52001"/>
                  <a:pt x="43870" y="44036"/>
                </a:cubicBezTo>
                <a:cubicBezTo>
                  <a:pt x="52204" y="35709"/>
                  <a:pt x="51478" y="25933"/>
                  <a:pt x="42058" y="16519"/>
                </a:cubicBezTo>
                <a:cubicBezTo>
                  <a:pt x="36986" y="11088"/>
                  <a:pt x="31551" y="8916"/>
                  <a:pt x="26479" y="8916"/>
                </a:cubicBezTo>
                <a:close/>
                <a:moveTo>
                  <a:pt x="263267" y="282"/>
                </a:moveTo>
                <a:cubicBezTo>
                  <a:pt x="270826" y="282"/>
                  <a:pt x="277305" y="3168"/>
                  <a:pt x="282345" y="8219"/>
                </a:cubicBezTo>
                <a:cubicBezTo>
                  <a:pt x="291704" y="17600"/>
                  <a:pt x="294583" y="34197"/>
                  <a:pt x="280185" y="48629"/>
                </a:cubicBezTo>
                <a:cubicBezTo>
                  <a:pt x="273346" y="55123"/>
                  <a:pt x="266147" y="58371"/>
                  <a:pt x="258948" y="58371"/>
                </a:cubicBezTo>
                <a:cubicBezTo>
                  <a:pt x="257148" y="58371"/>
                  <a:pt x="256068" y="58371"/>
                  <a:pt x="254268" y="58010"/>
                </a:cubicBezTo>
                <a:lnTo>
                  <a:pt x="253188" y="60896"/>
                </a:lnTo>
                <a:cubicBezTo>
                  <a:pt x="251029" y="65226"/>
                  <a:pt x="251029" y="69194"/>
                  <a:pt x="253188" y="72081"/>
                </a:cubicBezTo>
                <a:lnTo>
                  <a:pt x="260027" y="81822"/>
                </a:lnTo>
                <a:cubicBezTo>
                  <a:pt x="266147" y="90121"/>
                  <a:pt x="264707" y="101305"/>
                  <a:pt x="256788" y="109604"/>
                </a:cubicBezTo>
                <a:lnTo>
                  <a:pt x="248149" y="117902"/>
                </a:lnTo>
                <a:cubicBezTo>
                  <a:pt x="247429" y="118624"/>
                  <a:pt x="246349" y="118984"/>
                  <a:pt x="244909" y="118984"/>
                </a:cubicBezTo>
                <a:cubicBezTo>
                  <a:pt x="244189" y="118984"/>
                  <a:pt x="243110" y="118624"/>
                  <a:pt x="242030" y="117902"/>
                </a:cubicBezTo>
                <a:cubicBezTo>
                  <a:pt x="240230" y="116098"/>
                  <a:pt x="240230" y="113572"/>
                  <a:pt x="242030" y="111769"/>
                </a:cubicBezTo>
                <a:lnTo>
                  <a:pt x="250669" y="103109"/>
                </a:lnTo>
                <a:cubicBezTo>
                  <a:pt x="255348" y="98419"/>
                  <a:pt x="256428" y="91564"/>
                  <a:pt x="252828" y="87234"/>
                </a:cubicBezTo>
                <a:lnTo>
                  <a:pt x="248149" y="80740"/>
                </a:lnTo>
                <a:cubicBezTo>
                  <a:pt x="227991" y="79297"/>
                  <a:pt x="211433" y="63061"/>
                  <a:pt x="210353" y="42495"/>
                </a:cubicBezTo>
                <a:lnTo>
                  <a:pt x="203874" y="37805"/>
                </a:lnTo>
                <a:cubicBezTo>
                  <a:pt x="199555" y="34557"/>
                  <a:pt x="192356" y="35640"/>
                  <a:pt x="188036" y="40330"/>
                </a:cubicBezTo>
                <a:lnTo>
                  <a:pt x="179397" y="48629"/>
                </a:lnTo>
                <a:cubicBezTo>
                  <a:pt x="178677" y="49711"/>
                  <a:pt x="177238" y="50072"/>
                  <a:pt x="176158" y="50072"/>
                </a:cubicBezTo>
                <a:cubicBezTo>
                  <a:pt x="175438" y="50072"/>
                  <a:pt x="173998" y="49711"/>
                  <a:pt x="172918" y="48629"/>
                </a:cubicBezTo>
                <a:cubicBezTo>
                  <a:pt x="171118" y="47185"/>
                  <a:pt x="171118" y="44299"/>
                  <a:pt x="172918" y="42495"/>
                </a:cubicBezTo>
                <a:lnTo>
                  <a:pt x="181917" y="34197"/>
                </a:lnTo>
                <a:cubicBezTo>
                  <a:pt x="189116" y="26259"/>
                  <a:pt x="200995" y="24816"/>
                  <a:pt x="209274" y="30228"/>
                </a:cubicBezTo>
                <a:lnTo>
                  <a:pt x="218992" y="37805"/>
                </a:lnTo>
                <a:cubicBezTo>
                  <a:pt x="221872" y="39609"/>
                  <a:pt x="225832" y="39609"/>
                  <a:pt x="229791" y="37805"/>
                </a:cubicBezTo>
                <a:lnTo>
                  <a:pt x="232311" y="36361"/>
                </a:lnTo>
                <a:cubicBezTo>
                  <a:pt x="232311" y="34918"/>
                  <a:pt x="231951" y="33114"/>
                  <a:pt x="231951" y="32032"/>
                </a:cubicBezTo>
                <a:cubicBezTo>
                  <a:pt x="231951" y="24094"/>
                  <a:pt x="235550" y="17239"/>
                  <a:pt x="242030" y="10745"/>
                </a:cubicBezTo>
                <a:cubicBezTo>
                  <a:pt x="248509" y="4251"/>
                  <a:pt x="256068" y="643"/>
                  <a:pt x="263267" y="282"/>
                </a:cubicBezTo>
                <a:close/>
                <a:moveTo>
                  <a:pt x="26253" y="0"/>
                </a:moveTo>
                <a:cubicBezTo>
                  <a:pt x="33363" y="-45"/>
                  <a:pt x="41153" y="2942"/>
                  <a:pt x="48580" y="10364"/>
                </a:cubicBezTo>
                <a:cubicBezTo>
                  <a:pt x="56551" y="18692"/>
                  <a:pt x="59450" y="27743"/>
                  <a:pt x="58001" y="36071"/>
                </a:cubicBezTo>
                <a:lnTo>
                  <a:pt x="60899" y="37519"/>
                </a:lnTo>
                <a:cubicBezTo>
                  <a:pt x="64884" y="39329"/>
                  <a:pt x="68870" y="39329"/>
                  <a:pt x="71768" y="37519"/>
                </a:cubicBezTo>
                <a:lnTo>
                  <a:pt x="82275" y="29916"/>
                </a:lnTo>
                <a:cubicBezTo>
                  <a:pt x="89884" y="24485"/>
                  <a:pt x="101840" y="25933"/>
                  <a:pt x="109449" y="33898"/>
                </a:cubicBezTo>
                <a:lnTo>
                  <a:pt x="117782" y="42226"/>
                </a:lnTo>
                <a:cubicBezTo>
                  <a:pt x="119956" y="44036"/>
                  <a:pt x="119956" y="46932"/>
                  <a:pt x="117782" y="48381"/>
                </a:cubicBezTo>
                <a:cubicBezTo>
                  <a:pt x="117057" y="49467"/>
                  <a:pt x="115970" y="49829"/>
                  <a:pt x="114884" y="49829"/>
                </a:cubicBezTo>
                <a:cubicBezTo>
                  <a:pt x="113797" y="49829"/>
                  <a:pt x="112710" y="49467"/>
                  <a:pt x="111623" y="48381"/>
                </a:cubicBezTo>
                <a:lnTo>
                  <a:pt x="103290" y="40053"/>
                </a:lnTo>
                <a:cubicBezTo>
                  <a:pt x="98580" y="35347"/>
                  <a:pt x="91696" y="34260"/>
                  <a:pt x="86986" y="37519"/>
                </a:cubicBezTo>
                <a:lnTo>
                  <a:pt x="80464" y="42226"/>
                </a:lnTo>
                <a:cubicBezTo>
                  <a:pt x="79377" y="62864"/>
                  <a:pt x="62711" y="79156"/>
                  <a:pt x="42058" y="80605"/>
                </a:cubicBezTo>
                <a:lnTo>
                  <a:pt x="37348" y="87122"/>
                </a:lnTo>
                <a:cubicBezTo>
                  <a:pt x="34087" y="91467"/>
                  <a:pt x="35537" y="98346"/>
                  <a:pt x="40247" y="103052"/>
                </a:cubicBezTo>
                <a:lnTo>
                  <a:pt x="48580" y="111742"/>
                </a:lnTo>
                <a:cubicBezTo>
                  <a:pt x="50029" y="113552"/>
                  <a:pt x="50029" y="116087"/>
                  <a:pt x="48580" y="117897"/>
                </a:cubicBezTo>
                <a:cubicBezTo>
                  <a:pt x="47493" y="118621"/>
                  <a:pt x="46768" y="118983"/>
                  <a:pt x="45681" y="118983"/>
                </a:cubicBezTo>
                <a:cubicBezTo>
                  <a:pt x="44232" y="118983"/>
                  <a:pt x="43145" y="118621"/>
                  <a:pt x="42421" y="117897"/>
                </a:cubicBezTo>
                <a:lnTo>
                  <a:pt x="34087" y="109570"/>
                </a:lnTo>
                <a:cubicBezTo>
                  <a:pt x="25754" y="101242"/>
                  <a:pt x="24667" y="90018"/>
                  <a:pt x="30464" y="81691"/>
                </a:cubicBezTo>
                <a:lnTo>
                  <a:pt x="37348" y="71915"/>
                </a:lnTo>
                <a:cubicBezTo>
                  <a:pt x="39522" y="69019"/>
                  <a:pt x="39522" y="65036"/>
                  <a:pt x="37348" y="60691"/>
                </a:cubicBezTo>
                <a:lnTo>
                  <a:pt x="36261" y="57795"/>
                </a:lnTo>
                <a:cubicBezTo>
                  <a:pt x="34450" y="58157"/>
                  <a:pt x="33363" y="58157"/>
                  <a:pt x="31551" y="58157"/>
                </a:cubicBezTo>
                <a:cubicBezTo>
                  <a:pt x="24667" y="58157"/>
                  <a:pt x="17059" y="54898"/>
                  <a:pt x="10175" y="48381"/>
                </a:cubicBezTo>
                <a:cubicBezTo>
                  <a:pt x="3653" y="41864"/>
                  <a:pt x="30" y="34622"/>
                  <a:pt x="30" y="27019"/>
                </a:cubicBezTo>
                <a:cubicBezTo>
                  <a:pt x="-332" y="19778"/>
                  <a:pt x="2566" y="13261"/>
                  <a:pt x="8001" y="7830"/>
                </a:cubicBezTo>
                <a:cubicBezTo>
                  <a:pt x="12711" y="3123"/>
                  <a:pt x="19142" y="46"/>
                  <a:pt x="26253" y="0"/>
                </a:cubicBezTo>
                <a:close/>
              </a:path>
            </a:pathLst>
          </a:custGeom>
          <a:solidFill>
            <a:schemeClr val="bg1"/>
          </a:solidFill>
          <a:ln>
            <a:noFill/>
          </a:ln>
          <a:effectLst/>
        </p:spPr>
        <p:txBody>
          <a:bodyPr anchor="ctr"/>
          <a:lstStyle/>
          <a:p>
            <a:endParaRPr lang="en-US" sz="900" dirty="0">
              <a:latin typeface="Gothom"/>
            </a:endParaRPr>
          </a:p>
        </p:txBody>
      </p:sp>
      <p:sp>
        <p:nvSpPr>
          <p:cNvPr id="22" name="Freeform 1059">
            <a:extLst>
              <a:ext uri="{FF2B5EF4-FFF2-40B4-BE49-F238E27FC236}">
                <a16:creationId xmlns:a16="http://schemas.microsoft.com/office/drawing/2014/main" xmlns="" id="{0CEA3C14-EEC6-AC4C-AF5E-B793A9FB490F}"/>
              </a:ext>
            </a:extLst>
          </p:cNvPr>
          <p:cNvSpPr>
            <a:spLocks noChangeAspect="1" noChangeArrowheads="1"/>
          </p:cNvSpPr>
          <p:nvPr/>
        </p:nvSpPr>
        <p:spPr bwMode="auto">
          <a:xfrm>
            <a:off x="7717490" y="2111405"/>
            <a:ext cx="530225" cy="527050"/>
          </a:xfrm>
          <a:custGeom>
            <a:avLst/>
            <a:gdLst>
              <a:gd name="T0" fmla="*/ 89779237 w 291737"/>
              <a:gd name="T1" fmla="*/ 109284772 h 290153"/>
              <a:gd name="T2" fmla="*/ 102871663 w 291737"/>
              <a:gd name="T3" fmla="*/ 104718570 h 290153"/>
              <a:gd name="T4" fmla="*/ 123273045 w 291737"/>
              <a:gd name="T5" fmla="*/ 122214270 h 290153"/>
              <a:gd name="T6" fmla="*/ 124538682 w 291737"/>
              <a:gd name="T7" fmla="*/ 105031042 h 290153"/>
              <a:gd name="T8" fmla="*/ 99391902 w 291737"/>
              <a:gd name="T9" fmla="*/ 125807186 h 290153"/>
              <a:gd name="T10" fmla="*/ 102871663 w 291737"/>
              <a:gd name="T11" fmla="*/ 104718570 h 290153"/>
              <a:gd name="T12" fmla="*/ 3931849 w 291737"/>
              <a:gd name="T13" fmla="*/ 122214270 h 290153"/>
              <a:gd name="T14" fmla="*/ 24383897 w 291737"/>
              <a:gd name="T15" fmla="*/ 104718570 h 290153"/>
              <a:gd name="T16" fmla="*/ 27686387 w 291737"/>
              <a:gd name="T17" fmla="*/ 125807186 h 290153"/>
              <a:gd name="T18" fmla="*/ 2675210 w 291737"/>
              <a:gd name="T19" fmla="*/ 105031042 h 290153"/>
              <a:gd name="T20" fmla="*/ 111858698 w 291737"/>
              <a:gd name="T21" fmla="*/ 101300184 h 290153"/>
              <a:gd name="T22" fmla="*/ 10672229 w 291737"/>
              <a:gd name="T23" fmla="*/ 96976848 h 290153"/>
              <a:gd name="T24" fmla="*/ 111858698 w 291737"/>
              <a:gd name="T25" fmla="*/ 88794158 h 290153"/>
              <a:gd name="T26" fmla="*/ 111858698 w 291737"/>
              <a:gd name="T27" fmla="*/ 88794158 h 290153"/>
              <a:gd name="T28" fmla="*/ 6915088 w 291737"/>
              <a:gd name="T29" fmla="*/ 96976848 h 290153"/>
              <a:gd name="T30" fmla="*/ 99462300 w 291737"/>
              <a:gd name="T31" fmla="*/ 96153616 h 290153"/>
              <a:gd name="T32" fmla="*/ 82229262 w 291737"/>
              <a:gd name="T33" fmla="*/ 84875441 h 290153"/>
              <a:gd name="T34" fmla="*/ 44678279 w 291737"/>
              <a:gd name="T35" fmla="*/ 84875441 h 290153"/>
              <a:gd name="T36" fmla="*/ 27764580 w 291737"/>
              <a:gd name="T37" fmla="*/ 96153616 h 290153"/>
              <a:gd name="T38" fmla="*/ 52334178 w 291737"/>
              <a:gd name="T39" fmla="*/ 68852146 h 290153"/>
              <a:gd name="T40" fmla="*/ 72313118 w 291737"/>
              <a:gd name="T41" fmla="*/ 64165631 h 290153"/>
              <a:gd name="T42" fmla="*/ 77976585 w 291737"/>
              <a:gd name="T43" fmla="*/ 80724467 h 290153"/>
              <a:gd name="T44" fmla="*/ 48401249 w 291737"/>
              <a:gd name="T45" fmla="*/ 68852146 h 290153"/>
              <a:gd name="T46" fmla="*/ 59193458 w 291737"/>
              <a:gd name="T47" fmla="*/ 54222035 h 290153"/>
              <a:gd name="T48" fmla="*/ 63536008 w 291737"/>
              <a:gd name="T49" fmla="*/ 46117364 h 290153"/>
              <a:gd name="T50" fmla="*/ 63536008 w 291737"/>
              <a:gd name="T51" fmla="*/ 46117364 h 290153"/>
              <a:gd name="T52" fmla="*/ 111765453 w 291737"/>
              <a:gd name="T53" fmla="*/ 83819484 h 290153"/>
              <a:gd name="T54" fmla="*/ 15051580 w 291737"/>
              <a:gd name="T55" fmla="*/ 41987648 h 290153"/>
              <a:gd name="T56" fmla="*/ 13138120 w 291737"/>
              <a:gd name="T57" fmla="*/ 82102572 h 290153"/>
              <a:gd name="T58" fmla="*/ 91709610 w 291737"/>
              <a:gd name="T59" fmla="*/ 35208138 h 290153"/>
              <a:gd name="T60" fmla="*/ 77223386 w 291737"/>
              <a:gd name="T61" fmla="*/ 49457136 h 290153"/>
              <a:gd name="T62" fmla="*/ 37911938 w 291737"/>
              <a:gd name="T63" fmla="*/ 35208138 h 290153"/>
              <a:gd name="T64" fmla="*/ 46976875 w 291737"/>
              <a:gd name="T65" fmla="*/ 49457136 h 290153"/>
              <a:gd name="T66" fmla="*/ 89779237 w 291737"/>
              <a:gd name="T67" fmla="*/ 16518775 h 290153"/>
              <a:gd name="T68" fmla="*/ 34572388 w 291737"/>
              <a:gd name="T69" fmla="*/ 18502114 h 290153"/>
              <a:gd name="T70" fmla="*/ 101289900 w 291737"/>
              <a:gd name="T71" fmla="*/ 23421996 h 290153"/>
              <a:gd name="T72" fmla="*/ 121533257 w 291737"/>
              <a:gd name="T73" fmla="*/ 18424099 h 290153"/>
              <a:gd name="T74" fmla="*/ 127068263 w 291737"/>
              <a:gd name="T75" fmla="*/ 35139610 h 290153"/>
              <a:gd name="T76" fmla="*/ 97494406 w 291737"/>
              <a:gd name="T77" fmla="*/ 23421996 h 290153"/>
              <a:gd name="T78" fmla="*/ 5662450 w 291737"/>
              <a:gd name="T79" fmla="*/ 18424099 h 290153"/>
              <a:gd name="T80" fmla="*/ 25641957 w 291737"/>
              <a:gd name="T81" fmla="*/ 23421996 h 290153"/>
              <a:gd name="T82" fmla="*/ 29575230 w 291737"/>
              <a:gd name="T83" fmla="*/ 23421996 h 290153"/>
              <a:gd name="T84" fmla="*/ 0 w 291737"/>
              <a:gd name="T85" fmla="*/ 35139610 h 290153"/>
              <a:gd name="T86" fmla="*/ 111858698 w 291737"/>
              <a:gd name="T87" fmla="*/ 3859771 h 290153"/>
              <a:gd name="T88" fmla="*/ 111858698 w 291737"/>
              <a:gd name="T89" fmla="*/ 3859771 h 290153"/>
              <a:gd name="T90" fmla="*/ 19439297 w 291737"/>
              <a:gd name="T91" fmla="*/ 8182036 h 290153"/>
              <a:gd name="T92" fmla="*/ 111858698 w 291737"/>
              <a:gd name="T93" fmla="*/ 16365797 h 290153"/>
              <a:gd name="T94" fmla="*/ 23352569 w 291737"/>
              <a:gd name="T95" fmla="*/ 8182036 h 29015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91737" h="290153">
                <a:moveTo>
                  <a:pt x="83671" y="242888"/>
                </a:moveTo>
                <a:lnTo>
                  <a:pt x="206125" y="242888"/>
                </a:lnTo>
                <a:cubicBezTo>
                  <a:pt x="208631" y="242888"/>
                  <a:pt x="210779" y="245086"/>
                  <a:pt x="210779" y="247651"/>
                </a:cubicBezTo>
                <a:cubicBezTo>
                  <a:pt x="210779" y="250215"/>
                  <a:pt x="208631" y="252047"/>
                  <a:pt x="206125" y="252047"/>
                </a:cubicBezTo>
                <a:lnTo>
                  <a:pt x="83671" y="252047"/>
                </a:lnTo>
                <a:cubicBezTo>
                  <a:pt x="81523" y="252047"/>
                  <a:pt x="79375" y="250215"/>
                  <a:pt x="79375" y="247651"/>
                </a:cubicBezTo>
                <a:cubicBezTo>
                  <a:pt x="79375" y="245086"/>
                  <a:pt x="81523" y="242888"/>
                  <a:pt x="83671" y="242888"/>
                </a:cubicBezTo>
                <a:close/>
                <a:moveTo>
                  <a:pt x="236183" y="241515"/>
                </a:moveTo>
                <a:cubicBezTo>
                  <a:pt x="237998" y="242956"/>
                  <a:pt x="238361" y="245838"/>
                  <a:pt x="236546" y="248000"/>
                </a:cubicBezTo>
                <a:cubicBezTo>
                  <a:pt x="233641" y="250882"/>
                  <a:pt x="232552" y="254845"/>
                  <a:pt x="232552" y="258808"/>
                </a:cubicBezTo>
                <a:lnTo>
                  <a:pt x="232552" y="281866"/>
                </a:lnTo>
                <a:lnTo>
                  <a:pt x="283023" y="281866"/>
                </a:lnTo>
                <a:lnTo>
                  <a:pt x="283023" y="258808"/>
                </a:lnTo>
                <a:cubicBezTo>
                  <a:pt x="283023" y="254845"/>
                  <a:pt x="281570" y="250882"/>
                  <a:pt x="279029" y="248000"/>
                </a:cubicBezTo>
                <a:cubicBezTo>
                  <a:pt x="277213" y="245838"/>
                  <a:pt x="277939" y="242956"/>
                  <a:pt x="279392" y="241515"/>
                </a:cubicBezTo>
                <a:cubicBezTo>
                  <a:pt x="281570" y="239713"/>
                  <a:pt x="284475" y="240074"/>
                  <a:pt x="285928" y="242235"/>
                </a:cubicBezTo>
                <a:cubicBezTo>
                  <a:pt x="289559" y="246559"/>
                  <a:pt x="291737" y="252683"/>
                  <a:pt x="291737" y="258808"/>
                </a:cubicBezTo>
                <a:lnTo>
                  <a:pt x="291737" y="285830"/>
                </a:lnTo>
                <a:cubicBezTo>
                  <a:pt x="291737" y="288712"/>
                  <a:pt x="289922" y="290153"/>
                  <a:pt x="287743" y="290153"/>
                </a:cubicBezTo>
                <a:lnTo>
                  <a:pt x="228194" y="290153"/>
                </a:lnTo>
                <a:cubicBezTo>
                  <a:pt x="226016" y="290153"/>
                  <a:pt x="223837" y="288712"/>
                  <a:pt x="223837" y="285830"/>
                </a:cubicBezTo>
                <a:lnTo>
                  <a:pt x="223837" y="258808"/>
                </a:lnTo>
                <a:cubicBezTo>
                  <a:pt x="223837" y="252683"/>
                  <a:pt x="226016" y="246559"/>
                  <a:pt x="229647" y="242235"/>
                </a:cubicBezTo>
                <a:cubicBezTo>
                  <a:pt x="231462" y="240074"/>
                  <a:pt x="234367" y="239713"/>
                  <a:pt x="236183" y="241515"/>
                </a:cubicBezTo>
                <a:close/>
                <a:moveTo>
                  <a:pt x="12280" y="241515"/>
                </a:moveTo>
                <a:cubicBezTo>
                  <a:pt x="14447" y="242956"/>
                  <a:pt x="14808" y="245838"/>
                  <a:pt x="13002" y="248000"/>
                </a:cubicBezTo>
                <a:cubicBezTo>
                  <a:pt x="10835" y="250882"/>
                  <a:pt x="9029" y="254845"/>
                  <a:pt x="9029" y="258808"/>
                </a:cubicBezTo>
                <a:lnTo>
                  <a:pt x="9029" y="281866"/>
                </a:lnTo>
                <a:lnTo>
                  <a:pt x="59232" y="281866"/>
                </a:lnTo>
                <a:lnTo>
                  <a:pt x="59232" y="258808"/>
                </a:lnTo>
                <a:cubicBezTo>
                  <a:pt x="59232" y="254845"/>
                  <a:pt x="57788" y="250882"/>
                  <a:pt x="55259" y="248000"/>
                </a:cubicBezTo>
                <a:cubicBezTo>
                  <a:pt x="53454" y="245838"/>
                  <a:pt x="54176" y="242956"/>
                  <a:pt x="55982" y="241515"/>
                </a:cubicBezTo>
                <a:cubicBezTo>
                  <a:pt x="57788" y="239713"/>
                  <a:pt x="60677" y="240074"/>
                  <a:pt x="61761" y="242235"/>
                </a:cubicBezTo>
                <a:cubicBezTo>
                  <a:pt x="65734" y="246559"/>
                  <a:pt x="67901" y="252683"/>
                  <a:pt x="67901" y="258808"/>
                </a:cubicBezTo>
                <a:lnTo>
                  <a:pt x="67901" y="285830"/>
                </a:lnTo>
                <a:cubicBezTo>
                  <a:pt x="67901" y="288712"/>
                  <a:pt x="65734" y="290153"/>
                  <a:pt x="63566" y="290153"/>
                </a:cubicBezTo>
                <a:lnTo>
                  <a:pt x="4695" y="290153"/>
                </a:lnTo>
                <a:cubicBezTo>
                  <a:pt x="2528" y="290153"/>
                  <a:pt x="0" y="288712"/>
                  <a:pt x="0" y="285830"/>
                </a:cubicBezTo>
                <a:lnTo>
                  <a:pt x="0" y="258808"/>
                </a:lnTo>
                <a:cubicBezTo>
                  <a:pt x="0" y="252683"/>
                  <a:pt x="2528" y="246559"/>
                  <a:pt x="6140" y="242235"/>
                </a:cubicBezTo>
                <a:cubicBezTo>
                  <a:pt x="7946" y="240074"/>
                  <a:pt x="10835" y="239713"/>
                  <a:pt x="12280" y="241515"/>
                </a:cubicBezTo>
                <a:close/>
                <a:moveTo>
                  <a:pt x="256816" y="213690"/>
                </a:moveTo>
                <a:cubicBezTo>
                  <a:pt x="251065" y="213690"/>
                  <a:pt x="246752" y="217963"/>
                  <a:pt x="246752" y="223660"/>
                </a:cubicBezTo>
                <a:cubicBezTo>
                  <a:pt x="246752" y="229357"/>
                  <a:pt x="251065" y="233630"/>
                  <a:pt x="256816" y="233630"/>
                </a:cubicBezTo>
                <a:cubicBezTo>
                  <a:pt x="262926" y="233630"/>
                  <a:pt x="267599" y="229357"/>
                  <a:pt x="267599" y="223660"/>
                </a:cubicBezTo>
                <a:cubicBezTo>
                  <a:pt x="267599" y="217963"/>
                  <a:pt x="262926" y="213690"/>
                  <a:pt x="256816" y="213690"/>
                </a:cubicBezTo>
                <a:close/>
                <a:moveTo>
                  <a:pt x="34565" y="213690"/>
                </a:moveTo>
                <a:cubicBezTo>
                  <a:pt x="29174" y="213690"/>
                  <a:pt x="24501" y="217963"/>
                  <a:pt x="24501" y="223660"/>
                </a:cubicBezTo>
                <a:cubicBezTo>
                  <a:pt x="24501" y="229357"/>
                  <a:pt x="29174" y="233630"/>
                  <a:pt x="34565" y="233630"/>
                </a:cubicBezTo>
                <a:cubicBezTo>
                  <a:pt x="40316" y="233630"/>
                  <a:pt x="44629" y="229357"/>
                  <a:pt x="44629" y="223660"/>
                </a:cubicBezTo>
                <a:cubicBezTo>
                  <a:pt x="44629" y="217963"/>
                  <a:pt x="40316" y="213690"/>
                  <a:pt x="34565" y="213690"/>
                </a:cubicBezTo>
                <a:close/>
                <a:moveTo>
                  <a:pt x="256816" y="204788"/>
                </a:moveTo>
                <a:cubicBezTo>
                  <a:pt x="267599" y="204788"/>
                  <a:pt x="275866" y="213334"/>
                  <a:pt x="275866" y="223660"/>
                </a:cubicBezTo>
                <a:cubicBezTo>
                  <a:pt x="275866" y="234342"/>
                  <a:pt x="267599" y="242532"/>
                  <a:pt x="256816" y="242532"/>
                </a:cubicBezTo>
                <a:cubicBezTo>
                  <a:pt x="246752" y="242532"/>
                  <a:pt x="238125" y="234342"/>
                  <a:pt x="238125" y="223660"/>
                </a:cubicBezTo>
                <a:cubicBezTo>
                  <a:pt x="238125" y="213334"/>
                  <a:pt x="246752" y="204788"/>
                  <a:pt x="256816" y="204788"/>
                </a:cubicBezTo>
                <a:close/>
                <a:moveTo>
                  <a:pt x="34565" y="204788"/>
                </a:moveTo>
                <a:cubicBezTo>
                  <a:pt x="45348" y="204788"/>
                  <a:pt x="53615" y="213334"/>
                  <a:pt x="53615" y="223660"/>
                </a:cubicBezTo>
                <a:cubicBezTo>
                  <a:pt x="53615" y="234342"/>
                  <a:pt x="45348" y="242532"/>
                  <a:pt x="34565" y="242532"/>
                </a:cubicBezTo>
                <a:cubicBezTo>
                  <a:pt x="24142" y="242532"/>
                  <a:pt x="15875" y="234342"/>
                  <a:pt x="15875" y="223660"/>
                </a:cubicBezTo>
                <a:cubicBezTo>
                  <a:pt x="15875" y="213334"/>
                  <a:pt x="24142" y="204788"/>
                  <a:pt x="34565" y="204788"/>
                </a:cubicBezTo>
                <a:close/>
                <a:moveTo>
                  <a:pt x="188791" y="189157"/>
                </a:moveTo>
                <a:cubicBezTo>
                  <a:pt x="190622" y="187325"/>
                  <a:pt x="193553" y="187325"/>
                  <a:pt x="195385" y="189157"/>
                </a:cubicBezTo>
                <a:lnTo>
                  <a:pt x="228356" y="221762"/>
                </a:lnTo>
                <a:cubicBezTo>
                  <a:pt x="229821" y="223960"/>
                  <a:pt x="229821" y="226891"/>
                  <a:pt x="228356" y="228356"/>
                </a:cubicBezTo>
                <a:cubicBezTo>
                  <a:pt x="226890" y="229089"/>
                  <a:pt x="226157" y="229822"/>
                  <a:pt x="225058" y="229822"/>
                </a:cubicBezTo>
                <a:cubicBezTo>
                  <a:pt x="223593" y="229822"/>
                  <a:pt x="222860" y="229089"/>
                  <a:pt x="222128" y="228356"/>
                </a:cubicBezTo>
                <a:lnTo>
                  <a:pt x="188791" y="195751"/>
                </a:lnTo>
                <a:cubicBezTo>
                  <a:pt x="187325" y="193553"/>
                  <a:pt x="187325" y="190622"/>
                  <a:pt x="188791" y="189157"/>
                </a:cubicBezTo>
                <a:close/>
                <a:moveTo>
                  <a:pt x="96349" y="189157"/>
                </a:moveTo>
                <a:cubicBezTo>
                  <a:pt x="98180" y="187325"/>
                  <a:pt x="100745" y="187325"/>
                  <a:pt x="102577" y="189157"/>
                </a:cubicBezTo>
                <a:cubicBezTo>
                  <a:pt x="104408" y="190622"/>
                  <a:pt x="104408" y="193553"/>
                  <a:pt x="102577" y="195751"/>
                </a:cubicBezTo>
                <a:lnTo>
                  <a:pt x="69971" y="228356"/>
                </a:lnTo>
                <a:cubicBezTo>
                  <a:pt x="68872" y="229089"/>
                  <a:pt x="67773" y="229822"/>
                  <a:pt x="66674" y="229822"/>
                </a:cubicBezTo>
                <a:cubicBezTo>
                  <a:pt x="65575" y="229822"/>
                  <a:pt x="64476" y="229089"/>
                  <a:pt x="63744" y="228356"/>
                </a:cubicBezTo>
                <a:cubicBezTo>
                  <a:pt x="61912" y="226891"/>
                  <a:pt x="61912" y="223960"/>
                  <a:pt x="63744" y="221762"/>
                </a:cubicBezTo>
                <a:lnTo>
                  <a:pt x="96349" y="189157"/>
                </a:lnTo>
                <a:close/>
                <a:moveTo>
                  <a:pt x="123405" y="141862"/>
                </a:moveTo>
                <a:cubicBezTo>
                  <a:pt x="125572" y="142943"/>
                  <a:pt x="125572" y="145825"/>
                  <a:pt x="123766" y="147987"/>
                </a:cubicBezTo>
                <a:cubicBezTo>
                  <a:pt x="121599" y="150509"/>
                  <a:pt x="120154" y="154832"/>
                  <a:pt x="120154" y="158795"/>
                </a:cubicBezTo>
                <a:lnTo>
                  <a:pt x="120154" y="181493"/>
                </a:lnTo>
                <a:lnTo>
                  <a:pt x="169996" y="181493"/>
                </a:lnTo>
                <a:lnTo>
                  <a:pt x="169996" y="158795"/>
                </a:lnTo>
                <a:cubicBezTo>
                  <a:pt x="169996" y="154832"/>
                  <a:pt x="168913" y="150509"/>
                  <a:pt x="166023" y="147987"/>
                </a:cubicBezTo>
                <a:cubicBezTo>
                  <a:pt x="164217" y="145825"/>
                  <a:pt x="164940" y="142943"/>
                  <a:pt x="166746" y="141862"/>
                </a:cubicBezTo>
                <a:cubicBezTo>
                  <a:pt x="168552" y="140061"/>
                  <a:pt x="171802" y="140421"/>
                  <a:pt x="172886" y="142222"/>
                </a:cubicBezTo>
                <a:cubicBezTo>
                  <a:pt x="176498" y="146546"/>
                  <a:pt x="179026" y="152670"/>
                  <a:pt x="179026" y="158795"/>
                </a:cubicBezTo>
                <a:lnTo>
                  <a:pt x="179026" y="186177"/>
                </a:lnTo>
                <a:cubicBezTo>
                  <a:pt x="179026" y="188699"/>
                  <a:pt x="176859" y="190140"/>
                  <a:pt x="174691" y="190140"/>
                </a:cubicBezTo>
                <a:lnTo>
                  <a:pt x="115820" y="190140"/>
                </a:lnTo>
                <a:cubicBezTo>
                  <a:pt x="113292" y="190140"/>
                  <a:pt x="111125" y="188699"/>
                  <a:pt x="111125" y="186177"/>
                </a:cubicBezTo>
                <a:lnTo>
                  <a:pt x="111125" y="158795"/>
                </a:lnTo>
                <a:cubicBezTo>
                  <a:pt x="111125" y="152670"/>
                  <a:pt x="113292" y="146546"/>
                  <a:pt x="117265" y="142222"/>
                </a:cubicBezTo>
                <a:cubicBezTo>
                  <a:pt x="118709" y="140421"/>
                  <a:pt x="121599" y="139700"/>
                  <a:pt x="123405" y="141862"/>
                </a:cubicBezTo>
                <a:close/>
                <a:moveTo>
                  <a:pt x="145872" y="114990"/>
                </a:moveTo>
                <a:cubicBezTo>
                  <a:pt x="140175" y="114990"/>
                  <a:pt x="135902" y="119662"/>
                  <a:pt x="135902" y="125054"/>
                </a:cubicBezTo>
                <a:cubicBezTo>
                  <a:pt x="135902" y="130805"/>
                  <a:pt x="140175" y="135118"/>
                  <a:pt x="145872" y="135118"/>
                </a:cubicBezTo>
                <a:cubicBezTo>
                  <a:pt x="151569" y="135118"/>
                  <a:pt x="155842" y="130805"/>
                  <a:pt x="155842" y="125054"/>
                </a:cubicBezTo>
                <a:cubicBezTo>
                  <a:pt x="155842" y="119662"/>
                  <a:pt x="151569" y="114990"/>
                  <a:pt x="145872" y="114990"/>
                </a:cubicBezTo>
                <a:close/>
                <a:moveTo>
                  <a:pt x="145872" y="106363"/>
                </a:moveTo>
                <a:cubicBezTo>
                  <a:pt x="156554" y="106363"/>
                  <a:pt x="164744" y="114271"/>
                  <a:pt x="164744" y="125054"/>
                </a:cubicBezTo>
                <a:cubicBezTo>
                  <a:pt x="164744" y="135477"/>
                  <a:pt x="156554" y="144104"/>
                  <a:pt x="145872" y="144104"/>
                </a:cubicBezTo>
                <a:cubicBezTo>
                  <a:pt x="135546" y="144104"/>
                  <a:pt x="127000" y="135477"/>
                  <a:pt x="127000" y="125054"/>
                </a:cubicBezTo>
                <a:cubicBezTo>
                  <a:pt x="127000" y="114271"/>
                  <a:pt x="135546" y="106363"/>
                  <a:pt x="145872" y="106363"/>
                </a:cubicBezTo>
                <a:close/>
                <a:moveTo>
                  <a:pt x="256603" y="96838"/>
                </a:moveTo>
                <a:cubicBezTo>
                  <a:pt x="259270" y="96838"/>
                  <a:pt x="261556" y="98998"/>
                  <a:pt x="261556" y="101158"/>
                </a:cubicBezTo>
                <a:lnTo>
                  <a:pt x="261556" y="189355"/>
                </a:lnTo>
                <a:cubicBezTo>
                  <a:pt x="261556" y="191875"/>
                  <a:pt x="259270" y="193315"/>
                  <a:pt x="256603" y="193315"/>
                </a:cubicBezTo>
                <a:cubicBezTo>
                  <a:pt x="254317" y="193315"/>
                  <a:pt x="252412" y="191875"/>
                  <a:pt x="252412" y="189355"/>
                </a:cubicBezTo>
                <a:lnTo>
                  <a:pt x="252412" y="101158"/>
                </a:lnTo>
                <a:cubicBezTo>
                  <a:pt x="252412" y="98998"/>
                  <a:pt x="254317" y="96838"/>
                  <a:pt x="256603" y="96838"/>
                </a:cubicBezTo>
                <a:close/>
                <a:moveTo>
                  <a:pt x="34558" y="96838"/>
                </a:moveTo>
                <a:cubicBezTo>
                  <a:pt x="37122" y="96838"/>
                  <a:pt x="39320" y="98998"/>
                  <a:pt x="39320" y="101158"/>
                </a:cubicBezTo>
                <a:lnTo>
                  <a:pt x="39320" y="189355"/>
                </a:lnTo>
                <a:cubicBezTo>
                  <a:pt x="39320" y="191875"/>
                  <a:pt x="37122" y="193315"/>
                  <a:pt x="34558" y="193315"/>
                </a:cubicBezTo>
                <a:cubicBezTo>
                  <a:pt x="31993" y="193315"/>
                  <a:pt x="30162" y="191875"/>
                  <a:pt x="30162" y="189355"/>
                </a:cubicBezTo>
                <a:lnTo>
                  <a:pt x="30162" y="101158"/>
                </a:lnTo>
                <a:cubicBezTo>
                  <a:pt x="30162" y="98998"/>
                  <a:pt x="31993" y="96838"/>
                  <a:pt x="34558" y="96838"/>
                </a:cubicBezTo>
                <a:close/>
                <a:moveTo>
                  <a:pt x="204410" y="81201"/>
                </a:moveTo>
                <a:cubicBezTo>
                  <a:pt x="206218" y="79375"/>
                  <a:pt x="208387" y="79375"/>
                  <a:pt x="210556" y="81201"/>
                </a:cubicBezTo>
                <a:cubicBezTo>
                  <a:pt x="212364" y="82661"/>
                  <a:pt x="212364" y="85582"/>
                  <a:pt x="210556" y="87408"/>
                </a:cubicBezTo>
                <a:lnTo>
                  <a:pt x="184166" y="114063"/>
                </a:lnTo>
                <a:cubicBezTo>
                  <a:pt x="183081" y="114793"/>
                  <a:pt x="181996" y="115523"/>
                  <a:pt x="180912" y="115523"/>
                </a:cubicBezTo>
                <a:cubicBezTo>
                  <a:pt x="179466" y="115523"/>
                  <a:pt x="178743" y="114793"/>
                  <a:pt x="177297" y="114063"/>
                </a:cubicBezTo>
                <a:cubicBezTo>
                  <a:pt x="176212" y="112602"/>
                  <a:pt x="176212" y="109681"/>
                  <a:pt x="177297" y="107855"/>
                </a:cubicBezTo>
                <a:lnTo>
                  <a:pt x="204410" y="81201"/>
                </a:lnTo>
                <a:close/>
                <a:moveTo>
                  <a:pt x="80835" y="81201"/>
                </a:moveTo>
                <a:cubicBezTo>
                  <a:pt x="82661" y="79375"/>
                  <a:pt x="85947" y="79375"/>
                  <a:pt x="87042" y="81201"/>
                </a:cubicBezTo>
                <a:lnTo>
                  <a:pt x="114061" y="107855"/>
                </a:lnTo>
                <a:cubicBezTo>
                  <a:pt x="115522" y="109681"/>
                  <a:pt x="115522" y="112602"/>
                  <a:pt x="114061" y="114063"/>
                </a:cubicBezTo>
                <a:cubicBezTo>
                  <a:pt x="113331" y="114793"/>
                  <a:pt x="111870" y="115523"/>
                  <a:pt x="111140" y="115523"/>
                </a:cubicBezTo>
                <a:cubicBezTo>
                  <a:pt x="109680" y="115523"/>
                  <a:pt x="108584" y="114793"/>
                  <a:pt x="107854" y="114063"/>
                </a:cubicBezTo>
                <a:lnTo>
                  <a:pt x="80835" y="87408"/>
                </a:lnTo>
                <a:cubicBezTo>
                  <a:pt x="79375" y="85582"/>
                  <a:pt x="79375" y="82661"/>
                  <a:pt x="80835" y="81201"/>
                </a:cubicBezTo>
                <a:close/>
                <a:moveTo>
                  <a:pt x="83671" y="38100"/>
                </a:moveTo>
                <a:lnTo>
                  <a:pt x="206125" y="38100"/>
                </a:lnTo>
                <a:cubicBezTo>
                  <a:pt x="208631" y="38100"/>
                  <a:pt x="210779" y="40386"/>
                  <a:pt x="210779" y="42672"/>
                </a:cubicBezTo>
                <a:cubicBezTo>
                  <a:pt x="210779" y="45339"/>
                  <a:pt x="208631" y="47244"/>
                  <a:pt x="206125" y="47244"/>
                </a:cubicBezTo>
                <a:lnTo>
                  <a:pt x="83671" y="47244"/>
                </a:lnTo>
                <a:cubicBezTo>
                  <a:pt x="81523" y="47244"/>
                  <a:pt x="79375" y="45339"/>
                  <a:pt x="79375" y="42672"/>
                </a:cubicBezTo>
                <a:cubicBezTo>
                  <a:pt x="79375" y="40386"/>
                  <a:pt x="81523" y="38100"/>
                  <a:pt x="83671" y="38100"/>
                </a:cubicBezTo>
                <a:close/>
                <a:moveTo>
                  <a:pt x="236183" y="36366"/>
                </a:moveTo>
                <a:cubicBezTo>
                  <a:pt x="237998" y="38167"/>
                  <a:pt x="238361" y="41050"/>
                  <a:pt x="236546" y="42491"/>
                </a:cubicBezTo>
                <a:cubicBezTo>
                  <a:pt x="233641" y="45733"/>
                  <a:pt x="232552" y="50057"/>
                  <a:pt x="232552" y="54020"/>
                </a:cubicBezTo>
                <a:lnTo>
                  <a:pt x="232552" y="76718"/>
                </a:lnTo>
                <a:lnTo>
                  <a:pt x="283023" y="76718"/>
                </a:lnTo>
                <a:lnTo>
                  <a:pt x="283023" y="54020"/>
                </a:lnTo>
                <a:cubicBezTo>
                  <a:pt x="283023" y="50057"/>
                  <a:pt x="281570" y="45733"/>
                  <a:pt x="279029" y="42491"/>
                </a:cubicBezTo>
                <a:cubicBezTo>
                  <a:pt x="277213" y="41050"/>
                  <a:pt x="277939" y="38167"/>
                  <a:pt x="279392" y="36366"/>
                </a:cubicBezTo>
                <a:cubicBezTo>
                  <a:pt x="281570" y="34925"/>
                  <a:pt x="284475" y="35285"/>
                  <a:pt x="285928" y="37447"/>
                </a:cubicBezTo>
                <a:cubicBezTo>
                  <a:pt x="289559" y="41770"/>
                  <a:pt x="291737" y="47895"/>
                  <a:pt x="291737" y="54020"/>
                </a:cubicBezTo>
                <a:lnTo>
                  <a:pt x="291737" y="81042"/>
                </a:lnTo>
                <a:cubicBezTo>
                  <a:pt x="291737" y="83924"/>
                  <a:pt x="289922" y="85365"/>
                  <a:pt x="287743" y="85365"/>
                </a:cubicBezTo>
                <a:lnTo>
                  <a:pt x="228194" y="85365"/>
                </a:lnTo>
                <a:cubicBezTo>
                  <a:pt x="226016" y="85365"/>
                  <a:pt x="223837" y="83924"/>
                  <a:pt x="223837" y="81042"/>
                </a:cubicBezTo>
                <a:lnTo>
                  <a:pt x="223837" y="54020"/>
                </a:lnTo>
                <a:cubicBezTo>
                  <a:pt x="223837" y="47895"/>
                  <a:pt x="226016" y="41770"/>
                  <a:pt x="229647" y="37447"/>
                </a:cubicBezTo>
                <a:cubicBezTo>
                  <a:pt x="231462" y="35285"/>
                  <a:pt x="234367" y="34925"/>
                  <a:pt x="236183" y="36366"/>
                </a:cubicBezTo>
                <a:close/>
                <a:moveTo>
                  <a:pt x="12280" y="36366"/>
                </a:moveTo>
                <a:cubicBezTo>
                  <a:pt x="14447" y="38167"/>
                  <a:pt x="14808" y="41050"/>
                  <a:pt x="13002" y="42491"/>
                </a:cubicBezTo>
                <a:cubicBezTo>
                  <a:pt x="10835" y="45733"/>
                  <a:pt x="9029" y="50057"/>
                  <a:pt x="9029" y="54020"/>
                </a:cubicBezTo>
                <a:lnTo>
                  <a:pt x="9029" y="76718"/>
                </a:lnTo>
                <a:lnTo>
                  <a:pt x="58871" y="76718"/>
                </a:lnTo>
                <a:lnTo>
                  <a:pt x="58871" y="54020"/>
                </a:lnTo>
                <a:cubicBezTo>
                  <a:pt x="58871" y="50057"/>
                  <a:pt x="57788" y="45733"/>
                  <a:pt x="55259" y="42491"/>
                </a:cubicBezTo>
                <a:cubicBezTo>
                  <a:pt x="53454" y="41050"/>
                  <a:pt x="54176" y="38167"/>
                  <a:pt x="55982" y="36366"/>
                </a:cubicBezTo>
                <a:cubicBezTo>
                  <a:pt x="57788" y="34925"/>
                  <a:pt x="60677" y="35285"/>
                  <a:pt x="61761" y="37447"/>
                </a:cubicBezTo>
                <a:cubicBezTo>
                  <a:pt x="65734" y="41770"/>
                  <a:pt x="67901" y="47895"/>
                  <a:pt x="67901" y="54020"/>
                </a:cubicBezTo>
                <a:lnTo>
                  <a:pt x="67901" y="81042"/>
                </a:lnTo>
                <a:cubicBezTo>
                  <a:pt x="67901" y="83924"/>
                  <a:pt x="65734" y="85365"/>
                  <a:pt x="63566" y="85365"/>
                </a:cubicBezTo>
                <a:lnTo>
                  <a:pt x="4695" y="85365"/>
                </a:lnTo>
                <a:cubicBezTo>
                  <a:pt x="2528" y="85365"/>
                  <a:pt x="0" y="83924"/>
                  <a:pt x="0" y="81042"/>
                </a:cubicBezTo>
                <a:lnTo>
                  <a:pt x="0" y="54020"/>
                </a:lnTo>
                <a:cubicBezTo>
                  <a:pt x="0" y="47895"/>
                  <a:pt x="2528" y="41770"/>
                  <a:pt x="6140" y="37447"/>
                </a:cubicBezTo>
                <a:cubicBezTo>
                  <a:pt x="7946" y="35285"/>
                  <a:pt x="10835" y="34925"/>
                  <a:pt x="12280" y="36366"/>
                </a:cubicBezTo>
                <a:close/>
                <a:moveTo>
                  <a:pt x="256816" y="8902"/>
                </a:moveTo>
                <a:cubicBezTo>
                  <a:pt x="251065" y="8902"/>
                  <a:pt x="246752" y="13175"/>
                  <a:pt x="246752" y="18872"/>
                </a:cubicBezTo>
                <a:cubicBezTo>
                  <a:pt x="246752" y="24569"/>
                  <a:pt x="251065" y="29198"/>
                  <a:pt x="256816" y="29198"/>
                </a:cubicBezTo>
                <a:cubicBezTo>
                  <a:pt x="262926" y="29198"/>
                  <a:pt x="267599" y="24569"/>
                  <a:pt x="267599" y="18872"/>
                </a:cubicBezTo>
                <a:cubicBezTo>
                  <a:pt x="267599" y="13175"/>
                  <a:pt x="262926" y="8902"/>
                  <a:pt x="256816" y="8902"/>
                </a:cubicBezTo>
                <a:close/>
                <a:moveTo>
                  <a:pt x="34565" y="8902"/>
                </a:moveTo>
                <a:cubicBezTo>
                  <a:pt x="29174" y="8902"/>
                  <a:pt x="24501" y="13175"/>
                  <a:pt x="24501" y="18872"/>
                </a:cubicBezTo>
                <a:cubicBezTo>
                  <a:pt x="24501" y="24569"/>
                  <a:pt x="29174" y="29198"/>
                  <a:pt x="34565" y="29198"/>
                </a:cubicBezTo>
                <a:cubicBezTo>
                  <a:pt x="40316" y="29198"/>
                  <a:pt x="44629" y="24569"/>
                  <a:pt x="44629" y="18872"/>
                </a:cubicBezTo>
                <a:cubicBezTo>
                  <a:pt x="44629" y="13175"/>
                  <a:pt x="40316" y="8902"/>
                  <a:pt x="34565" y="8902"/>
                </a:cubicBezTo>
                <a:close/>
                <a:moveTo>
                  <a:pt x="256816" y="0"/>
                </a:moveTo>
                <a:cubicBezTo>
                  <a:pt x="267599" y="0"/>
                  <a:pt x="275866" y="8189"/>
                  <a:pt x="275866" y="18872"/>
                </a:cubicBezTo>
                <a:cubicBezTo>
                  <a:pt x="275866" y="29198"/>
                  <a:pt x="267599" y="37744"/>
                  <a:pt x="256816" y="37744"/>
                </a:cubicBezTo>
                <a:cubicBezTo>
                  <a:pt x="246752" y="37744"/>
                  <a:pt x="238125" y="29198"/>
                  <a:pt x="238125" y="18872"/>
                </a:cubicBezTo>
                <a:cubicBezTo>
                  <a:pt x="238125" y="8189"/>
                  <a:pt x="246752" y="0"/>
                  <a:pt x="256816" y="0"/>
                </a:cubicBezTo>
                <a:close/>
                <a:moveTo>
                  <a:pt x="34565" y="0"/>
                </a:moveTo>
                <a:cubicBezTo>
                  <a:pt x="45348" y="0"/>
                  <a:pt x="53615" y="8189"/>
                  <a:pt x="53615" y="18872"/>
                </a:cubicBezTo>
                <a:cubicBezTo>
                  <a:pt x="53615" y="29198"/>
                  <a:pt x="45348" y="37744"/>
                  <a:pt x="34565" y="37744"/>
                </a:cubicBezTo>
                <a:cubicBezTo>
                  <a:pt x="24142" y="37744"/>
                  <a:pt x="15875" y="29198"/>
                  <a:pt x="15875" y="18872"/>
                </a:cubicBezTo>
                <a:cubicBezTo>
                  <a:pt x="15875" y="8189"/>
                  <a:pt x="24142" y="0"/>
                  <a:pt x="34565" y="0"/>
                </a:cubicBezTo>
                <a:close/>
              </a:path>
            </a:pathLst>
          </a:custGeom>
          <a:solidFill>
            <a:schemeClr val="bg1"/>
          </a:solidFill>
          <a:ln>
            <a:noFill/>
          </a:ln>
          <a:effectLst/>
        </p:spPr>
        <p:txBody>
          <a:bodyPr anchor="ctr"/>
          <a:lstStyle/>
          <a:p>
            <a:endParaRPr lang="en-US" sz="900" dirty="0">
              <a:latin typeface="Gothom"/>
            </a:endParaRPr>
          </a:p>
        </p:txBody>
      </p:sp>
      <p:sp>
        <p:nvSpPr>
          <p:cNvPr id="23" name="Freeform 1021">
            <a:extLst>
              <a:ext uri="{FF2B5EF4-FFF2-40B4-BE49-F238E27FC236}">
                <a16:creationId xmlns:a16="http://schemas.microsoft.com/office/drawing/2014/main" xmlns="" id="{5718FFF6-E1E5-0F4C-B677-FF958BD52D73}"/>
              </a:ext>
            </a:extLst>
          </p:cNvPr>
          <p:cNvSpPr>
            <a:spLocks noChangeAspect="1" noChangeArrowheads="1"/>
          </p:cNvSpPr>
          <p:nvPr/>
        </p:nvSpPr>
        <p:spPr bwMode="auto">
          <a:xfrm>
            <a:off x="2515364" y="2111405"/>
            <a:ext cx="526257" cy="527050"/>
          </a:xfrm>
          <a:custGeom>
            <a:avLst/>
            <a:gdLst>
              <a:gd name="T0" fmla="*/ 69401580 w 290150"/>
              <a:gd name="T1" fmla="*/ 121905821 h 290152"/>
              <a:gd name="T2" fmla="*/ 101735209 w 290150"/>
              <a:gd name="T3" fmla="*/ 104566787 h 290152"/>
              <a:gd name="T4" fmla="*/ 122048015 w 290150"/>
              <a:gd name="T5" fmla="*/ 121907862 h 290152"/>
              <a:gd name="T6" fmla="*/ 123308159 w 290150"/>
              <a:gd name="T7" fmla="*/ 104878861 h 290152"/>
              <a:gd name="T8" fmla="*/ 98428740 w 290150"/>
              <a:gd name="T9" fmla="*/ 125812788 h 290152"/>
              <a:gd name="T10" fmla="*/ 101735209 w 290150"/>
              <a:gd name="T11" fmla="*/ 104566787 h 290152"/>
              <a:gd name="T12" fmla="*/ 3711393 w 290150"/>
              <a:gd name="T13" fmla="*/ 121907862 h 290152"/>
              <a:gd name="T14" fmla="*/ 23657262 w 290150"/>
              <a:gd name="T15" fmla="*/ 104566787 h 290152"/>
              <a:gd name="T16" fmla="*/ 26904877 w 290150"/>
              <a:gd name="T17" fmla="*/ 125812788 h 290152"/>
              <a:gd name="T18" fmla="*/ 2629532 w 290150"/>
              <a:gd name="T19" fmla="*/ 104878861 h 290152"/>
              <a:gd name="T20" fmla="*/ 80814075 w 290150"/>
              <a:gd name="T21" fmla="*/ 110495926 h 290152"/>
              <a:gd name="T22" fmla="*/ 106318684 w 290150"/>
              <a:gd name="T23" fmla="*/ 97058230 h 290152"/>
              <a:gd name="T24" fmla="*/ 14300614 w 290150"/>
              <a:gd name="T25" fmla="*/ 92538574 h 290152"/>
              <a:gd name="T26" fmla="*/ 14300614 w 290150"/>
              <a:gd name="T27" fmla="*/ 92538574 h 290152"/>
              <a:gd name="T28" fmla="*/ 102577386 w 290150"/>
              <a:gd name="T29" fmla="*/ 97058230 h 290152"/>
              <a:gd name="T30" fmla="*/ 14300614 w 290150"/>
              <a:gd name="T31" fmla="*/ 105162994 h 290152"/>
              <a:gd name="T32" fmla="*/ 57207559 w 290150"/>
              <a:gd name="T33" fmla="*/ 99086212 h 290152"/>
              <a:gd name="T34" fmla="*/ 76124319 w 290150"/>
              <a:gd name="T35" fmla="*/ 71108083 h 290152"/>
              <a:gd name="T36" fmla="*/ 80032537 w 290150"/>
              <a:gd name="T37" fmla="*/ 74859260 h 290152"/>
              <a:gd name="T38" fmla="*/ 49547474 w 290150"/>
              <a:gd name="T39" fmla="*/ 78766754 h 290152"/>
              <a:gd name="T40" fmla="*/ 7803059 w 290150"/>
              <a:gd name="T41" fmla="*/ 43366069 h 290152"/>
              <a:gd name="T42" fmla="*/ 8874038 w 290150"/>
              <a:gd name="T43" fmla="*/ 85731906 h 290152"/>
              <a:gd name="T44" fmla="*/ 0 w 290150"/>
              <a:gd name="T45" fmla="*/ 51338760 h 290152"/>
              <a:gd name="T46" fmla="*/ 121572332 w 290150"/>
              <a:gd name="T47" fmla="*/ 75808223 h 290152"/>
              <a:gd name="T48" fmla="*/ 117848892 w 290150"/>
              <a:gd name="T49" fmla="*/ 74564562 h 290152"/>
              <a:gd name="T50" fmla="*/ 87807546 w 290150"/>
              <a:gd name="T51" fmla="*/ 58917106 h 290152"/>
              <a:gd name="T52" fmla="*/ 62460013 w 290150"/>
              <a:gd name="T53" fmla="*/ 41082802 h 290152"/>
              <a:gd name="T54" fmla="*/ 29224563 w 290150"/>
              <a:gd name="T55" fmla="*/ 62824121 h 290152"/>
              <a:gd name="T56" fmla="*/ 53456051 w 290150"/>
              <a:gd name="T57" fmla="*/ 82518084 h 290152"/>
              <a:gd name="T58" fmla="*/ 57207559 w 290150"/>
              <a:gd name="T59" fmla="*/ 74859260 h 290152"/>
              <a:gd name="T60" fmla="*/ 76124319 w 290150"/>
              <a:gd name="T61" fmla="*/ 67356844 h 290152"/>
              <a:gd name="T62" fmla="*/ 72372353 w 290150"/>
              <a:gd name="T63" fmla="*/ 99086212 h 290152"/>
              <a:gd name="T64" fmla="*/ 62835889 w 290150"/>
              <a:gd name="T65" fmla="*/ 29220374 h 290152"/>
              <a:gd name="T66" fmla="*/ 84722256 w 290150"/>
              <a:gd name="T67" fmla="*/ 101430210 h 290152"/>
              <a:gd name="T68" fmla="*/ 78938244 w 290150"/>
              <a:gd name="T69" fmla="*/ 116279211 h 290152"/>
              <a:gd name="T70" fmla="*/ 47203090 w 290150"/>
              <a:gd name="T71" fmla="*/ 114246758 h 290152"/>
              <a:gd name="T72" fmla="*/ 36415736 w 290150"/>
              <a:gd name="T73" fmla="*/ 89238866 h 290152"/>
              <a:gd name="T74" fmla="*/ 102050172 w 290150"/>
              <a:gd name="T75" fmla="*/ 18424697 h 290152"/>
              <a:gd name="T76" fmla="*/ 122048015 w 290150"/>
              <a:gd name="T77" fmla="*/ 23268009 h 290152"/>
              <a:gd name="T78" fmla="*/ 125826538 w 290150"/>
              <a:gd name="T79" fmla="*/ 23268009 h 290152"/>
              <a:gd name="T80" fmla="*/ 96381088 w 290150"/>
              <a:gd name="T81" fmla="*/ 35140894 h 290152"/>
              <a:gd name="T82" fmla="*/ 5103055 w 290150"/>
              <a:gd name="T83" fmla="*/ 15925338 h 290152"/>
              <a:gd name="T84" fmla="*/ 25048641 w 290150"/>
              <a:gd name="T85" fmla="*/ 33265548 h 290152"/>
              <a:gd name="T86" fmla="*/ 26285795 w 290150"/>
              <a:gd name="T87" fmla="*/ 16080347 h 290152"/>
              <a:gd name="T88" fmla="*/ 1854307 w 290150"/>
              <a:gd name="T89" fmla="*/ 37015182 h 290152"/>
              <a:gd name="T90" fmla="*/ 5103055 w 290150"/>
              <a:gd name="T91" fmla="*/ 15925338 h 290152"/>
              <a:gd name="T92" fmla="*/ 115203078 w 290150"/>
              <a:gd name="T93" fmla="*/ 8183128 h 290152"/>
              <a:gd name="T94" fmla="*/ 14300614 w 290150"/>
              <a:gd name="T95" fmla="*/ 12660410 h 290152"/>
              <a:gd name="T96" fmla="*/ 85475857 w 290150"/>
              <a:gd name="T97" fmla="*/ 7107584 h 290152"/>
              <a:gd name="T98" fmla="*/ 83908002 w 290150"/>
              <a:gd name="T99" fmla="*/ 10353978 h 290152"/>
              <a:gd name="T100" fmla="*/ 31389377 w 290150"/>
              <a:gd name="T101" fmla="*/ 11435744 h 290152"/>
              <a:gd name="T102" fmla="*/ 110839091 w 290150"/>
              <a:gd name="T103" fmla="*/ 16366151 h 290152"/>
              <a:gd name="T104" fmla="*/ 22561810 w 290150"/>
              <a:gd name="T105" fmla="*/ 8183128 h 29015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90150" h="290152">
                <a:moveTo>
                  <a:pt x="117499" y="263478"/>
                </a:moveTo>
                <a:lnTo>
                  <a:pt x="117499" y="268164"/>
                </a:lnTo>
                <a:cubicBezTo>
                  <a:pt x="117499" y="275373"/>
                  <a:pt x="123627" y="281140"/>
                  <a:pt x="130837" y="281140"/>
                </a:cubicBezTo>
                <a:lnTo>
                  <a:pt x="160037" y="281140"/>
                </a:lnTo>
                <a:cubicBezTo>
                  <a:pt x="167247" y="281140"/>
                  <a:pt x="173015" y="275373"/>
                  <a:pt x="173015" y="268164"/>
                </a:cubicBezTo>
                <a:lnTo>
                  <a:pt x="173015" y="263478"/>
                </a:lnTo>
                <a:lnTo>
                  <a:pt x="117499" y="263478"/>
                </a:lnTo>
                <a:close/>
                <a:moveTo>
                  <a:pt x="234596" y="241153"/>
                </a:moveTo>
                <a:cubicBezTo>
                  <a:pt x="236774" y="242955"/>
                  <a:pt x="236774" y="245477"/>
                  <a:pt x="235322" y="247278"/>
                </a:cubicBezTo>
                <a:cubicBezTo>
                  <a:pt x="232417" y="250521"/>
                  <a:pt x="231328" y="254124"/>
                  <a:pt x="231328" y="258447"/>
                </a:cubicBezTo>
                <a:lnTo>
                  <a:pt x="231328" y="281145"/>
                </a:lnTo>
                <a:lnTo>
                  <a:pt x="281436" y="281145"/>
                </a:lnTo>
                <a:lnTo>
                  <a:pt x="281436" y="258447"/>
                </a:lnTo>
                <a:cubicBezTo>
                  <a:pt x="281436" y="254124"/>
                  <a:pt x="279983" y="250521"/>
                  <a:pt x="277442" y="247278"/>
                </a:cubicBezTo>
                <a:cubicBezTo>
                  <a:pt x="275626" y="245477"/>
                  <a:pt x="275989" y="242955"/>
                  <a:pt x="278168" y="241153"/>
                </a:cubicBezTo>
                <a:cubicBezTo>
                  <a:pt x="279983" y="239712"/>
                  <a:pt x="282525" y="239712"/>
                  <a:pt x="284341" y="241874"/>
                </a:cubicBezTo>
                <a:cubicBezTo>
                  <a:pt x="287972" y="246558"/>
                  <a:pt x="290150" y="252322"/>
                  <a:pt x="290150" y="258447"/>
                </a:cubicBezTo>
                <a:lnTo>
                  <a:pt x="290150" y="285829"/>
                </a:lnTo>
                <a:cubicBezTo>
                  <a:pt x="290150" y="287990"/>
                  <a:pt x="288335" y="290152"/>
                  <a:pt x="285793" y="290152"/>
                </a:cubicBezTo>
                <a:lnTo>
                  <a:pt x="226971" y="290152"/>
                </a:lnTo>
                <a:cubicBezTo>
                  <a:pt x="224429" y="290152"/>
                  <a:pt x="222250" y="287990"/>
                  <a:pt x="222250" y="285829"/>
                </a:cubicBezTo>
                <a:lnTo>
                  <a:pt x="222250" y="258447"/>
                </a:lnTo>
                <a:cubicBezTo>
                  <a:pt x="222250" y="252322"/>
                  <a:pt x="224429" y="246558"/>
                  <a:pt x="228423" y="241874"/>
                </a:cubicBezTo>
                <a:cubicBezTo>
                  <a:pt x="229875" y="239712"/>
                  <a:pt x="232780" y="239712"/>
                  <a:pt x="234596" y="241153"/>
                </a:cubicBezTo>
                <a:close/>
                <a:moveTo>
                  <a:pt x="11766" y="241153"/>
                </a:moveTo>
                <a:cubicBezTo>
                  <a:pt x="13905" y="242955"/>
                  <a:pt x="14262" y="245477"/>
                  <a:pt x="12479" y="247278"/>
                </a:cubicBezTo>
                <a:cubicBezTo>
                  <a:pt x="9983" y="250521"/>
                  <a:pt x="8557" y="254124"/>
                  <a:pt x="8557" y="258447"/>
                </a:cubicBezTo>
                <a:lnTo>
                  <a:pt x="8557" y="281145"/>
                </a:lnTo>
                <a:lnTo>
                  <a:pt x="57761" y="281145"/>
                </a:lnTo>
                <a:lnTo>
                  <a:pt x="57761" y="258447"/>
                </a:lnTo>
                <a:cubicBezTo>
                  <a:pt x="57761" y="254124"/>
                  <a:pt x="56335" y="250521"/>
                  <a:pt x="53839" y="247278"/>
                </a:cubicBezTo>
                <a:cubicBezTo>
                  <a:pt x="52413" y="245477"/>
                  <a:pt x="52413" y="242955"/>
                  <a:pt x="54552" y="241153"/>
                </a:cubicBezTo>
                <a:cubicBezTo>
                  <a:pt x="56335" y="239712"/>
                  <a:pt x="59188" y="239712"/>
                  <a:pt x="60614" y="241874"/>
                </a:cubicBezTo>
                <a:cubicBezTo>
                  <a:pt x="64179" y="246558"/>
                  <a:pt x="66319" y="252322"/>
                  <a:pt x="66319" y="258447"/>
                </a:cubicBezTo>
                <a:lnTo>
                  <a:pt x="66319" y="285829"/>
                </a:lnTo>
                <a:cubicBezTo>
                  <a:pt x="66319" y="287990"/>
                  <a:pt x="64536" y="290152"/>
                  <a:pt x="62040" y="290152"/>
                </a:cubicBezTo>
                <a:lnTo>
                  <a:pt x="4278" y="290152"/>
                </a:lnTo>
                <a:cubicBezTo>
                  <a:pt x="1783" y="290152"/>
                  <a:pt x="0" y="287990"/>
                  <a:pt x="0" y="285829"/>
                </a:cubicBezTo>
                <a:lnTo>
                  <a:pt x="0" y="258447"/>
                </a:lnTo>
                <a:cubicBezTo>
                  <a:pt x="0" y="252322"/>
                  <a:pt x="2139" y="246558"/>
                  <a:pt x="6061" y="241874"/>
                </a:cubicBezTo>
                <a:cubicBezTo>
                  <a:pt x="7487" y="239712"/>
                  <a:pt x="9983" y="239712"/>
                  <a:pt x="11766" y="241153"/>
                </a:cubicBezTo>
                <a:close/>
                <a:moveTo>
                  <a:pt x="104160" y="237525"/>
                </a:moveTo>
                <a:lnTo>
                  <a:pt x="104160" y="254827"/>
                </a:lnTo>
                <a:lnTo>
                  <a:pt x="186353" y="254827"/>
                </a:lnTo>
                <a:lnTo>
                  <a:pt x="186353" y="237525"/>
                </a:lnTo>
                <a:lnTo>
                  <a:pt x="104160" y="237525"/>
                </a:lnTo>
                <a:close/>
                <a:moveTo>
                  <a:pt x="255588" y="213414"/>
                </a:moveTo>
                <a:cubicBezTo>
                  <a:pt x="249837" y="213414"/>
                  <a:pt x="245165" y="218086"/>
                  <a:pt x="245165" y="223837"/>
                </a:cubicBezTo>
                <a:cubicBezTo>
                  <a:pt x="245165" y="229229"/>
                  <a:pt x="249837" y="233901"/>
                  <a:pt x="255588" y="233901"/>
                </a:cubicBezTo>
                <a:cubicBezTo>
                  <a:pt x="260980" y="233901"/>
                  <a:pt x="265652" y="229229"/>
                  <a:pt x="265652" y="223837"/>
                </a:cubicBezTo>
                <a:cubicBezTo>
                  <a:pt x="265652" y="218086"/>
                  <a:pt x="260980" y="213414"/>
                  <a:pt x="255588" y="213414"/>
                </a:cubicBezTo>
                <a:close/>
                <a:moveTo>
                  <a:pt x="32978" y="213414"/>
                </a:moveTo>
                <a:cubicBezTo>
                  <a:pt x="27587" y="213414"/>
                  <a:pt x="22914" y="218086"/>
                  <a:pt x="22914" y="223837"/>
                </a:cubicBezTo>
                <a:cubicBezTo>
                  <a:pt x="22914" y="229229"/>
                  <a:pt x="27587" y="233901"/>
                  <a:pt x="32978" y="233901"/>
                </a:cubicBezTo>
                <a:cubicBezTo>
                  <a:pt x="38729" y="233901"/>
                  <a:pt x="43402" y="229229"/>
                  <a:pt x="43402" y="223837"/>
                </a:cubicBezTo>
                <a:cubicBezTo>
                  <a:pt x="43402" y="218086"/>
                  <a:pt x="38729" y="213414"/>
                  <a:pt x="32978" y="213414"/>
                </a:cubicBezTo>
                <a:close/>
                <a:moveTo>
                  <a:pt x="255588" y="204787"/>
                </a:moveTo>
                <a:cubicBezTo>
                  <a:pt x="266012" y="204787"/>
                  <a:pt x="274279" y="213414"/>
                  <a:pt x="274279" y="223837"/>
                </a:cubicBezTo>
                <a:cubicBezTo>
                  <a:pt x="274279" y="234261"/>
                  <a:pt x="266012" y="242528"/>
                  <a:pt x="255588" y="242528"/>
                </a:cubicBezTo>
                <a:cubicBezTo>
                  <a:pt x="245165" y="242528"/>
                  <a:pt x="236538" y="234261"/>
                  <a:pt x="236538" y="223837"/>
                </a:cubicBezTo>
                <a:cubicBezTo>
                  <a:pt x="236538" y="213414"/>
                  <a:pt x="245165" y="204787"/>
                  <a:pt x="255588" y="204787"/>
                </a:cubicBezTo>
                <a:close/>
                <a:moveTo>
                  <a:pt x="32978" y="204787"/>
                </a:moveTo>
                <a:cubicBezTo>
                  <a:pt x="43402" y="204787"/>
                  <a:pt x="52028" y="213414"/>
                  <a:pt x="52028" y="223837"/>
                </a:cubicBezTo>
                <a:cubicBezTo>
                  <a:pt x="52028" y="234261"/>
                  <a:pt x="43402" y="242528"/>
                  <a:pt x="32978" y="242528"/>
                </a:cubicBezTo>
                <a:cubicBezTo>
                  <a:pt x="22555" y="242528"/>
                  <a:pt x="14288" y="234261"/>
                  <a:pt x="14288" y="223837"/>
                </a:cubicBezTo>
                <a:cubicBezTo>
                  <a:pt x="14288" y="213414"/>
                  <a:pt x="22555" y="204787"/>
                  <a:pt x="32978" y="204787"/>
                </a:cubicBezTo>
                <a:close/>
                <a:moveTo>
                  <a:pt x="131918" y="190305"/>
                </a:moveTo>
                <a:lnTo>
                  <a:pt x="131918" y="228513"/>
                </a:lnTo>
                <a:lnTo>
                  <a:pt x="158235" y="228513"/>
                </a:lnTo>
                <a:lnTo>
                  <a:pt x="158235" y="190305"/>
                </a:lnTo>
                <a:lnTo>
                  <a:pt x="131918" y="190305"/>
                </a:lnTo>
                <a:close/>
                <a:moveTo>
                  <a:pt x="175538" y="163991"/>
                </a:moveTo>
                <a:cubicBezTo>
                  <a:pt x="171212" y="163991"/>
                  <a:pt x="166886" y="168317"/>
                  <a:pt x="166886" y="172642"/>
                </a:cubicBezTo>
                <a:lnTo>
                  <a:pt x="166886" y="181654"/>
                </a:lnTo>
                <a:lnTo>
                  <a:pt x="175538" y="181654"/>
                </a:lnTo>
                <a:cubicBezTo>
                  <a:pt x="180585" y="181654"/>
                  <a:pt x="184551" y="177689"/>
                  <a:pt x="184551" y="172642"/>
                </a:cubicBezTo>
                <a:cubicBezTo>
                  <a:pt x="184551" y="168317"/>
                  <a:pt x="180585" y="163991"/>
                  <a:pt x="175538" y="163991"/>
                </a:cubicBezTo>
                <a:close/>
                <a:moveTo>
                  <a:pt x="114254" y="163991"/>
                </a:moveTo>
                <a:cubicBezTo>
                  <a:pt x="109568" y="163991"/>
                  <a:pt x="105602" y="168317"/>
                  <a:pt x="105602" y="172642"/>
                </a:cubicBezTo>
                <a:cubicBezTo>
                  <a:pt x="105602" y="177689"/>
                  <a:pt x="109568" y="181654"/>
                  <a:pt x="114254" y="181654"/>
                </a:cubicBezTo>
                <a:lnTo>
                  <a:pt x="123267" y="181654"/>
                </a:lnTo>
                <a:lnTo>
                  <a:pt x="123267" y="172642"/>
                </a:lnTo>
                <a:cubicBezTo>
                  <a:pt x="123267" y="168317"/>
                  <a:pt x="119301" y="163991"/>
                  <a:pt x="114254" y="163991"/>
                </a:cubicBezTo>
                <a:close/>
                <a:moveTo>
                  <a:pt x="17991" y="100012"/>
                </a:moveTo>
                <a:lnTo>
                  <a:pt x="25047" y="125249"/>
                </a:lnTo>
                <a:lnTo>
                  <a:pt x="16580" y="123086"/>
                </a:lnTo>
                <a:cubicBezTo>
                  <a:pt x="12700" y="146160"/>
                  <a:pt x="14816" y="169955"/>
                  <a:pt x="22930" y="191948"/>
                </a:cubicBezTo>
                <a:cubicBezTo>
                  <a:pt x="23636" y="194471"/>
                  <a:pt x="22578" y="196995"/>
                  <a:pt x="20461" y="197716"/>
                </a:cubicBezTo>
                <a:cubicBezTo>
                  <a:pt x="19755" y="198077"/>
                  <a:pt x="19403" y="198077"/>
                  <a:pt x="18697" y="198077"/>
                </a:cubicBezTo>
                <a:cubicBezTo>
                  <a:pt x="17286" y="198077"/>
                  <a:pt x="15522" y="196995"/>
                  <a:pt x="14816" y="195192"/>
                </a:cubicBezTo>
                <a:cubicBezTo>
                  <a:pt x="5997" y="171397"/>
                  <a:pt x="3880" y="145800"/>
                  <a:pt x="8114" y="120923"/>
                </a:cubicBezTo>
                <a:lnTo>
                  <a:pt x="0" y="118399"/>
                </a:lnTo>
                <a:lnTo>
                  <a:pt x="17991" y="100012"/>
                </a:lnTo>
                <a:close/>
                <a:moveTo>
                  <a:pt x="270322" y="95609"/>
                </a:moveTo>
                <a:cubicBezTo>
                  <a:pt x="272469" y="95250"/>
                  <a:pt x="274615" y="95967"/>
                  <a:pt x="275689" y="98476"/>
                </a:cubicBezTo>
                <a:cubicBezTo>
                  <a:pt x="284275" y="123211"/>
                  <a:pt x="285706" y="149020"/>
                  <a:pt x="280339" y="174830"/>
                </a:cubicBezTo>
                <a:lnTo>
                  <a:pt x="288568" y="176980"/>
                </a:lnTo>
                <a:lnTo>
                  <a:pt x="269249" y="194904"/>
                </a:lnTo>
                <a:lnTo>
                  <a:pt x="263525" y="169453"/>
                </a:lnTo>
                <a:lnTo>
                  <a:pt x="271753" y="171962"/>
                </a:lnTo>
                <a:cubicBezTo>
                  <a:pt x="276762" y="148662"/>
                  <a:pt x="275331" y="124286"/>
                  <a:pt x="267460" y="101344"/>
                </a:cubicBezTo>
                <a:cubicBezTo>
                  <a:pt x="266745" y="99193"/>
                  <a:pt x="267818" y="96326"/>
                  <a:pt x="270322" y="95609"/>
                </a:cubicBezTo>
                <a:close/>
                <a:moveTo>
                  <a:pt x="144030" y="85725"/>
                </a:moveTo>
                <a:cubicBezTo>
                  <a:pt x="173615" y="85725"/>
                  <a:pt x="197788" y="107012"/>
                  <a:pt x="202479" y="135875"/>
                </a:cubicBezTo>
                <a:cubicBezTo>
                  <a:pt x="202839" y="138401"/>
                  <a:pt x="201396" y="140205"/>
                  <a:pt x="198871" y="140926"/>
                </a:cubicBezTo>
                <a:cubicBezTo>
                  <a:pt x="198510" y="140926"/>
                  <a:pt x="198149" y="140926"/>
                  <a:pt x="198149" y="140926"/>
                </a:cubicBezTo>
                <a:cubicBezTo>
                  <a:pt x="195984" y="140926"/>
                  <a:pt x="194180" y="139483"/>
                  <a:pt x="193820" y="137319"/>
                </a:cubicBezTo>
                <a:cubicBezTo>
                  <a:pt x="190212" y="112785"/>
                  <a:pt x="168925" y="94745"/>
                  <a:pt x="144030" y="94745"/>
                </a:cubicBezTo>
                <a:cubicBezTo>
                  <a:pt x="141865" y="94745"/>
                  <a:pt x="139700" y="92580"/>
                  <a:pt x="139700" y="90416"/>
                </a:cubicBezTo>
                <a:cubicBezTo>
                  <a:pt x="139700" y="87890"/>
                  <a:pt x="141865" y="85725"/>
                  <a:pt x="144030" y="85725"/>
                </a:cubicBezTo>
                <a:close/>
                <a:moveTo>
                  <a:pt x="144896" y="67388"/>
                </a:moveTo>
                <a:cubicBezTo>
                  <a:pt x="102358" y="67388"/>
                  <a:pt x="67390" y="102353"/>
                  <a:pt x="67390" y="144887"/>
                </a:cubicBezTo>
                <a:cubicBezTo>
                  <a:pt x="67390" y="165433"/>
                  <a:pt x="75681" y="184898"/>
                  <a:pt x="89741" y="199677"/>
                </a:cubicBezTo>
                <a:cubicBezTo>
                  <a:pt x="97672" y="207607"/>
                  <a:pt x="102718" y="217700"/>
                  <a:pt x="103800" y="228513"/>
                </a:cubicBezTo>
                <a:lnTo>
                  <a:pt x="123267" y="228513"/>
                </a:lnTo>
                <a:lnTo>
                  <a:pt x="123267" y="190305"/>
                </a:lnTo>
                <a:lnTo>
                  <a:pt x="114254" y="190305"/>
                </a:lnTo>
                <a:cubicBezTo>
                  <a:pt x="104881" y="190305"/>
                  <a:pt x="96590" y="182375"/>
                  <a:pt x="96590" y="172642"/>
                </a:cubicBezTo>
                <a:cubicBezTo>
                  <a:pt x="96590" y="163270"/>
                  <a:pt x="104881" y="155340"/>
                  <a:pt x="114254" y="155340"/>
                </a:cubicBezTo>
                <a:cubicBezTo>
                  <a:pt x="123988" y="155340"/>
                  <a:pt x="131918" y="163270"/>
                  <a:pt x="131918" y="172642"/>
                </a:cubicBezTo>
                <a:lnTo>
                  <a:pt x="131918" y="181654"/>
                </a:lnTo>
                <a:lnTo>
                  <a:pt x="158235" y="181654"/>
                </a:lnTo>
                <a:lnTo>
                  <a:pt x="158235" y="172642"/>
                </a:lnTo>
                <a:cubicBezTo>
                  <a:pt x="158235" y="163270"/>
                  <a:pt x="166165" y="155340"/>
                  <a:pt x="175538" y="155340"/>
                </a:cubicBezTo>
                <a:cubicBezTo>
                  <a:pt x="185272" y="155340"/>
                  <a:pt x="193202" y="163270"/>
                  <a:pt x="193202" y="172642"/>
                </a:cubicBezTo>
                <a:cubicBezTo>
                  <a:pt x="193202" y="182375"/>
                  <a:pt x="185272" y="190305"/>
                  <a:pt x="175538" y="190305"/>
                </a:cubicBezTo>
                <a:lnTo>
                  <a:pt x="166886" y="190305"/>
                </a:lnTo>
                <a:lnTo>
                  <a:pt x="166886" y="228513"/>
                </a:lnTo>
                <a:lnTo>
                  <a:pt x="187074" y="228513"/>
                </a:lnTo>
                <a:cubicBezTo>
                  <a:pt x="187795" y="217339"/>
                  <a:pt x="192842" y="207246"/>
                  <a:pt x="200412" y="199316"/>
                </a:cubicBezTo>
                <a:cubicBezTo>
                  <a:pt x="214832" y="184537"/>
                  <a:pt x="222402" y="165433"/>
                  <a:pt x="222402" y="144887"/>
                </a:cubicBezTo>
                <a:cubicBezTo>
                  <a:pt x="222402" y="102353"/>
                  <a:pt x="187795" y="67388"/>
                  <a:pt x="144896" y="67388"/>
                </a:cubicBezTo>
                <a:close/>
                <a:moveTo>
                  <a:pt x="144896" y="58737"/>
                </a:moveTo>
                <a:cubicBezTo>
                  <a:pt x="192481" y="58737"/>
                  <a:pt x="231415" y="97306"/>
                  <a:pt x="231415" y="144887"/>
                </a:cubicBezTo>
                <a:cubicBezTo>
                  <a:pt x="231415" y="167596"/>
                  <a:pt x="222763" y="189223"/>
                  <a:pt x="206901" y="205444"/>
                </a:cubicBezTo>
                <a:cubicBezTo>
                  <a:pt x="199331" y="213014"/>
                  <a:pt x="195365" y="223106"/>
                  <a:pt x="195365" y="233920"/>
                </a:cubicBezTo>
                <a:lnTo>
                  <a:pt x="195365" y="254827"/>
                </a:lnTo>
                <a:cubicBezTo>
                  <a:pt x="195365" y="259513"/>
                  <a:pt x="191400" y="263478"/>
                  <a:pt x="186353" y="263478"/>
                </a:cubicBezTo>
                <a:lnTo>
                  <a:pt x="182027" y="263478"/>
                </a:lnTo>
                <a:lnTo>
                  <a:pt x="182027" y="268164"/>
                </a:lnTo>
                <a:cubicBezTo>
                  <a:pt x="182027" y="280059"/>
                  <a:pt x="171933" y="290152"/>
                  <a:pt x="160037" y="290152"/>
                </a:cubicBezTo>
                <a:lnTo>
                  <a:pt x="130837" y="290152"/>
                </a:lnTo>
                <a:cubicBezTo>
                  <a:pt x="118580" y="290152"/>
                  <a:pt x="108847" y="280059"/>
                  <a:pt x="108847" y="268164"/>
                </a:cubicBezTo>
                <a:lnTo>
                  <a:pt x="108847" y="263478"/>
                </a:lnTo>
                <a:lnTo>
                  <a:pt x="104521" y="263478"/>
                </a:lnTo>
                <a:cubicBezTo>
                  <a:pt x="99474" y="263478"/>
                  <a:pt x="95509" y="259513"/>
                  <a:pt x="95509" y="254827"/>
                </a:cubicBezTo>
                <a:lnTo>
                  <a:pt x="95509" y="234641"/>
                </a:lnTo>
                <a:cubicBezTo>
                  <a:pt x="95509" y="223467"/>
                  <a:pt x="91543" y="213374"/>
                  <a:pt x="83973" y="205804"/>
                </a:cubicBezTo>
                <a:cubicBezTo>
                  <a:pt x="67751" y="189584"/>
                  <a:pt x="58738" y="167956"/>
                  <a:pt x="58738" y="144887"/>
                </a:cubicBezTo>
                <a:cubicBezTo>
                  <a:pt x="58738" y="97306"/>
                  <a:pt x="97672" y="58737"/>
                  <a:pt x="144896" y="58737"/>
                </a:cubicBezTo>
                <a:close/>
                <a:moveTo>
                  <a:pt x="234596" y="36726"/>
                </a:moveTo>
                <a:cubicBezTo>
                  <a:pt x="236774" y="38167"/>
                  <a:pt x="236774" y="40689"/>
                  <a:pt x="235322" y="42491"/>
                </a:cubicBezTo>
                <a:cubicBezTo>
                  <a:pt x="232417" y="45733"/>
                  <a:pt x="231328" y="49696"/>
                  <a:pt x="231328" y="53660"/>
                </a:cubicBezTo>
                <a:lnTo>
                  <a:pt x="231328" y="76718"/>
                </a:lnTo>
                <a:lnTo>
                  <a:pt x="281436" y="76718"/>
                </a:lnTo>
                <a:lnTo>
                  <a:pt x="281436" y="53660"/>
                </a:lnTo>
                <a:cubicBezTo>
                  <a:pt x="281436" y="49696"/>
                  <a:pt x="279983" y="45733"/>
                  <a:pt x="277442" y="42491"/>
                </a:cubicBezTo>
                <a:cubicBezTo>
                  <a:pt x="275626" y="40689"/>
                  <a:pt x="275989" y="38167"/>
                  <a:pt x="278168" y="36726"/>
                </a:cubicBezTo>
                <a:cubicBezTo>
                  <a:pt x="279983" y="34925"/>
                  <a:pt x="282525" y="35285"/>
                  <a:pt x="284341" y="37086"/>
                </a:cubicBezTo>
                <a:cubicBezTo>
                  <a:pt x="287972" y="41770"/>
                  <a:pt x="290150" y="47895"/>
                  <a:pt x="290150" y="53660"/>
                </a:cubicBezTo>
                <a:lnTo>
                  <a:pt x="290150" y="81042"/>
                </a:lnTo>
                <a:cubicBezTo>
                  <a:pt x="290150" y="83203"/>
                  <a:pt x="288335" y="85365"/>
                  <a:pt x="285793" y="85365"/>
                </a:cubicBezTo>
                <a:lnTo>
                  <a:pt x="226971" y="85365"/>
                </a:lnTo>
                <a:cubicBezTo>
                  <a:pt x="224429" y="85365"/>
                  <a:pt x="222250" y="83203"/>
                  <a:pt x="222250" y="81042"/>
                </a:cubicBezTo>
                <a:lnTo>
                  <a:pt x="222250" y="53660"/>
                </a:lnTo>
                <a:cubicBezTo>
                  <a:pt x="222250" y="47895"/>
                  <a:pt x="224429" y="41770"/>
                  <a:pt x="228423" y="37086"/>
                </a:cubicBezTo>
                <a:cubicBezTo>
                  <a:pt x="229875" y="35285"/>
                  <a:pt x="232780" y="34925"/>
                  <a:pt x="234596" y="36726"/>
                </a:cubicBezTo>
                <a:close/>
                <a:moveTo>
                  <a:pt x="11766" y="36726"/>
                </a:moveTo>
                <a:cubicBezTo>
                  <a:pt x="13905" y="38167"/>
                  <a:pt x="14262" y="40689"/>
                  <a:pt x="12479" y="42491"/>
                </a:cubicBezTo>
                <a:cubicBezTo>
                  <a:pt x="9983" y="45733"/>
                  <a:pt x="8557" y="49696"/>
                  <a:pt x="8557" y="53660"/>
                </a:cubicBezTo>
                <a:lnTo>
                  <a:pt x="8557" y="76718"/>
                </a:lnTo>
                <a:lnTo>
                  <a:pt x="57761" y="76718"/>
                </a:lnTo>
                <a:lnTo>
                  <a:pt x="57761" y="53660"/>
                </a:lnTo>
                <a:cubicBezTo>
                  <a:pt x="57761" y="49696"/>
                  <a:pt x="56335" y="45733"/>
                  <a:pt x="53839" y="42491"/>
                </a:cubicBezTo>
                <a:cubicBezTo>
                  <a:pt x="52413" y="40689"/>
                  <a:pt x="52413" y="38167"/>
                  <a:pt x="54552" y="36726"/>
                </a:cubicBezTo>
                <a:cubicBezTo>
                  <a:pt x="56335" y="34925"/>
                  <a:pt x="59188" y="35285"/>
                  <a:pt x="60614" y="37086"/>
                </a:cubicBezTo>
                <a:cubicBezTo>
                  <a:pt x="64179" y="41770"/>
                  <a:pt x="66319" y="47895"/>
                  <a:pt x="66319" y="53660"/>
                </a:cubicBezTo>
                <a:lnTo>
                  <a:pt x="66319" y="81042"/>
                </a:lnTo>
                <a:cubicBezTo>
                  <a:pt x="66319" y="83203"/>
                  <a:pt x="64536" y="85365"/>
                  <a:pt x="62040" y="85365"/>
                </a:cubicBezTo>
                <a:lnTo>
                  <a:pt x="4278" y="85365"/>
                </a:lnTo>
                <a:cubicBezTo>
                  <a:pt x="1783" y="85365"/>
                  <a:pt x="0" y="83203"/>
                  <a:pt x="0" y="81042"/>
                </a:cubicBezTo>
                <a:lnTo>
                  <a:pt x="0" y="53660"/>
                </a:lnTo>
                <a:cubicBezTo>
                  <a:pt x="0" y="47895"/>
                  <a:pt x="2139" y="41770"/>
                  <a:pt x="6061" y="37086"/>
                </a:cubicBezTo>
                <a:cubicBezTo>
                  <a:pt x="7487" y="35285"/>
                  <a:pt x="9983" y="34925"/>
                  <a:pt x="11766" y="36726"/>
                </a:cubicBezTo>
                <a:close/>
                <a:moveTo>
                  <a:pt x="255588" y="8902"/>
                </a:moveTo>
                <a:cubicBezTo>
                  <a:pt x="249837" y="8902"/>
                  <a:pt x="245165" y="13531"/>
                  <a:pt x="245165" y="18872"/>
                </a:cubicBezTo>
                <a:cubicBezTo>
                  <a:pt x="245165" y="24569"/>
                  <a:pt x="249837" y="29198"/>
                  <a:pt x="255588" y="29198"/>
                </a:cubicBezTo>
                <a:cubicBezTo>
                  <a:pt x="260980" y="29198"/>
                  <a:pt x="265652" y="24569"/>
                  <a:pt x="265652" y="18872"/>
                </a:cubicBezTo>
                <a:cubicBezTo>
                  <a:pt x="265652" y="13531"/>
                  <a:pt x="260980" y="8902"/>
                  <a:pt x="255588" y="8902"/>
                </a:cubicBezTo>
                <a:close/>
                <a:moveTo>
                  <a:pt x="32978" y="8902"/>
                </a:moveTo>
                <a:cubicBezTo>
                  <a:pt x="27587" y="8902"/>
                  <a:pt x="22914" y="13531"/>
                  <a:pt x="22914" y="18872"/>
                </a:cubicBezTo>
                <a:cubicBezTo>
                  <a:pt x="22914" y="24569"/>
                  <a:pt x="27587" y="29198"/>
                  <a:pt x="32978" y="29198"/>
                </a:cubicBezTo>
                <a:cubicBezTo>
                  <a:pt x="38729" y="29198"/>
                  <a:pt x="43402" y="24569"/>
                  <a:pt x="43402" y="18872"/>
                </a:cubicBezTo>
                <a:cubicBezTo>
                  <a:pt x="43402" y="13531"/>
                  <a:pt x="38729" y="8902"/>
                  <a:pt x="32978" y="8902"/>
                </a:cubicBezTo>
                <a:close/>
                <a:moveTo>
                  <a:pt x="133521" y="6815"/>
                </a:moveTo>
                <a:cubicBezTo>
                  <a:pt x="154896" y="5078"/>
                  <a:pt x="176676" y="8197"/>
                  <a:pt x="197102" y="16393"/>
                </a:cubicBezTo>
                <a:lnTo>
                  <a:pt x="201078" y="8553"/>
                </a:lnTo>
                <a:lnTo>
                  <a:pt x="215539" y="30292"/>
                </a:lnTo>
                <a:lnTo>
                  <a:pt x="189149" y="31717"/>
                </a:lnTo>
                <a:lnTo>
                  <a:pt x="193487" y="23877"/>
                </a:lnTo>
                <a:cubicBezTo>
                  <a:pt x="155167" y="9266"/>
                  <a:pt x="112147" y="12829"/>
                  <a:pt x="77080" y="33856"/>
                </a:cubicBezTo>
                <a:cubicBezTo>
                  <a:pt x="76357" y="34212"/>
                  <a:pt x="75634" y="34568"/>
                  <a:pt x="74911" y="34568"/>
                </a:cubicBezTo>
                <a:cubicBezTo>
                  <a:pt x="73465" y="34568"/>
                  <a:pt x="72019" y="33856"/>
                  <a:pt x="70935" y="32430"/>
                </a:cubicBezTo>
                <a:cubicBezTo>
                  <a:pt x="69850" y="30292"/>
                  <a:pt x="70212" y="27441"/>
                  <a:pt x="72381" y="26372"/>
                </a:cubicBezTo>
                <a:cubicBezTo>
                  <a:pt x="91179" y="15146"/>
                  <a:pt x="112147" y="8553"/>
                  <a:pt x="133521" y="6815"/>
                </a:cubicBezTo>
                <a:close/>
                <a:moveTo>
                  <a:pt x="255588" y="0"/>
                </a:moveTo>
                <a:cubicBezTo>
                  <a:pt x="266012" y="0"/>
                  <a:pt x="274279" y="8546"/>
                  <a:pt x="274279" y="18872"/>
                </a:cubicBezTo>
                <a:cubicBezTo>
                  <a:pt x="274279" y="29198"/>
                  <a:pt x="266012" y="37744"/>
                  <a:pt x="255588" y="37744"/>
                </a:cubicBezTo>
                <a:cubicBezTo>
                  <a:pt x="245165" y="37744"/>
                  <a:pt x="236538" y="29198"/>
                  <a:pt x="236538" y="18872"/>
                </a:cubicBezTo>
                <a:cubicBezTo>
                  <a:pt x="236538" y="8546"/>
                  <a:pt x="245165" y="0"/>
                  <a:pt x="255588" y="0"/>
                </a:cubicBezTo>
                <a:close/>
                <a:moveTo>
                  <a:pt x="32978" y="0"/>
                </a:moveTo>
                <a:cubicBezTo>
                  <a:pt x="43402" y="0"/>
                  <a:pt x="52028" y="8546"/>
                  <a:pt x="52028" y="18872"/>
                </a:cubicBezTo>
                <a:cubicBezTo>
                  <a:pt x="52028" y="29198"/>
                  <a:pt x="43402" y="37744"/>
                  <a:pt x="32978" y="37744"/>
                </a:cubicBezTo>
                <a:cubicBezTo>
                  <a:pt x="22555" y="37744"/>
                  <a:pt x="14288" y="29198"/>
                  <a:pt x="14288" y="18872"/>
                </a:cubicBezTo>
                <a:cubicBezTo>
                  <a:pt x="14288" y="8546"/>
                  <a:pt x="22555" y="0"/>
                  <a:pt x="32978" y="0"/>
                </a:cubicBezTo>
                <a:close/>
              </a:path>
            </a:pathLst>
          </a:custGeom>
          <a:solidFill>
            <a:schemeClr val="bg1"/>
          </a:solidFill>
          <a:ln>
            <a:noFill/>
          </a:ln>
          <a:effectLst/>
        </p:spPr>
        <p:txBody>
          <a:bodyPr anchor="ctr"/>
          <a:lstStyle/>
          <a:p>
            <a:endParaRPr lang="en-US" sz="900" dirty="0">
              <a:latin typeface="Gothom"/>
            </a:endParaRPr>
          </a:p>
        </p:txBody>
      </p:sp>
      <p:sp>
        <p:nvSpPr>
          <p:cNvPr id="24" name="Freeform 1031">
            <a:extLst>
              <a:ext uri="{FF2B5EF4-FFF2-40B4-BE49-F238E27FC236}">
                <a16:creationId xmlns:a16="http://schemas.microsoft.com/office/drawing/2014/main" xmlns="" id="{3B3DF43B-B699-FA42-B171-FBC838C61FD7}"/>
              </a:ext>
            </a:extLst>
          </p:cNvPr>
          <p:cNvSpPr>
            <a:spLocks noChangeAspect="1" noChangeArrowheads="1"/>
          </p:cNvSpPr>
          <p:nvPr/>
        </p:nvSpPr>
        <p:spPr bwMode="auto">
          <a:xfrm>
            <a:off x="702563" y="2108627"/>
            <a:ext cx="531813" cy="532607"/>
          </a:xfrm>
          <a:custGeom>
            <a:avLst/>
            <a:gdLst>
              <a:gd name="T0" fmla="*/ 68774937 w 293328"/>
              <a:gd name="T1" fmla="*/ 119643747 h 293328"/>
              <a:gd name="T2" fmla="*/ 77985361 w 293328"/>
              <a:gd name="T3" fmla="*/ 119643747 h 293328"/>
              <a:gd name="T4" fmla="*/ 79828350 w 293328"/>
              <a:gd name="T5" fmla="*/ 88042880 h 293328"/>
              <a:gd name="T6" fmla="*/ 81670393 w 293328"/>
              <a:gd name="T7" fmla="*/ 119643747 h 293328"/>
              <a:gd name="T8" fmla="*/ 90880933 w 293328"/>
              <a:gd name="T9" fmla="*/ 119643747 h 293328"/>
              <a:gd name="T10" fmla="*/ 68774937 w 293328"/>
              <a:gd name="T11" fmla="*/ 83169438 h 293328"/>
              <a:gd name="T12" fmla="*/ 81769808 w 293328"/>
              <a:gd name="T13" fmla="*/ 72036662 h 293328"/>
              <a:gd name="T14" fmla="*/ 77869883 w 293328"/>
              <a:gd name="T15" fmla="*/ 72036662 h 293328"/>
              <a:gd name="T16" fmla="*/ 79820244 w 293328"/>
              <a:gd name="T17" fmla="*/ 61024530 h 293328"/>
              <a:gd name="T18" fmla="*/ 79820244 w 293328"/>
              <a:gd name="T19" fmla="*/ 65025693 h 293328"/>
              <a:gd name="T20" fmla="*/ 79820244 w 293328"/>
              <a:gd name="T21" fmla="*/ 61024530 h 293328"/>
              <a:gd name="T22" fmla="*/ 81769808 w 293328"/>
              <a:gd name="T23" fmla="*/ 53313538 h 293328"/>
              <a:gd name="T24" fmla="*/ 77869883 w 293328"/>
              <a:gd name="T25" fmla="*/ 53313538 h 293328"/>
              <a:gd name="T26" fmla="*/ 41142411 w 293328"/>
              <a:gd name="T27" fmla="*/ 25155529 h 293328"/>
              <a:gd name="T28" fmla="*/ 65551253 w 293328"/>
              <a:gd name="T29" fmla="*/ 55026678 h 293328"/>
              <a:gd name="T30" fmla="*/ 68774937 w 293328"/>
              <a:gd name="T31" fmla="*/ 79238482 h 293328"/>
              <a:gd name="T32" fmla="*/ 90880933 w 293328"/>
              <a:gd name="T33" fmla="*/ 56284742 h 293328"/>
              <a:gd name="T34" fmla="*/ 94719662 w 293328"/>
              <a:gd name="T35" fmla="*/ 56284742 h 293328"/>
              <a:gd name="T36" fmla="*/ 97943104 w 293328"/>
              <a:gd name="T37" fmla="*/ 84898726 h 293328"/>
              <a:gd name="T38" fmla="*/ 101166843 w 293328"/>
              <a:gd name="T39" fmla="*/ 54555247 h 293328"/>
              <a:gd name="T40" fmla="*/ 71077972 w 293328"/>
              <a:gd name="T41" fmla="*/ 46065160 h 293328"/>
              <a:gd name="T42" fmla="*/ 45594413 w 293328"/>
              <a:gd name="T43" fmla="*/ 25155529 h 293328"/>
              <a:gd name="T44" fmla="*/ 79900704 w 293328"/>
              <a:gd name="T45" fmla="*/ 19856664 h 293328"/>
              <a:gd name="T46" fmla="*/ 79900704 w 293328"/>
              <a:gd name="T47" fmla="*/ 34077248 h 293328"/>
              <a:gd name="T48" fmla="*/ 79900704 w 293328"/>
              <a:gd name="T49" fmla="*/ 19856664 h 293328"/>
              <a:gd name="T50" fmla="*/ 90582629 w 293328"/>
              <a:gd name="T51" fmla="*/ 26889373 h 293328"/>
              <a:gd name="T52" fmla="*/ 69066944 w 293328"/>
              <a:gd name="T53" fmla="*/ 26889373 h 293328"/>
              <a:gd name="T54" fmla="*/ 1841582 w 293328"/>
              <a:gd name="T55" fmla="*/ 0 h 293328"/>
              <a:gd name="T56" fmla="*/ 125114871 w 293328"/>
              <a:gd name="T57" fmla="*/ 2044476 h 293328"/>
              <a:gd name="T58" fmla="*/ 117592766 w 293328"/>
              <a:gd name="T59" fmla="*/ 3930422 h 293328"/>
              <a:gd name="T60" fmla="*/ 115597421 w 293328"/>
              <a:gd name="T61" fmla="*/ 73735681 h 293328"/>
              <a:gd name="T62" fmla="*/ 105004974 w 293328"/>
              <a:gd name="T63" fmla="*/ 81754117 h 293328"/>
              <a:gd name="T64" fmla="*/ 94719662 w 293328"/>
              <a:gd name="T65" fmla="*/ 88042880 h 293328"/>
              <a:gd name="T66" fmla="*/ 86275502 w 293328"/>
              <a:gd name="T67" fmla="*/ 128133161 h 293328"/>
              <a:gd name="T68" fmla="*/ 73380249 w 293328"/>
              <a:gd name="T69" fmla="*/ 128133161 h 293328"/>
              <a:gd name="T70" fmla="*/ 64937487 w 293328"/>
              <a:gd name="T71" fmla="*/ 62730148 h 293328"/>
              <a:gd name="T72" fmla="*/ 38379011 w 293328"/>
              <a:gd name="T73" fmla="*/ 32544374 h 293328"/>
              <a:gd name="T74" fmla="*/ 48357047 w 293328"/>
              <a:gd name="T75" fmla="*/ 22325141 h 293328"/>
              <a:gd name="T76" fmla="*/ 71077972 w 293328"/>
              <a:gd name="T77" fmla="*/ 42134862 h 293328"/>
              <a:gd name="T78" fmla="*/ 105004974 w 293328"/>
              <a:gd name="T79" fmla="*/ 54555247 h 293328"/>
              <a:gd name="T80" fmla="*/ 113755352 w 293328"/>
              <a:gd name="T81" fmla="*/ 69962757 h 293328"/>
              <a:gd name="T82" fmla="*/ 11360453 w 293328"/>
              <a:gd name="T83" fmla="*/ 3930422 h 293328"/>
              <a:gd name="T84" fmla="*/ 59103376 w 293328"/>
              <a:gd name="T85" fmla="*/ 69962757 h 293328"/>
              <a:gd name="T86" fmla="*/ 59103376 w 293328"/>
              <a:gd name="T87" fmla="*/ 73735681 h 293328"/>
              <a:gd name="T88" fmla="*/ 7522971 w 293328"/>
              <a:gd name="T89" fmla="*/ 71849273 h 293328"/>
              <a:gd name="T90" fmla="*/ 1841582 w 293328"/>
              <a:gd name="T91" fmla="*/ 3930422 h 293328"/>
              <a:gd name="T92" fmla="*/ 1841582 w 293328"/>
              <a:gd name="T93" fmla="*/ 0 h 29332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3328" h="293328">
                <a:moveTo>
                  <a:pt x="161240" y="190394"/>
                </a:moveTo>
                <a:lnTo>
                  <a:pt x="161240" y="273893"/>
                </a:lnTo>
                <a:cubicBezTo>
                  <a:pt x="161240" y="279652"/>
                  <a:pt x="165919" y="284690"/>
                  <a:pt x="172038" y="284690"/>
                </a:cubicBezTo>
                <a:cubicBezTo>
                  <a:pt x="177796" y="284690"/>
                  <a:pt x="182835" y="279652"/>
                  <a:pt x="182835" y="273893"/>
                </a:cubicBezTo>
                <a:lnTo>
                  <a:pt x="182835" y="205870"/>
                </a:lnTo>
                <a:cubicBezTo>
                  <a:pt x="182835" y="203350"/>
                  <a:pt x="184635" y="201551"/>
                  <a:pt x="187154" y="201551"/>
                </a:cubicBezTo>
                <a:cubicBezTo>
                  <a:pt x="189674" y="201551"/>
                  <a:pt x="191473" y="203350"/>
                  <a:pt x="191473" y="205870"/>
                </a:cubicBezTo>
                <a:lnTo>
                  <a:pt x="191473" y="273893"/>
                </a:lnTo>
                <a:cubicBezTo>
                  <a:pt x="191473" y="279652"/>
                  <a:pt x="196512" y="284690"/>
                  <a:pt x="202270" y="284690"/>
                </a:cubicBezTo>
                <a:cubicBezTo>
                  <a:pt x="208389" y="284690"/>
                  <a:pt x="213068" y="279652"/>
                  <a:pt x="213068" y="273893"/>
                </a:cubicBezTo>
                <a:lnTo>
                  <a:pt x="213068" y="190394"/>
                </a:lnTo>
                <a:lnTo>
                  <a:pt x="161240" y="190394"/>
                </a:lnTo>
                <a:close/>
                <a:moveTo>
                  <a:pt x="187135" y="160338"/>
                </a:moveTo>
                <a:cubicBezTo>
                  <a:pt x="189802" y="160338"/>
                  <a:pt x="191707" y="162624"/>
                  <a:pt x="191707" y="164910"/>
                </a:cubicBezTo>
                <a:cubicBezTo>
                  <a:pt x="191707" y="167577"/>
                  <a:pt x="189802" y="169482"/>
                  <a:pt x="187135" y="169482"/>
                </a:cubicBezTo>
                <a:cubicBezTo>
                  <a:pt x="184468" y="169482"/>
                  <a:pt x="182563" y="167577"/>
                  <a:pt x="182563" y="164910"/>
                </a:cubicBezTo>
                <a:cubicBezTo>
                  <a:pt x="182563" y="162243"/>
                  <a:pt x="184468" y="160338"/>
                  <a:pt x="187135" y="160338"/>
                </a:cubicBezTo>
                <a:close/>
                <a:moveTo>
                  <a:pt x="187135" y="139700"/>
                </a:moveTo>
                <a:cubicBezTo>
                  <a:pt x="189802" y="139700"/>
                  <a:pt x="191707" y="141532"/>
                  <a:pt x="191707" y="144096"/>
                </a:cubicBezTo>
                <a:cubicBezTo>
                  <a:pt x="191707" y="146661"/>
                  <a:pt x="189802" y="148859"/>
                  <a:pt x="187135" y="148859"/>
                </a:cubicBezTo>
                <a:cubicBezTo>
                  <a:pt x="184468" y="148859"/>
                  <a:pt x="182563" y="146661"/>
                  <a:pt x="182563" y="144096"/>
                </a:cubicBezTo>
                <a:cubicBezTo>
                  <a:pt x="182563" y="141532"/>
                  <a:pt x="184468" y="139700"/>
                  <a:pt x="187135" y="139700"/>
                </a:cubicBezTo>
                <a:close/>
                <a:moveTo>
                  <a:pt x="187135" y="117475"/>
                </a:moveTo>
                <a:cubicBezTo>
                  <a:pt x="189802" y="117475"/>
                  <a:pt x="191707" y="119761"/>
                  <a:pt x="191707" y="122047"/>
                </a:cubicBezTo>
                <a:cubicBezTo>
                  <a:pt x="191707" y="124714"/>
                  <a:pt x="189802" y="126619"/>
                  <a:pt x="187135" y="126619"/>
                </a:cubicBezTo>
                <a:cubicBezTo>
                  <a:pt x="184468" y="126619"/>
                  <a:pt x="182563" y="124714"/>
                  <a:pt x="182563" y="122047"/>
                </a:cubicBezTo>
                <a:cubicBezTo>
                  <a:pt x="182563" y="119761"/>
                  <a:pt x="184468" y="117475"/>
                  <a:pt x="187135" y="117475"/>
                </a:cubicBezTo>
                <a:close/>
                <a:moveTo>
                  <a:pt x="96456" y="57586"/>
                </a:moveTo>
                <a:cubicBezTo>
                  <a:pt x="93577" y="60465"/>
                  <a:pt x="93577" y="65144"/>
                  <a:pt x="96456" y="68023"/>
                </a:cubicBezTo>
                <a:lnTo>
                  <a:pt x="153682" y="125969"/>
                </a:lnTo>
                <a:cubicBezTo>
                  <a:pt x="158361" y="130648"/>
                  <a:pt x="161240" y="136767"/>
                  <a:pt x="161240" y="143605"/>
                </a:cubicBezTo>
                <a:lnTo>
                  <a:pt x="161240" y="181396"/>
                </a:lnTo>
                <a:lnTo>
                  <a:pt x="213068" y="181396"/>
                </a:lnTo>
                <a:lnTo>
                  <a:pt x="213068" y="128849"/>
                </a:lnTo>
                <a:cubicBezTo>
                  <a:pt x="213068" y="126329"/>
                  <a:pt x="215227" y="124530"/>
                  <a:pt x="217387" y="124530"/>
                </a:cubicBezTo>
                <a:cubicBezTo>
                  <a:pt x="219906" y="124530"/>
                  <a:pt x="222066" y="126329"/>
                  <a:pt x="222066" y="128849"/>
                </a:cubicBezTo>
                <a:lnTo>
                  <a:pt x="222066" y="187154"/>
                </a:lnTo>
                <a:cubicBezTo>
                  <a:pt x="222066" y="191113"/>
                  <a:pt x="225305" y="194353"/>
                  <a:pt x="229624" y="194353"/>
                </a:cubicBezTo>
                <a:cubicBezTo>
                  <a:pt x="233943" y="194353"/>
                  <a:pt x="237182" y="191113"/>
                  <a:pt x="237182" y="187154"/>
                </a:cubicBezTo>
                <a:lnTo>
                  <a:pt x="237182" y="124890"/>
                </a:lnTo>
                <a:cubicBezTo>
                  <a:pt x="237182" y="114092"/>
                  <a:pt x="228184" y="105454"/>
                  <a:pt x="217387" y="105454"/>
                </a:cubicBezTo>
                <a:lnTo>
                  <a:pt x="166639" y="105454"/>
                </a:lnTo>
                <a:cubicBezTo>
                  <a:pt x="159081" y="105454"/>
                  <a:pt x="151883" y="102575"/>
                  <a:pt x="146124" y="96816"/>
                </a:cubicBezTo>
                <a:lnTo>
                  <a:pt x="106894" y="57586"/>
                </a:lnTo>
                <a:cubicBezTo>
                  <a:pt x="104014" y="54706"/>
                  <a:pt x="98976" y="54706"/>
                  <a:pt x="96456" y="57586"/>
                </a:cubicBezTo>
                <a:close/>
                <a:moveTo>
                  <a:pt x="187325" y="45456"/>
                </a:moveTo>
                <a:cubicBezTo>
                  <a:pt x="178381" y="45456"/>
                  <a:pt x="170869" y="52611"/>
                  <a:pt x="170869" y="61555"/>
                </a:cubicBezTo>
                <a:cubicBezTo>
                  <a:pt x="170869" y="70856"/>
                  <a:pt x="178381" y="78011"/>
                  <a:pt x="187325" y="78011"/>
                </a:cubicBezTo>
                <a:cubicBezTo>
                  <a:pt x="196269" y="78011"/>
                  <a:pt x="203781" y="70856"/>
                  <a:pt x="203781" y="61555"/>
                </a:cubicBezTo>
                <a:cubicBezTo>
                  <a:pt x="203781" y="52611"/>
                  <a:pt x="196269" y="45456"/>
                  <a:pt x="187325" y="45456"/>
                </a:cubicBezTo>
                <a:close/>
                <a:moveTo>
                  <a:pt x="187325" y="36513"/>
                </a:moveTo>
                <a:cubicBezTo>
                  <a:pt x="201277" y="36513"/>
                  <a:pt x="212367" y="47961"/>
                  <a:pt x="212367" y="61555"/>
                </a:cubicBezTo>
                <a:cubicBezTo>
                  <a:pt x="212367" y="75507"/>
                  <a:pt x="201277" y="86955"/>
                  <a:pt x="187325" y="86955"/>
                </a:cubicBezTo>
                <a:cubicBezTo>
                  <a:pt x="173373" y="86955"/>
                  <a:pt x="161925" y="75507"/>
                  <a:pt x="161925" y="61555"/>
                </a:cubicBezTo>
                <a:cubicBezTo>
                  <a:pt x="161925" y="47961"/>
                  <a:pt x="173373" y="36513"/>
                  <a:pt x="187325" y="36513"/>
                </a:cubicBezTo>
                <a:close/>
                <a:moveTo>
                  <a:pt x="4319" y="0"/>
                </a:moveTo>
                <a:lnTo>
                  <a:pt x="289009" y="0"/>
                </a:lnTo>
                <a:cubicBezTo>
                  <a:pt x="291529" y="0"/>
                  <a:pt x="293328" y="1799"/>
                  <a:pt x="293328" y="4679"/>
                </a:cubicBezTo>
                <a:cubicBezTo>
                  <a:pt x="293328" y="6838"/>
                  <a:pt x="291529" y="8998"/>
                  <a:pt x="289009" y="8998"/>
                </a:cubicBezTo>
                <a:lnTo>
                  <a:pt x="275692" y="8998"/>
                </a:lnTo>
                <a:lnTo>
                  <a:pt x="275692" y="164480"/>
                </a:lnTo>
                <a:cubicBezTo>
                  <a:pt x="275692" y="166999"/>
                  <a:pt x="273893" y="168799"/>
                  <a:pt x="271014" y="168799"/>
                </a:cubicBezTo>
                <a:lnTo>
                  <a:pt x="246180" y="168799"/>
                </a:lnTo>
                <a:lnTo>
                  <a:pt x="246180" y="187154"/>
                </a:lnTo>
                <a:cubicBezTo>
                  <a:pt x="246180" y="196152"/>
                  <a:pt x="238622" y="203710"/>
                  <a:pt x="229624" y="203710"/>
                </a:cubicBezTo>
                <a:cubicBezTo>
                  <a:pt x="226744" y="203710"/>
                  <a:pt x="224225" y="202631"/>
                  <a:pt x="222066" y="201551"/>
                </a:cubicBezTo>
                <a:lnTo>
                  <a:pt x="222066" y="273893"/>
                </a:lnTo>
                <a:cubicBezTo>
                  <a:pt x="222066" y="284690"/>
                  <a:pt x="213068" y="293328"/>
                  <a:pt x="202270" y="293328"/>
                </a:cubicBezTo>
                <a:cubicBezTo>
                  <a:pt x="196152" y="293328"/>
                  <a:pt x="190753" y="290449"/>
                  <a:pt x="187154" y="286130"/>
                </a:cubicBezTo>
                <a:cubicBezTo>
                  <a:pt x="183555" y="290449"/>
                  <a:pt x="178156" y="293328"/>
                  <a:pt x="172038" y="293328"/>
                </a:cubicBezTo>
                <a:cubicBezTo>
                  <a:pt x="161240" y="293328"/>
                  <a:pt x="152243" y="284690"/>
                  <a:pt x="152243" y="273893"/>
                </a:cubicBezTo>
                <a:lnTo>
                  <a:pt x="152243" y="143605"/>
                </a:lnTo>
                <a:cubicBezTo>
                  <a:pt x="152243" y="139286"/>
                  <a:pt x="150443" y="135327"/>
                  <a:pt x="147204" y="132088"/>
                </a:cubicBezTo>
                <a:lnTo>
                  <a:pt x="89978" y="74501"/>
                </a:lnTo>
                <a:cubicBezTo>
                  <a:pt x="83859" y="68023"/>
                  <a:pt x="83859" y="57586"/>
                  <a:pt x="89978" y="51107"/>
                </a:cubicBezTo>
                <a:cubicBezTo>
                  <a:pt x="96456" y="44989"/>
                  <a:pt x="106894" y="44989"/>
                  <a:pt x="113372" y="51107"/>
                </a:cubicBezTo>
                <a:lnTo>
                  <a:pt x="152603" y="90698"/>
                </a:lnTo>
                <a:cubicBezTo>
                  <a:pt x="156562" y="94297"/>
                  <a:pt x="161600" y="96456"/>
                  <a:pt x="166639" y="96456"/>
                </a:cubicBezTo>
                <a:lnTo>
                  <a:pt x="217387" y="96456"/>
                </a:lnTo>
                <a:cubicBezTo>
                  <a:pt x="233223" y="96456"/>
                  <a:pt x="246180" y="109053"/>
                  <a:pt x="246180" y="124890"/>
                </a:cubicBezTo>
                <a:lnTo>
                  <a:pt x="246180" y="160161"/>
                </a:lnTo>
                <a:lnTo>
                  <a:pt x="266695" y="160161"/>
                </a:lnTo>
                <a:lnTo>
                  <a:pt x="266695" y="8998"/>
                </a:lnTo>
                <a:lnTo>
                  <a:pt x="26633" y="8998"/>
                </a:lnTo>
                <a:lnTo>
                  <a:pt x="26633" y="160161"/>
                </a:lnTo>
                <a:lnTo>
                  <a:pt x="138566" y="160161"/>
                </a:lnTo>
                <a:cubicBezTo>
                  <a:pt x="141085" y="160161"/>
                  <a:pt x="143245" y="161961"/>
                  <a:pt x="143245" y="164480"/>
                </a:cubicBezTo>
                <a:cubicBezTo>
                  <a:pt x="143245" y="166999"/>
                  <a:pt x="141085" y="168799"/>
                  <a:pt x="138566" y="168799"/>
                </a:cubicBezTo>
                <a:lnTo>
                  <a:pt x="22314" y="168799"/>
                </a:lnTo>
                <a:cubicBezTo>
                  <a:pt x="19795" y="168799"/>
                  <a:pt x="17636" y="166999"/>
                  <a:pt x="17636" y="164480"/>
                </a:cubicBezTo>
                <a:lnTo>
                  <a:pt x="17636" y="8998"/>
                </a:lnTo>
                <a:lnTo>
                  <a:pt x="4319" y="8998"/>
                </a:lnTo>
                <a:cubicBezTo>
                  <a:pt x="1799" y="8998"/>
                  <a:pt x="0" y="6838"/>
                  <a:pt x="0" y="4679"/>
                </a:cubicBezTo>
                <a:cubicBezTo>
                  <a:pt x="0" y="1799"/>
                  <a:pt x="1799" y="0"/>
                  <a:pt x="4319" y="0"/>
                </a:cubicBezTo>
                <a:close/>
              </a:path>
            </a:pathLst>
          </a:custGeom>
          <a:solidFill>
            <a:schemeClr val="bg1"/>
          </a:solidFill>
          <a:ln>
            <a:noFill/>
          </a:ln>
          <a:effectLst/>
        </p:spPr>
        <p:txBody>
          <a:bodyPr anchor="ctr"/>
          <a:lstStyle/>
          <a:p>
            <a:endParaRPr lang="en-US" sz="900" dirty="0">
              <a:latin typeface="Gothom"/>
            </a:endParaRPr>
          </a:p>
        </p:txBody>
      </p:sp>
      <p:sp>
        <p:nvSpPr>
          <p:cNvPr id="25" name="Title 1"/>
          <p:cNvSpPr txBox="1">
            <a:spLocks/>
          </p:cNvSpPr>
          <p:nvPr/>
        </p:nvSpPr>
        <p:spPr>
          <a:xfrm>
            <a:off x="284754" y="1193202"/>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smtClean="0">
                <a:latin typeface="Times New Roman" pitchFamily="18" charset="0"/>
                <a:cs typeface="Times New Roman" pitchFamily="18" charset="0"/>
              </a:rPr>
              <a:t>Борлуулалтын ашгийг өсгөх арга замууд</a:t>
            </a:r>
            <a:r>
              <a:rPr lang="en-US" sz="2400" u="sng" smtClean="0">
                <a:latin typeface="Times New Roman" pitchFamily="18" charset="0"/>
                <a:cs typeface="Times New Roman" pitchFamily="18" charset="0"/>
              </a:rPr>
              <a:t>/</a:t>
            </a:r>
            <a:endParaRPr lang="en-US" sz="2400" u="sng" dirty="0">
              <a:latin typeface="Times New Roman" pitchFamily="18" charset="0"/>
              <a:cs typeface="Times New Roman" pitchFamily="18" charset="0"/>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ppt_x"/>
                                          </p:val>
                                        </p:tav>
                                        <p:tav tm="100000">
                                          <p:val>
                                            <p:strVal val="#ppt_x"/>
                                          </p:val>
                                        </p:tav>
                                      </p:tavLst>
                                    </p:anim>
                                    <p:anim calcmode="lin" valueType="num">
                                      <p:cBhvr additive="base">
                                        <p:cTn id="34" dur="500" fill="hold"/>
                                        <p:tgtEl>
                                          <p:spTgt spid="16"/>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 calcmode="lin" valueType="num">
                                      <p:cBhvr additive="base">
                                        <p:cTn id="47" dur="500" fill="hold"/>
                                        <p:tgtEl>
                                          <p:spTgt spid="12"/>
                                        </p:tgtEl>
                                        <p:attrNameLst>
                                          <p:attrName>ppt_x</p:attrName>
                                        </p:attrNameLst>
                                      </p:cBhvr>
                                      <p:tavLst>
                                        <p:tav tm="0">
                                          <p:val>
                                            <p:strVal val="#ppt_x"/>
                                          </p:val>
                                        </p:tav>
                                        <p:tav tm="100000">
                                          <p:val>
                                            <p:strVal val="#ppt_x"/>
                                          </p:val>
                                        </p:tav>
                                      </p:tavLst>
                                    </p:anim>
                                    <p:anim calcmode="lin" valueType="num">
                                      <p:cBhvr additive="base">
                                        <p:cTn id="48" dur="500" fill="hold"/>
                                        <p:tgtEl>
                                          <p:spTgt spid="12"/>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anim calcmode="lin" valueType="num">
                                      <p:cBhvr additive="base">
                                        <p:cTn id="51" dur="500" fill="hold"/>
                                        <p:tgtEl>
                                          <p:spTgt spid="17"/>
                                        </p:tgtEl>
                                        <p:attrNameLst>
                                          <p:attrName>ppt_x</p:attrName>
                                        </p:attrNameLst>
                                      </p:cBhvr>
                                      <p:tavLst>
                                        <p:tav tm="0">
                                          <p:val>
                                            <p:strVal val="#ppt_x"/>
                                          </p:val>
                                        </p:tav>
                                        <p:tav tm="100000">
                                          <p:val>
                                            <p:strVal val="#ppt_x"/>
                                          </p:val>
                                        </p:tav>
                                      </p:tavLst>
                                    </p:anim>
                                    <p:anim calcmode="lin" valueType="num">
                                      <p:cBhvr additive="base">
                                        <p:cTn id="52" dur="500" fill="hold"/>
                                        <p:tgtEl>
                                          <p:spTgt spid="17"/>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3"/>
                                        </p:tgtEl>
                                        <p:attrNameLst>
                                          <p:attrName>style.visibility</p:attrName>
                                        </p:attrNameLst>
                                      </p:cBhvr>
                                      <p:to>
                                        <p:strVal val="visible"/>
                                      </p:to>
                                    </p:set>
                                    <p:anim calcmode="lin" valueType="num">
                                      <p:cBhvr additive="base">
                                        <p:cTn id="65" dur="500" fill="hold"/>
                                        <p:tgtEl>
                                          <p:spTgt spid="13"/>
                                        </p:tgtEl>
                                        <p:attrNameLst>
                                          <p:attrName>ppt_x</p:attrName>
                                        </p:attrNameLst>
                                      </p:cBhvr>
                                      <p:tavLst>
                                        <p:tav tm="0">
                                          <p:val>
                                            <p:strVal val="#ppt_x"/>
                                          </p:val>
                                        </p:tav>
                                        <p:tav tm="100000">
                                          <p:val>
                                            <p:strVal val="#ppt_x"/>
                                          </p:val>
                                        </p:tav>
                                      </p:tavLst>
                                    </p:anim>
                                    <p:anim calcmode="lin" valueType="num">
                                      <p:cBhvr additive="base">
                                        <p:cTn id="66" dur="500" fill="hold"/>
                                        <p:tgtEl>
                                          <p:spTgt spid="13"/>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8"/>
                                        </p:tgtEl>
                                        <p:attrNameLst>
                                          <p:attrName>style.visibility</p:attrName>
                                        </p:attrNameLst>
                                      </p:cBhvr>
                                      <p:to>
                                        <p:strVal val="visible"/>
                                      </p:to>
                                    </p:set>
                                    <p:anim calcmode="lin" valueType="num">
                                      <p:cBhvr additive="base">
                                        <p:cTn id="69" dur="500" fill="hold"/>
                                        <p:tgtEl>
                                          <p:spTgt spid="18"/>
                                        </p:tgtEl>
                                        <p:attrNameLst>
                                          <p:attrName>ppt_x</p:attrName>
                                        </p:attrNameLst>
                                      </p:cBhvr>
                                      <p:tavLst>
                                        <p:tav tm="0">
                                          <p:val>
                                            <p:strVal val="#ppt_x"/>
                                          </p:val>
                                        </p:tav>
                                        <p:tav tm="100000">
                                          <p:val>
                                            <p:strVal val="#ppt_x"/>
                                          </p:val>
                                        </p:tav>
                                      </p:tavLst>
                                    </p:anim>
                                    <p:anim calcmode="lin" valueType="num">
                                      <p:cBhvr additive="base">
                                        <p:cTn id="70" dur="500" fill="hold"/>
                                        <p:tgtEl>
                                          <p:spTgt spid="18"/>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anim calcmode="lin" valueType="num">
                                      <p:cBhvr additive="base">
                                        <p:cTn id="73" dur="500" fill="hold"/>
                                        <p:tgtEl>
                                          <p:spTgt spid="20"/>
                                        </p:tgtEl>
                                        <p:attrNameLst>
                                          <p:attrName>ppt_x</p:attrName>
                                        </p:attrNameLst>
                                      </p:cBhvr>
                                      <p:tavLst>
                                        <p:tav tm="0">
                                          <p:val>
                                            <p:strVal val="#ppt_x"/>
                                          </p:val>
                                        </p:tav>
                                        <p:tav tm="100000">
                                          <p:val>
                                            <p:strVal val="#ppt_x"/>
                                          </p:val>
                                        </p:tav>
                                      </p:tavLst>
                                    </p:anim>
                                    <p:anim calcmode="lin" valueType="num">
                                      <p:cBhvr additive="base">
                                        <p:cTn id="7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4"/>
                                        </p:tgtEl>
                                        <p:attrNameLst>
                                          <p:attrName>style.visibility</p:attrName>
                                        </p:attrNameLst>
                                      </p:cBhvr>
                                      <p:to>
                                        <p:strVal val="visible"/>
                                      </p:to>
                                    </p:set>
                                    <p:anim calcmode="lin" valueType="num">
                                      <p:cBhvr additive="base">
                                        <p:cTn id="83" dur="500" fill="hold"/>
                                        <p:tgtEl>
                                          <p:spTgt spid="14"/>
                                        </p:tgtEl>
                                        <p:attrNameLst>
                                          <p:attrName>ppt_x</p:attrName>
                                        </p:attrNameLst>
                                      </p:cBhvr>
                                      <p:tavLst>
                                        <p:tav tm="0">
                                          <p:val>
                                            <p:strVal val="#ppt_x"/>
                                          </p:val>
                                        </p:tav>
                                        <p:tav tm="100000">
                                          <p:val>
                                            <p:strVal val="#ppt_x"/>
                                          </p:val>
                                        </p:tav>
                                      </p:tavLst>
                                    </p:anim>
                                    <p:anim calcmode="lin" valueType="num">
                                      <p:cBhvr additive="base">
                                        <p:cTn id="84" dur="500" fill="hold"/>
                                        <p:tgtEl>
                                          <p:spTgt spid="14"/>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19"/>
                                        </p:tgtEl>
                                        <p:attrNameLst>
                                          <p:attrName>style.visibility</p:attrName>
                                        </p:attrNameLst>
                                      </p:cBhvr>
                                      <p:to>
                                        <p:strVal val="visible"/>
                                      </p:to>
                                    </p:set>
                                    <p:anim calcmode="lin" valueType="num">
                                      <p:cBhvr additive="base">
                                        <p:cTn id="87" dur="500" fill="hold"/>
                                        <p:tgtEl>
                                          <p:spTgt spid="19"/>
                                        </p:tgtEl>
                                        <p:attrNameLst>
                                          <p:attrName>ppt_x</p:attrName>
                                        </p:attrNameLst>
                                      </p:cBhvr>
                                      <p:tavLst>
                                        <p:tav tm="0">
                                          <p:val>
                                            <p:strVal val="#ppt_x"/>
                                          </p:val>
                                        </p:tav>
                                        <p:tav tm="100000">
                                          <p:val>
                                            <p:strVal val="#ppt_x"/>
                                          </p:val>
                                        </p:tav>
                                      </p:tavLst>
                                    </p:anim>
                                    <p:anim calcmode="lin" valueType="num">
                                      <p:cBhvr additive="base">
                                        <p:cTn id="88" dur="500" fill="hold"/>
                                        <p:tgtEl>
                                          <p:spTgt spid="19"/>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fill="hold"/>
                                        <p:tgtEl>
                                          <p:spTgt spid="22"/>
                                        </p:tgtEl>
                                        <p:attrNameLst>
                                          <p:attrName>ppt_x</p:attrName>
                                        </p:attrNameLst>
                                      </p:cBhvr>
                                      <p:tavLst>
                                        <p:tav tm="0">
                                          <p:val>
                                            <p:strVal val="#ppt_x"/>
                                          </p:val>
                                        </p:tav>
                                        <p:tav tm="100000">
                                          <p:val>
                                            <p:strVal val="#ppt_x"/>
                                          </p:val>
                                        </p:tav>
                                      </p:tavLst>
                                    </p:anim>
                                    <p:anim calcmode="lin" valueType="num">
                                      <p:cBhvr additive="base">
                                        <p:cTn id="9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p:bldP spid="11" grpId="0"/>
      <p:bldP spid="12" grpId="0"/>
      <p:bldP spid="13" grpId="0"/>
      <p:bldP spid="14" grpId="0"/>
      <p:bldP spid="15" grpId="0"/>
      <p:bldP spid="16" grpId="0"/>
      <p:bldP spid="17" grpId="0"/>
      <p:bldP spid="18" grpId="0"/>
      <p:bldP spid="19" grpId="0"/>
      <p:bldP spid="20" grpId="0" animBg="1"/>
      <p:bldP spid="21" grpId="0" animBg="1"/>
      <p:bldP spid="22" grpId="0" animBg="1"/>
      <p:bldP spid="23" grpId="0" animBg="1"/>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Rectangle 4">
            <a:extLst>
              <a:ext uri="{FF2B5EF4-FFF2-40B4-BE49-F238E27FC236}">
                <a16:creationId xmlns="" xmlns:a16="http://schemas.microsoft.com/office/drawing/2014/main" id="{FC2026E6-68BF-544D-AEC9-D40BF1F99F81}"/>
              </a:ext>
            </a:extLst>
          </p:cNvPr>
          <p:cNvSpPr/>
          <p:nvPr/>
        </p:nvSpPr>
        <p:spPr>
          <a:xfrm>
            <a:off x="3227621" y="2135303"/>
            <a:ext cx="5815585" cy="888046"/>
          </a:xfrm>
          <a:prstGeom prst="rect">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u="sng" dirty="0" smtClean="0">
                <a:latin typeface="Gothom"/>
              </a:rPr>
              <a:t>126 </a:t>
            </a:r>
            <a:r>
              <a:rPr lang="mn-MN" sz="2800" b="1" i="1" u="sng" dirty="0" smtClean="0">
                <a:latin typeface="Gothom"/>
              </a:rPr>
              <a:t>ажил</a:t>
            </a:r>
            <a:r>
              <a:rPr lang="en-US" sz="2800" b="1" i="1" u="sng" dirty="0" smtClean="0">
                <a:latin typeface="Gothom"/>
              </a:rPr>
              <a:t>        3 </a:t>
            </a:r>
            <a:r>
              <a:rPr lang="mn-MN" sz="2800" b="1" i="1" u="sng" dirty="0" smtClean="0">
                <a:latin typeface="Gothom"/>
              </a:rPr>
              <a:t>сар           </a:t>
            </a:r>
            <a:r>
              <a:rPr lang="en-US" sz="2800" b="1" i="1" u="sng" dirty="0" smtClean="0">
                <a:latin typeface="Gothom"/>
              </a:rPr>
              <a:t>80% +</a:t>
            </a:r>
            <a:endParaRPr lang="en-US" sz="2800" b="1" i="1" u="sng" dirty="0">
              <a:latin typeface="Gothom"/>
            </a:endParaRPr>
          </a:p>
        </p:txBody>
      </p:sp>
      <p:sp>
        <p:nvSpPr>
          <p:cNvPr id="6" name="Rectangle 5">
            <a:extLst>
              <a:ext uri="{FF2B5EF4-FFF2-40B4-BE49-F238E27FC236}">
                <a16:creationId xmlns="" xmlns:a16="http://schemas.microsoft.com/office/drawing/2014/main" id="{FC2026E6-68BF-544D-AEC9-D40BF1F99F81}"/>
              </a:ext>
            </a:extLst>
          </p:cNvPr>
          <p:cNvSpPr/>
          <p:nvPr/>
        </p:nvSpPr>
        <p:spPr>
          <a:xfrm>
            <a:off x="419651" y="2135303"/>
            <a:ext cx="2491740" cy="888046"/>
          </a:xfrm>
          <a:prstGeom prst="rect">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sz="2000" b="1" i="1" u="sng" dirty="0">
                <a:latin typeface="Gothom"/>
              </a:rPr>
              <a:t>Ажлын эхний </a:t>
            </a:r>
            <a:r>
              <a:rPr lang="en-US" sz="2000" b="1" i="1" u="sng" dirty="0">
                <a:latin typeface="Gothom"/>
              </a:rPr>
              <a:t>7</a:t>
            </a:r>
            <a:r>
              <a:rPr lang="mn-MN" sz="2000" b="1" i="1" u="sng" dirty="0">
                <a:latin typeface="Gothom"/>
              </a:rPr>
              <a:t> хоног</a:t>
            </a:r>
            <a:endParaRPr lang="en-US" sz="2000" b="1" i="1" u="sng" dirty="0">
              <a:latin typeface="Gothom"/>
            </a:endParaRPr>
          </a:p>
        </p:txBody>
      </p:sp>
      <p:sp>
        <p:nvSpPr>
          <p:cNvPr id="7" name="Rectangle 6">
            <a:extLst>
              <a:ext uri="{FF2B5EF4-FFF2-40B4-BE49-F238E27FC236}">
                <a16:creationId xmlns="" xmlns:a16="http://schemas.microsoft.com/office/drawing/2014/main" id="{FC2026E6-68BF-544D-AEC9-D40BF1F99F81}"/>
              </a:ext>
            </a:extLst>
          </p:cNvPr>
          <p:cNvSpPr/>
          <p:nvPr/>
        </p:nvSpPr>
        <p:spPr>
          <a:xfrm>
            <a:off x="3227621" y="3712643"/>
            <a:ext cx="5815585" cy="88804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u="sng" dirty="0" smtClean="0">
                <a:latin typeface="Gothom"/>
              </a:rPr>
              <a:t>183 </a:t>
            </a:r>
            <a:r>
              <a:rPr lang="mn-MN" sz="2800" b="1" i="1" u="sng" dirty="0" smtClean="0">
                <a:latin typeface="Gothom"/>
              </a:rPr>
              <a:t>ажил</a:t>
            </a:r>
            <a:r>
              <a:rPr lang="en-US" sz="2800" b="1" i="1" u="sng" dirty="0" smtClean="0">
                <a:latin typeface="Gothom"/>
              </a:rPr>
              <a:t>        3 </a:t>
            </a:r>
            <a:r>
              <a:rPr lang="mn-MN" sz="2800" b="1" i="1" u="sng" dirty="0" smtClean="0">
                <a:latin typeface="Gothom"/>
              </a:rPr>
              <a:t>сар           </a:t>
            </a:r>
            <a:r>
              <a:rPr lang="en-US" sz="2800" b="1" i="1" u="sng" dirty="0" smtClean="0">
                <a:latin typeface="Gothom"/>
              </a:rPr>
              <a:t>100% +</a:t>
            </a:r>
            <a:endParaRPr lang="en-US" sz="2800" b="1" i="1" u="sng" dirty="0">
              <a:latin typeface="Gothom"/>
            </a:endParaRPr>
          </a:p>
        </p:txBody>
      </p:sp>
      <p:sp>
        <p:nvSpPr>
          <p:cNvPr id="8" name="Rectangle 7">
            <a:extLst>
              <a:ext uri="{FF2B5EF4-FFF2-40B4-BE49-F238E27FC236}">
                <a16:creationId xmlns="" xmlns:a16="http://schemas.microsoft.com/office/drawing/2014/main" id="{FC2026E6-68BF-544D-AEC9-D40BF1F99F81}"/>
              </a:ext>
            </a:extLst>
          </p:cNvPr>
          <p:cNvSpPr/>
          <p:nvPr/>
        </p:nvSpPr>
        <p:spPr>
          <a:xfrm>
            <a:off x="419651" y="3712643"/>
            <a:ext cx="2491740" cy="88804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u="sng" dirty="0" smtClean="0">
                <a:solidFill>
                  <a:schemeClr val="bg1"/>
                </a:solidFill>
                <a:latin typeface="Gothom"/>
              </a:rPr>
              <a:t>7 </a:t>
            </a:r>
            <a:r>
              <a:rPr lang="mn-MN" sz="2000" b="1" i="1" u="sng" dirty="0" smtClean="0">
                <a:solidFill>
                  <a:schemeClr val="bg1"/>
                </a:solidFill>
                <a:latin typeface="Gothom"/>
              </a:rPr>
              <a:t>хоног бүрийн захиргааны хурал</a:t>
            </a:r>
            <a:endParaRPr lang="en-US" sz="2000" b="1" i="1" u="sng" dirty="0">
              <a:solidFill>
                <a:schemeClr val="bg1"/>
              </a:solidFill>
              <a:latin typeface="Gothom"/>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7" name="Oval 6">
            <a:extLst>
              <a:ext uri="{FF2B5EF4-FFF2-40B4-BE49-F238E27FC236}">
                <a16:creationId xmlns="" xmlns:a16="http://schemas.microsoft.com/office/drawing/2014/main" id="{661B25D5-24C8-AC49-844B-8D377F7E60D4}"/>
              </a:ext>
            </a:extLst>
          </p:cNvPr>
          <p:cNvSpPr/>
          <p:nvPr/>
        </p:nvSpPr>
        <p:spPr>
          <a:xfrm>
            <a:off x="158522" y="1904583"/>
            <a:ext cx="647700" cy="647700"/>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8" name="Freeform 999">
            <a:extLst>
              <a:ext uri="{FF2B5EF4-FFF2-40B4-BE49-F238E27FC236}">
                <a16:creationId xmlns="" xmlns:a16="http://schemas.microsoft.com/office/drawing/2014/main" id="{AFCC6232-B9EA-3349-8EEE-1A8D54537D74}"/>
              </a:ext>
            </a:extLst>
          </p:cNvPr>
          <p:cNvSpPr>
            <a:spLocks noChangeAspect="1" noChangeArrowheads="1"/>
          </p:cNvSpPr>
          <p:nvPr/>
        </p:nvSpPr>
        <p:spPr bwMode="auto">
          <a:xfrm>
            <a:off x="303098" y="2054943"/>
            <a:ext cx="358547" cy="358547"/>
          </a:xfrm>
          <a:custGeom>
            <a:avLst/>
            <a:gdLst>
              <a:gd name="T0" fmla="*/ 309016 w 289849"/>
              <a:gd name="T1" fmla="*/ 822812 h 290152"/>
              <a:gd name="T2" fmla="*/ 436972 w 289849"/>
              <a:gd name="T3" fmla="*/ 645296 h 290152"/>
              <a:gd name="T4" fmla="*/ 505772 w 289849"/>
              <a:gd name="T5" fmla="*/ 645296 h 290152"/>
              <a:gd name="T6" fmla="*/ 828071 w 289849"/>
              <a:gd name="T7" fmla="*/ 528952 h 290152"/>
              <a:gd name="T8" fmla="*/ 931875 w 289849"/>
              <a:gd name="T9" fmla="*/ 536147 h 290152"/>
              <a:gd name="T10" fmla="*/ 551647 w 289849"/>
              <a:gd name="T11" fmla="*/ 491767 h 290152"/>
              <a:gd name="T12" fmla="*/ 347643 w 289849"/>
              <a:gd name="T13" fmla="*/ 548137 h 290152"/>
              <a:gd name="T14" fmla="*/ 142436 w 289849"/>
              <a:gd name="T15" fmla="*/ 636901 h 290152"/>
              <a:gd name="T16" fmla="*/ 211239 w 289849"/>
              <a:gd name="T17" fmla="*/ 728058 h 290152"/>
              <a:gd name="T18" fmla="*/ 339195 w 289849"/>
              <a:gd name="T19" fmla="*/ 728058 h 290152"/>
              <a:gd name="T20" fmla="*/ 408000 w 289849"/>
              <a:gd name="T21" fmla="*/ 629702 h 290152"/>
              <a:gd name="T22" fmla="*/ 534743 w 289849"/>
              <a:gd name="T23" fmla="*/ 629702 h 290152"/>
              <a:gd name="T24" fmla="*/ 603547 w 289849"/>
              <a:gd name="T25" fmla="*/ 540950 h 290152"/>
              <a:gd name="T26" fmla="*/ 633728 w 289849"/>
              <a:gd name="T27" fmla="*/ 822812 h 290152"/>
              <a:gd name="T28" fmla="*/ 599926 w 289849"/>
              <a:gd name="T29" fmla="*/ 436594 h 290152"/>
              <a:gd name="T30" fmla="*/ 461676 w 289849"/>
              <a:gd name="T31" fmla="*/ 352871 h 290152"/>
              <a:gd name="T32" fmla="*/ 207497 w 289849"/>
              <a:gd name="T33" fmla="*/ 352871 h 290152"/>
              <a:gd name="T34" fmla="*/ 764904 w 289849"/>
              <a:gd name="T35" fmla="*/ 336518 h 290152"/>
              <a:gd name="T36" fmla="*/ 679847 w 289849"/>
              <a:gd name="T37" fmla="*/ 420874 h 290152"/>
              <a:gd name="T38" fmla="*/ 747195 w 289849"/>
              <a:gd name="T39" fmla="*/ 279468 h 290152"/>
              <a:gd name="T40" fmla="*/ 870318 w 289849"/>
              <a:gd name="T41" fmla="*/ 401810 h 290152"/>
              <a:gd name="T42" fmla="*/ 548079 w 289849"/>
              <a:gd name="T43" fmla="*/ 242701 h 290152"/>
              <a:gd name="T44" fmla="*/ 414917 w 289849"/>
              <a:gd name="T45" fmla="*/ 273094 h 290152"/>
              <a:gd name="T46" fmla="*/ 223195 w 289849"/>
              <a:gd name="T47" fmla="*/ 242701 h 290152"/>
              <a:gd name="T48" fmla="*/ 334249 w 289849"/>
              <a:gd name="T49" fmla="*/ 273094 h 290152"/>
              <a:gd name="T50" fmla="*/ 223195 w 289849"/>
              <a:gd name="T51" fmla="*/ 242701 h 290152"/>
              <a:gd name="T52" fmla="*/ 940331 w 289849"/>
              <a:gd name="T53" fmla="*/ 125935 h 290152"/>
              <a:gd name="T54" fmla="*/ 142436 w 289849"/>
              <a:gd name="T55" fmla="*/ 29981 h 290152"/>
              <a:gd name="T56" fmla="*/ 814791 w 289849"/>
              <a:gd name="T57" fmla="*/ 935558 h 290152"/>
              <a:gd name="T58" fmla="*/ 747195 w 289849"/>
              <a:gd name="T59" fmla="*/ 552942 h 290152"/>
              <a:gd name="T60" fmla="*/ 715810 w 289849"/>
              <a:gd name="T61" fmla="*/ 852796 h 290152"/>
              <a:gd name="T62" fmla="*/ 113468 w 289849"/>
              <a:gd name="T63" fmla="*/ 253080 h 290152"/>
              <a:gd name="T64" fmla="*/ 142436 w 289849"/>
              <a:gd name="T65" fmla="*/ 596117 h 290152"/>
              <a:gd name="T66" fmla="*/ 334367 w 289849"/>
              <a:gd name="T67" fmla="*/ 520556 h 290152"/>
              <a:gd name="T68" fmla="*/ 535951 w 289849"/>
              <a:gd name="T69" fmla="*/ 465379 h 290152"/>
              <a:gd name="T70" fmla="*/ 814791 w 289849"/>
              <a:gd name="T71" fmla="*/ 266271 h 290152"/>
              <a:gd name="T72" fmla="*/ 254696 w 289849"/>
              <a:gd name="T73" fmla="*/ 141528 h 290152"/>
              <a:gd name="T74" fmla="*/ 829278 w 289849"/>
              <a:gd name="T75" fmla="*/ 0 h 290152"/>
              <a:gd name="T76" fmla="*/ 843763 w 289849"/>
              <a:gd name="T77" fmla="*/ 155929 h 290152"/>
              <a:gd name="T78" fmla="*/ 889627 w 289849"/>
              <a:gd name="T79" fmla="*/ 453387 h 290152"/>
              <a:gd name="T80" fmla="*/ 907737 w 289849"/>
              <a:gd name="T81" fmla="*/ 623706 h 290152"/>
              <a:gd name="T82" fmla="*/ 843763 w 289849"/>
              <a:gd name="T83" fmla="*/ 951152 h 290152"/>
              <a:gd name="T84" fmla="*/ 0 w 289849"/>
              <a:gd name="T85" fmla="*/ 951152 h 2901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9849" h="290152">
                <a:moveTo>
                  <a:pt x="71674" y="223388"/>
                </a:moveTo>
                <a:lnTo>
                  <a:pt x="71674" y="247568"/>
                </a:lnTo>
                <a:lnTo>
                  <a:pt x="92204" y="247568"/>
                </a:lnTo>
                <a:lnTo>
                  <a:pt x="92204" y="223388"/>
                </a:lnTo>
                <a:lnTo>
                  <a:pt x="71674" y="223388"/>
                </a:lnTo>
                <a:close/>
                <a:moveTo>
                  <a:pt x="130383" y="194157"/>
                </a:moveTo>
                <a:lnTo>
                  <a:pt x="130383" y="247568"/>
                </a:lnTo>
                <a:lnTo>
                  <a:pt x="150912" y="247568"/>
                </a:lnTo>
                <a:lnTo>
                  <a:pt x="150912" y="194157"/>
                </a:lnTo>
                <a:lnTo>
                  <a:pt x="130383" y="194157"/>
                </a:lnTo>
                <a:close/>
                <a:moveTo>
                  <a:pt x="261485" y="144715"/>
                </a:moveTo>
                <a:cubicBezTo>
                  <a:pt x="257884" y="150850"/>
                  <a:pt x="252841" y="155542"/>
                  <a:pt x="247079" y="159151"/>
                </a:cubicBezTo>
                <a:lnTo>
                  <a:pt x="263647" y="175752"/>
                </a:lnTo>
                <a:cubicBezTo>
                  <a:pt x="267608" y="179721"/>
                  <a:pt x="274092" y="179721"/>
                  <a:pt x="278053" y="175752"/>
                </a:cubicBezTo>
                <a:cubicBezTo>
                  <a:pt x="282015" y="171782"/>
                  <a:pt x="282015" y="165286"/>
                  <a:pt x="278053" y="161316"/>
                </a:cubicBezTo>
                <a:lnTo>
                  <a:pt x="261485" y="144715"/>
                </a:lnTo>
                <a:close/>
                <a:moveTo>
                  <a:pt x="179006" y="131363"/>
                </a:moveTo>
                <a:lnTo>
                  <a:pt x="164599" y="147963"/>
                </a:lnTo>
                <a:cubicBezTo>
                  <a:pt x="163158" y="149407"/>
                  <a:pt x="160997" y="150129"/>
                  <a:pt x="159557" y="149407"/>
                </a:cubicBezTo>
                <a:lnTo>
                  <a:pt x="131463" y="137498"/>
                </a:lnTo>
                <a:lnTo>
                  <a:pt x="103730" y="164925"/>
                </a:lnTo>
                <a:cubicBezTo>
                  <a:pt x="102289" y="166369"/>
                  <a:pt x="100128" y="166729"/>
                  <a:pt x="98687" y="165647"/>
                </a:cubicBezTo>
                <a:lnTo>
                  <a:pt x="79238" y="155181"/>
                </a:lnTo>
                <a:lnTo>
                  <a:pt x="42500" y="191631"/>
                </a:lnTo>
                <a:lnTo>
                  <a:pt x="42500" y="247568"/>
                </a:lnTo>
                <a:lnTo>
                  <a:pt x="63030" y="247568"/>
                </a:lnTo>
                <a:lnTo>
                  <a:pt x="63030" y="219058"/>
                </a:lnTo>
                <a:cubicBezTo>
                  <a:pt x="63030" y="216532"/>
                  <a:pt x="65191" y="214727"/>
                  <a:pt x="67713" y="214727"/>
                </a:cubicBezTo>
                <a:lnTo>
                  <a:pt x="96887" y="214727"/>
                </a:lnTo>
                <a:cubicBezTo>
                  <a:pt x="99048" y="214727"/>
                  <a:pt x="101209" y="216532"/>
                  <a:pt x="101209" y="219058"/>
                </a:cubicBezTo>
                <a:lnTo>
                  <a:pt x="101209" y="247568"/>
                </a:lnTo>
                <a:lnTo>
                  <a:pt x="121738" y="247568"/>
                </a:lnTo>
                <a:lnTo>
                  <a:pt x="121738" y="189465"/>
                </a:lnTo>
                <a:cubicBezTo>
                  <a:pt x="121738" y="187300"/>
                  <a:pt x="123539" y="185495"/>
                  <a:pt x="126061" y="185495"/>
                </a:cubicBezTo>
                <a:lnTo>
                  <a:pt x="155235" y="185495"/>
                </a:lnTo>
                <a:cubicBezTo>
                  <a:pt x="157756" y="185495"/>
                  <a:pt x="159557" y="187300"/>
                  <a:pt x="159557" y="189465"/>
                </a:cubicBezTo>
                <a:lnTo>
                  <a:pt x="159557" y="247568"/>
                </a:lnTo>
                <a:lnTo>
                  <a:pt x="180086" y="247568"/>
                </a:lnTo>
                <a:lnTo>
                  <a:pt x="180086" y="162760"/>
                </a:lnTo>
                <a:cubicBezTo>
                  <a:pt x="180086" y="160594"/>
                  <a:pt x="182247" y="158790"/>
                  <a:pt x="184409" y="158790"/>
                </a:cubicBezTo>
                <a:cubicBezTo>
                  <a:pt x="186930" y="158790"/>
                  <a:pt x="189091" y="160594"/>
                  <a:pt x="189091" y="162760"/>
                </a:cubicBezTo>
                <a:lnTo>
                  <a:pt x="189091" y="247568"/>
                </a:lnTo>
                <a:lnTo>
                  <a:pt x="209260" y="247568"/>
                </a:lnTo>
                <a:lnTo>
                  <a:pt x="209260" y="164203"/>
                </a:lnTo>
                <a:cubicBezTo>
                  <a:pt x="194493" y="159151"/>
                  <a:pt x="182608" y="146881"/>
                  <a:pt x="179006" y="131363"/>
                </a:cubicBezTo>
                <a:close/>
                <a:moveTo>
                  <a:pt x="66586" y="101600"/>
                </a:moveTo>
                <a:lnTo>
                  <a:pt x="133440" y="101600"/>
                </a:lnTo>
                <a:cubicBezTo>
                  <a:pt x="135597" y="101600"/>
                  <a:pt x="137754" y="103505"/>
                  <a:pt x="137754" y="106172"/>
                </a:cubicBezTo>
                <a:cubicBezTo>
                  <a:pt x="137754" y="108458"/>
                  <a:pt x="135597" y="110744"/>
                  <a:pt x="133440" y="110744"/>
                </a:cubicBezTo>
                <a:lnTo>
                  <a:pt x="66586" y="110744"/>
                </a:lnTo>
                <a:cubicBezTo>
                  <a:pt x="64070" y="110744"/>
                  <a:pt x="61913" y="108458"/>
                  <a:pt x="61913" y="106172"/>
                </a:cubicBezTo>
                <a:cubicBezTo>
                  <a:pt x="61913" y="103505"/>
                  <a:pt x="64070" y="101600"/>
                  <a:pt x="66586" y="101600"/>
                </a:cubicBezTo>
                <a:close/>
                <a:moveTo>
                  <a:pt x="223451" y="96838"/>
                </a:moveTo>
                <a:cubicBezTo>
                  <a:pt x="226025" y="96838"/>
                  <a:pt x="228232" y="99045"/>
                  <a:pt x="228232" y="101252"/>
                </a:cubicBezTo>
                <a:cubicBezTo>
                  <a:pt x="228232" y="103827"/>
                  <a:pt x="226025" y="106034"/>
                  <a:pt x="223451" y="106034"/>
                </a:cubicBezTo>
                <a:cubicBezTo>
                  <a:pt x="214623" y="106034"/>
                  <a:pt x="207266" y="113023"/>
                  <a:pt x="207266" y="122218"/>
                </a:cubicBezTo>
                <a:cubicBezTo>
                  <a:pt x="207266" y="124793"/>
                  <a:pt x="205427" y="126632"/>
                  <a:pt x="202852" y="126632"/>
                </a:cubicBezTo>
                <a:cubicBezTo>
                  <a:pt x="200277" y="126632"/>
                  <a:pt x="198438" y="124793"/>
                  <a:pt x="198438" y="122218"/>
                </a:cubicBezTo>
                <a:cubicBezTo>
                  <a:pt x="198438" y="108241"/>
                  <a:pt x="209841" y="96838"/>
                  <a:pt x="223451" y="96838"/>
                </a:cubicBezTo>
                <a:close/>
                <a:moveTo>
                  <a:pt x="222947" y="84086"/>
                </a:moveTo>
                <a:cubicBezTo>
                  <a:pt x="203137" y="84086"/>
                  <a:pt x="186570" y="100687"/>
                  <a:pt x="186570" y="120897"/>
                </a:cubicBezTo>
                <a:cubicBezTo>
                  <a:pt x="186570" y="141107"/>
                  <a:pt x="203137" y="157707"/>
                  <a:pt x="222947" y="157707"/>
                </a:cubicBezTo>
                <a:cubicBezTo>
                  <a:pt x="243477" y="157707"/>
                  <a:pt x="259685" y="141107"/>
                  <a:pt x="259685" y="120897"/>
                </a:cubicBezTo>
                <a:cubicBezTo>
                  <a:pt x="259685" y="100687"/>
                  <a:pt x="243477" y="84086"/>
                  <a:pt x="222947" y="84086"/>
                </a:cubicBezTo>
                <a:close/>
                <a:moveTo>
                  <a:pt x="123802" y="73025"/>
                </a:moveTo>
                <a:lnTo>
                  <a:pt x="163536" y="73025"/>
                </a:lnTo>
                <a:cubicBezTo>
                  <a:pt x="166088" y="73025"/>
                  <a:pt x="167911" y="75311"/>
                  <a:pt x="167911" y="77597"/>
                </a:cubicBezTo>
                <a:cubicBezTo>
                  <a:pt x="167911" y="80264"/>
                  <a:pt x="166088" y="82169"/>
                  <a:pt x="163536" y="82169"/>
                </a:cubicBezTo>
                <a:lnTo>
                  <a:pt x="123802" y="82169"/>
                </a:lnTo>
                <a:cubicBezTo>
                  <a:pt x="121250" y="82169"/>
                  <a:pt x="119063" y="80264"/>
                  <a:pt x="119063" y="77597"/>
                </a:cubicBezTo>
                <a:cubicBezTo>
                  <a:pt x="119063" y="75311"/>
                  <a:pt x="121250" y="73025"/>
                  <a:pt x="123802" y="73025"/>
                </a:cubicBezTo>
                <a:close/>
                <a:moveTo>
                  <a:pt x="66596" y="73025"/>
                </a:moveTo>
                <a:lnTo>
                  <a:pt x="99733" y="73025"/>
                </a:lnTo>
                <a:cubicBezTo>
                  <a:pt x="102614" y="73025"/>
                  <a:pt x="104415" y="75311"/>
                  <a:pt x="104415" y="77597"/>
                </a:cubicBezTo>
                <a:cubicBezTo>
                  <a:pt x="104415" y="80264"/>
                  <a:pt x="102614" y="82169"/>
                  <a:pt x="99733" y="82169"/>
                </a:cubicBezTo>
                <a:lnTo>
                  <a:pt x="66596" y="82169"/>
                </a:lnTo>
                <a:cubicBezTo>
                  <a:pt x="64074" y="82169"/>
                  <a:pt x="61913" y="80264"/>
                  <a:pt x="61913" y="77597"/>
                </a:cubicBezTo>
                <a:cubicBezTo>
                  <a:pt x="61913" y="75311"/>
                  <a:pt x="64074" y="73025"/>
                  <a:pt x="66596" y="73025"/>
                </a:cubicBezTo>
                <a:close/>
                <a:moveTo>
                  <a:pt x="68073" y="9022"/>
                </a:moveTo>
                <a:cubicBezTo>
                  <a:pt x="77077" y="15879"/>
                  <a:pt x="83200" y="25984"/>
                  <a:pt x="84641" y="37893"/>
                </a:cubicBezTo>
                <a:lnTo>
                  <a:pt x="280575" y="37893"/>
                </a:lnTo>
                <a:cubicBezTo>
                  <a:pt x="278414" y="21653"/>
                  <a:pt x="264367" y="9022"/>
                  <a:pt x="247439" y="9022"/>
                </a:cubicBezTo>
                <a:lnTo>
                  <a:pt x="68073" y="9022"/>
                </a:lnTo>
                <a:close/>
                <a:moveTo>
                  <a:pt x="42500" y="9022"/>
                </a:moveTo>
                <a:cubicBezTo>
                  <a:pt x="24131" y="9022"/>
                  <a:pt x="9004" y="24179"/>
                  <a:pt x="9004" y="42584"/>
                </a:cubicBezTo>
                <a:lnTo>
                  <a:pt x="9004" y="281491"/>
                </a:lnTo>
                <a:lnTo>
                  <a:pt x="243117" y="281491"/>
                </a:lnTo>
                <a:lnTo>
                  <a:pt x="243117" y="167812"/>
                </a:lnTo>
                <a:lnTo>
                  <a:pt x="238795" y="163481"/>
                </a:lnTo>
                <a:cubicBezTo>
                  <a:pt x="233752" y="165286"/>
                  <a:pt x="228710" y="166369"/>
                  <a:pt x="222947" y="166369"/>
                </a:cubicBezTo>
                <a:cubicBezTo>
                  <a:pt x="221506" y="166369"/>
                  <a:pt x="220066" y="166369"/>
                  <a:pt x="218265" y="166008"/>
                </a:cubicBezTo>
                <a:lnTo>
                  <a:pt x="218265" y="252259"/>
                </a:lnTo>
                <a:cubicBezTo>
                  <a:pt x="218265" y="254786"/>
                  <a:pt x="216464" y="256590"/>
                  <a:pt x="213583" y="256590"/>
                </a:cubicBezTo>
                <a:lnTo>
                  <a:pt x="38178" y="256590"/>
                </a:lnTo>
                <a:cubicBezTo>
                  <a:pt x="36017" y="256590"/>
                  <a:pt x="33856" y="254786"/>
                  <a:pt x="33856" y="252259"/>
                </a:cubicBezTo>
                <a:lnTo>
                  <a:pt x="33856" y="76147"/>
                </a:lnTo>
                <a:cubicBezTo>
                  <a:pt x="33856" y="73981"/>
                  <a:pt x="36017" y="71816"/>
                  <a:pt x="38178" y="71816"/>
                </a:cubicBezTo>
                <a:cubicBezTo>
                  <a:pt x="40699" y="71816"/>
                  <a:pt x="42500" y="73981"/>
                  <a:pt x="42500" y="76147"/>
                </a:cubicBezTo>
                <a:lnTo>
                  <a:pt x="42500" y="179360"/>
                </a:lnTo>
                <a:lnTo>
                  <a:pt x="75276" y="146881"/>
                </a:lnTo>
                <a:cubicBezTo>
                  <a:pt x="77077" y="145437"/>
                  <a:pt x="78878" y="145076"/>
                  <a:pt x="80679" y="145798"/>
                </a:cubicBezTo>
                <a:lnTo>
                  <a:pt x="99768" y="156625"/>
                </a:lnTo>
                <a:lnTo>
                  <a:pt x="127141" y="128836"/>
                </a:lnTo>
                <a:cubicBezTo>
                  <a:pt x="128222" y="127754"/>
                  <a:pt x="130022" y="127393"/>
                  <a:pt x="131823" y="128115"/>
                </a:cubicBezTo>
                <a:lnTo>
                  <a:pt x="159917" y="140024"/>
                </a:lnTo>
                <a:lnTo>
                  <a:pt x="177925" y="119093"/>
                </a:lnTo>
                <a:cubicBezTo>
                  <a:pt x="179006" y="94913"/>
                  <a:pt x="198815" y="75425"/>
                  <a:pt x="222947" y="75425"/>
                </a:cubicBezTo>
                <a:cubicBezTo>
                  <a:pt x="230150" y="75425"/>
                  <a:pt x="236994" y="77229"/>
                  <a:pt x="243117" y="80116"/>
                </a:cubicBezTo>
                <a:lnTo>
                  <a:pt x="243117" y="46915"/>
                </a:lnTo>
                <a:lnTo>
                  <a:pt x="80319" y="46915"/>
                </a:lnTo>
                <a:cubicBezTo>
                  <a:pt x="77797" y="46915"/>
                  <a:pt x="75997" y="44750"/>
                  <a:pt x="75997" y="42584"/>
                </a:cubicBezTo>
                <a:cubicBezTo>
                  <a:pt x="75997" y="24179"/>
                  <a:pt x="60869" y="9022"/>
                  <a:pt x="42500" y="9022"/>
                </a:cubicBezTo>
                <a:close/>
                <a:moveTo>
                  <a:pt x="42500" y="0"/>
                </a:moveTo>
                <a:lnTo>
                  <a:pt x="247439" y="0"/>
                </a:lnTo>
                <a:cubicBezTo>
                  <a:pt x="270850" y="0"/>
                  <a:pt x="289579" y="19127"/>
                  <a:pt x="289579" y="42584"/>
                </a:cubicBezTo>
                <a:cubicBezTo>
                  <a:pt x="289579" y="44750"/>
                  <a:pt x="287778" y="46915"/>
                  <a:pt x="285257" y="46915"/>
                </a:cubicBezTo>
                <a:lnTo>
                  <a:pt x="251761" y="46915"/>
                </a:lnTo>
                <a:lnTo>
                  <a:pt x="251761" y="85891"/>
                </a:lnTo>
                <a:cubicBezTo>
                  <a:pt x="261846" y="94191"/>
                  <a:pt x="268689" y="106822"/>
                  <a:pt x="268689" y="120897"/>
                </a:cubicBezTo>
                <a:cubicBezTo>
                  <a:pt x="268689" y="126310"/>
                  <a:pt x="267608" y="131724"/>
                  <a:pt x="265447" y="136415"/>
                </a:cubicBezTo>
                <a:lnTo>
                  <a:pt x="284176" y="155181"/>
                </a:lnTo>
                <a:cubicBezTo>
                  <a:pt x="291740" y="162399"/>
                  <a:pt x="291740" y="174669"/>
                  <a:pt x="284176" y="181887"/>
                </a:cubicBezTo>
                <a:cubicBezTo>
                  <a:pt x="280575" y="185856"/>
                  <a:pt x="275532" y="187661"/>
                  <a:pt x="270850" y="187661"/>
                </a:cubicBezTo>
                <a:cubicBezTo>
                  <a:pt x="265808" y="187661"/>
                  <a:pt x="260765" y="185856"/>
                  <a:pt x="257163" y="181887"/>
                </a:cubicBezTo>
                <a:lnTo>
                  <a:pt x="251761" y="176473"/>
                </a:lnTo>
                <a:lnTo>
                  <a:pt x="251761" y="286183"/>
                </a:lnTo>
                <a:cubicBezTo>
                  <a:pt x="251761" y="288348"/>
                  <a:pt x="249960" y="290152"/>
                  <a:pt x="247439" y="290152"/>
                </a:cubicBezTo>
                <a:lnTo>
                  <a:pt x="4682" y="290152"/>
                </a:lnTo>
                <a:cubicBezTo>
                  <a:pt x="2161" y="290152"/>
                  <a:pt x="0" y="288348"/>
                  <a:pt x="0" y="286183"/>
                </a:cubicBezTo>
                <a:lnTo>
                  <a:pt x="0" y="42584"/>
                </a:lnTo>
                <a:cubicBezTo>
                  <a:pt x="0" y="19127"/>
                  <a:pt x="19089" y="0"/>
                  <a:pt x="42500" y="0"/>
                </a:cubicBezTo>
                <a:close/>
              </a:path>
            </a:pathLst>
          </a:custGeom>
          <a:solidFill>
            <a:schemeClr val="bg1"/>
          </a:solidFill>
          <a:ln>
            <a:noFill/>
          </a:ln>
          <a:effectLst/>
        </p:spPr>
        <p:txBody>
          <a:bodyPr anchor="ctr"/>
          <a:lstStyle/>
          <a:p>
            <a:endParaRPr lang="en-US" sz="1050" dirty="0">
              <a:latin typeface="Gothom"/>
            </a:endParaRPr>
          </a:p>
        </p:txBody>
      </p:sp>
      <p:sp>
        <p:nvSpPr>
          <p:cNvPr id="9" name="TextBox 8">
            <a:extLst>
              <a:ext uri="{FF2B5EF4-FFF2-40B4-BE49-F238E27FC236}">
                <a16:creationId xmlns="" xmlns:a16="http://schemas.microsoft.com/office/drawing/2014/main" id="{456FB24A-7714-504F-B00E-9DA197B8A093}"/>
              </a:ext>
            </a:extLst>
          </p:cNvPr>
          <p:cNvSpPr txBox="1"/>
          <p:nvPr/>
        </p:nvSpPr>
        <p:spPr>
          <a:xfrm>
            <a:off x="1098558" y="1823679"/>
            <a:ext cx="1338828" cy="369332"/>
          </a:xfrm>
          <a:prstGeom prst="rect">
            <a:avLst/>
          </a:prstGeom>
          <a:noFill/>
        </p:spPr>
        <p:txBody>
          <a:bodyPr wrap="none" rtlCol="0" anchor="ctr" anchorCtr="0">
            <a:spAutoFit/>
          </a:bodyPr>
          <a:lstStyle/>
          <a:p>
            <a:r>
              <a:rPr lang="en-US" b="1" dirty="0" smtClean="0">
                <a:solidFill>
                  <a:schemeClr val="tx2"/>
                </a:solidFill>
                <a:latin typeface="Gothom"/>
                <a:ea typeface="League Spartan" charset="0"/>
                <a:cs typeface="Poppins" pitchFamily="2" charset="77"/>
              </a:rPr>
              <a:t>2022.08.31</a:t>
            </a:r>
            <a:endParaRPr lang="en-US" b="1" dirty="0">
              <a:solidFill>
                <a:schemeClr val="tx2"/>
              </a:solidFill>
              <a:latin typeface="Gothom"/>
              <a:ea typeface="League Spartan" charset="0"/>
              <a:cs typeface="Poppins" pitchFamily="2" charset="77"/>
            </a:endParaRPr>
          </a:p>
        </p:txBody>
      </p:sp>
      <p:sp>
        <p:nvSpPr>
          <p:cNvPr id="10" name="TextBox 9">
            <a:extLst>
              <a:ext uri="{FF2B5EF4-FFF2-40B4-BE49-F238E27FC236}">
                <a16:creationId xmlns="" xmlns:a16="http://schemas.microsoft.com/office/drawing/2014/main" id="{7E1A2FCE-0ACE-F043-B604-766215E36D83}"/>
              </a:ext>
            </a:extLst>
          </p:cNvPr>
          <p:cNvSpPr txBox="1"/>
          <p:nvPr/>
        </p:nvSpPr>
        <p:spPr>
          <a:xfrm>
            <a:off x="1016613" y="2228824"/>
            <a:ext cx="1287532" cy="369332"/>
          </a:xfrm>
          <a:prstGeom prst="rect">
            <a:avLst/>
          </a:prstGeom>
          <a:noFill/>
        </p:spPr>
        <p:txBody>
          <a:bodyPr wrap="none" rtlCol="0" anchor="ctr" anchorCtr="0">
            <a:spAutoFit/>
          </a:bodyPr>
          <a:lstStyle/>
          <a:p>
            <a:r>
              <a:rPr lang="en-US" b="1" dirty="0" smtClean="0">
                <a:solidFill>
                  <a:srgbClr val="EE1D23"/>
                </a:solidFill>
                <a:latin typeface="Gothom"/>
                <a:ea typeface="League Spartan" charset="0"/>
                <a:cs typeface="Poppins" pitchFamily="2" charset="77"/>
              </a:rPr>
              <a:t>-7.021.523</a:t>
            </a:r>
            <a:endParaRPr lang="en-US" b="1" dirty="0">
              <a:solidFill>
                <a:srgbClr val="EE1D23"/>
              </a:solidFill>
              <a:latin typeface="Gothom"/>
              <a:ea typeface="League Spartan" charset="0"/>
              <a:cs typeface="Poppins" pitchFamily="2" charset="77"/>
            </a:endParaRPr>
          </a:p>
        </p:txBody>
      </p:sp>
      <p:sp>
        <p:nvSpPr>
          <p:cNvPr id="12" name="Rectangle 11">
            <a:extLst>
              <a:ext uri="{FF2B5EF4-FFF2-40B4-BE49-F238E27FC236}">
                <a16:creationId xmlns="" xmlns:a16="http://schemas.microsoft.com/office/drawing/2014/main" id="{183FF417-7AA4-2945-912E-C0522274C2BD}"/>
              </a:ext>
            </a:extLst>
          </p:cNvPr>
          <p:cNvSpPr/>
          <p:nvPr/>
        </p:nvSpPr>
        <p:spPr>
          <a:xfrm>
            <a:off x="3116272" y="1764158"/>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3" name="Rectangle 12">
            <a:extLst>
              <a:ext uri="{FF2B5EF4-FFF2-40B4-BE49-F238E27FC236}">
                <a16:creationId xmlns="" xmlns:a16="http://schemas.microsoft.com/office/drawing/2014/main" id="{A020B5E2-B3CD-5E4F-A017-D75EB6226176}"/>
              </a:ext>
            </a:extLst>
          </p:cNvPr>
          <p:cNvSpPr/>
          <p:nvPr/>
        </p:nvSpPr>
        <p:spPr>
          <a:xfrm>
            <a:off x="6207555" y="1767006"/>
            <a:ext cx="2867865" cy="922854"/>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4" name="Oval 13">
            <a:extLst>
              <a:ext uri="{FF2B5EF4-FFF2-40B4-BE49-F238E27FC236}">
                <a16:creationId xmlns="" xmlns:a16="http://schemas.microsoft.com/office/drawing/2014/main" id="{60DA6106-D421-1342-91F2-27414AD80B3E}"/>
              </a:ext>
            </a:extLst>
          </p:cNvPr>
          <p:cNvSpPr/>
          <p:nvPr/>
        </p:nvSpPr>
        <p:spPr>
          <a:xfrm>
            <a:off x="3244033" y="1904583"/>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5" name="Oval 14">
            <a:extLst>
              <a:ext uri="{FF2B5EF4-FFF2-40B4-BE49-F238E27FC236}">
                <a16:creationId xmlns="" xmlns:a16="http://schemas.microsoft.com/office/drawing/2014/main" id="{3FC41770-556E-BA41-A7A3-67DD1C09705C}"/>
              </a:ext>
            </a:extLst>
          </p:cNvPr>
          <p:cNvSpPr/>
          <p:nvPr/>
        </p:nvSpPr>
        <p:spPr>
          <a:xfrm>
            <a:off x="6207555" y="1904583"/>
            <a:ext cx="647700" cy="647700"/>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6"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3432445" y="2051468"/>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17" name="Freeform 1001">
            <a:extLst>
              <a:ext uri="{FF2B5EF4-FFF2-40B4-BE49-F238E27FC236}">
                <a16:creationId xmlns="" xmlns:a16="http://schemas.microsoft.com/office/drawing/2014/main" id="{C96C1619-3B08-0546-8F3D-AD86696D057C}"/>
              </a:ext>
            </a:extLst>
          </p:cNvPr>
          <p:cNvSpPr>
            <a:spLocks noChangeAspect="1" noChangeArrowheads="1"/>
          </p:cNvSpPr>
          <p:nvPr/>
        </p:nvSpPr>
        <p:spPr bwMode="auto">
          <a:xfrm>
            <a:off x="6388416" y="2048080"/>
            <a:ext cx="358547" cy="358547"/>
          </a:xfrm>
          <a:custGeom>
            <a:avLst/>
            <a:gdLst>
              <a:gd name="T0" fmla="*/ 369470 w 290151"/>
              <a:gd name="T1" fmla="*/ 801981 h 290152"/>
              <a:gd name="T2" fmla="*/ 369470 w 290151"/>
              <a:gd name="T3" fmla="*/ 832423 h 290152"/>
              <a:gd name="T4" fmla="*/ 100253 w 290151"/>
              <a:gd name="T5" fmla="*/ 817811 h 290152"/>
              <a:gd name="T6" fmla="*/ 251621 w 290151"/>
              <a:gd name="T7" fmla="*/ 691180 h 290152"/>
              <a:gd name="T8" fmla="*/ 304838 w 290151"/>
              <a:gd name="T9" fmla="*/ 707009 h 290152"/>
              <a:gd name="T10" fmla="*/ 251621 w 290151"/>
              <a:gd name="T11" fmla="*/ 721617 h 290152"/>
              <a:gd name="T12" fmla="*/ 251621 w 290151"/>
              <a:gd name="T13" fmla="*/ 691180 h 290152"/>
              <a:gd name="T14" fmla="*/ 174185 w 290151"/>
              <a:gd name="T15" fmla="*/ 691180 h 290152"/>
              <a:gd name="T16" fmla="*/ 174185 w 290151"/>
              <a:gd name="T17" fmla="*/ 721617 h 290152"/>
              <a:gd name="T18" fmla="*/ 100253 w 290151"/>
              <a:gd name="T19" fmla="*/ 707009 h 290152"/>
              <a:gd name="T20" fmla="*/ 539753 w 290151"/>
              <a:gd name="T21" fmla="*/ 629702 h 290152"/>
              <a:gd name="T22" fmla="*/ 638105 w 290151"/>
              <a:gd name="T23" fmla="*/ 838402 h 290152"/>
              <a:gd name="T24" fmla="*/ 714871 w 290151"/>
              <a:gd name="T25" fmla="*/ 647692 h 290152"/>
              <a:gd name="T26" fmla="*/ 539753 w 290151"/>
              <a:gd name="T27" fmla="*/ 629702 h 290152"/>
              <a:gd name="T28" fmla="*/ 258865 w 290151"/>
              <a:gd name="T29" fmla="*/ 580381 h 290152"/>
              <a:gd name="T30" fmla="*/ 258865 w 290151"/>
              <a:gd name="T31" fmla="*/ 610771 h 290152"/>
              <a:gd name="T32" fmla="*/ 100253 w 290151"/>
              <a:gd name="T33" fmla="*/ 595576 h 290152"/>
              <a:gd name="T34" fmla="*/ 114557 w 290151"/>
              <a:gd name="T35" fmla="*/ 474856 h 290152"/>
              <a:gd name="T36" fmla="*/ 273171 w 290151"/>
              <a:gd name="T37" fmla="*/ 490050 h 290152"/>
              <a:gd name="T38" fmla="*/ 114557 w 290151"/>
              <a:gd name="T39" fmla="*/ 505245 h 290152"/>
              <a:gd name="T40" fmla="*/ 114557 w 290151"/>
              <a:gd name="T41" fmla="*/ 474856 h 290152"/>
              <a:gd name="T42" fmla="*/ 534955 w 290151"/>
              <a:gd name="T43" fmla="*/ 540946 h 290152"/>
              <a:gd name="T44" fmla="*/ 740058 w 290151"/>
              <a:gd name="T45" fmla="*/ 540946 h 290152"/>
              <a:gd name="T46" fmla="*/ 114605 w 290151"/>
              <a:gd name="T47" fmla="*/ 364057 h 290152"/>
              <a:gd name="T48" fmla="*/ 304825 w 290151"/>
              <a:gd name="T49" fmla="*/ 379255 h 290152"/>
              <a:gd name="T50" fmla="*/ 114605 w 290151"/>
              <a:gd name="T51" fmla="*/ 394450 h 290152"/>
              <a:gd name="T52" fmla="*/ 114605 w 290151"/>
              <a:gd name="T53" fmla="*/ 364057 h 290152"/>
              <a:gd name="T54" fmla="*/ 742456 w 290151"/>
              <a:gd name="T55" fmla="*/ 462982 h 290152"/>
              <a:gd name="T56" fmla="*/ 736460 w 290151"/>
              <a:gd name="T57" fmla="*/ 628501 h 290152"/>
              <a:gd name="T58" fmla="*/ 934368 w 290151"/>
              <a:gd name="T59" fmla="*/ 540946 h 290152"/>
              <a:gd name="T60" fmla="*/ 267593 w 290151"/>
              <a:gd name="T61" fmla="*/ 258533 h 290152"/>
              <a:gd name="T62" fmla="*/ 378697 w 290151"/>
              <a:gd name="T63" fmla="*/ 273732 h 290152"/>
              <a:gd name="T64" fmla="*/ 267593 w 290151"/>
              <a:gd name="T65" fmla="*/ 288925 h 290152"/>
              <a:gd name="T66" fmla="*/ 267593 w 290151"/>
              <a:gd name="T67" fmla="*/ 258533 h 290152"/>
              <a:gd name="T68" fmla="*/ 190531 w 290151"/>
              <a:gd name="T69" fmla="*/ 258533 h 290152"/>
              <a:gd name="T70" fmla="*/ 190531 w 290151"/>
              <a:gd name="T71" fmla="*/ 288925 h 290152"/>
              <a:gd name="T72" fmla="*/ 100253 w 290151"/>
              <a:gd name="T73" fmla="*/ 273732 h 290152"/>
              <a:gd name="T74" fmla="*/ 652495 w 290151"/>
              <a:gd name="T75" fmla="*/ 244685 h 290152"/>
              <a:gd name="T76" fmla="*/ 723267 w 290151"/>
              <a:gd name="T77" fmla="*/ 440192 h 290152"/>
              <a:gd name="T78" fmla="*/ 652495 w 290151"/>
              <a:gd name="T79" fmla="*/ 244685 h 290152"/>
              <a:gd name="T80" fmla="*/ 340648 w 290151"/>
              <a:gd name="T81" fmla="*/ 540946 h 290152"/>
              <a:gd name="T82" fmla="*/ 522957 w 290151"/>
              <a:gd name="T83" fmla="*/ 605714 h 290152"/>
              <a:gd name="T84" fmla="*/ 623710 w 290151"/>
              <a:gd name="T85" fmla="*/ 410208 h 290152"/>
              <a:gd name="T86" fmla="*/ 203908 w 290151"/>
              <a:gd name="T87" fmla="*/ 29981 h 290152"/>
              <a:gd name="T88" fmla="*/ 248286 w 290151"/>
              <a:gd name="T89" fmla="*/ 117541 h 290152"/>
              <a:gd name="T90" fmla="*/ 564936 w 290151"/>
              <a:gd name="T91" fmla="*/ 73162 h 290152"/>
              <a:gd name="T92" fmla="*/ 203908 w 290151"/>
              <a:gd name="T93" fmla="*/ 29981 h 290152"/>
              <a:gd name="T94" fmla="*/ 28789 w 290151"/>
              <a:gd name="T95" fmla="*/ 73162 h 290152"/>
              <a:gd name="T96" fmla="*/ 73164 w 290151"/>
              <a:gd name="T97" fmla="*/ 935558 h 290152"/>
              <a:gd name="T98" fmla="*/ 740058 w 290151"/>
              <a:gd name="T99" fmla="*/ 892375 h 290152"/>
              <a:gd name="T100" fmla="*/ 638105 w 290151"/>
              <a:gd name="T101" fmla="*/ 867192 h 290152"/>
              <a:gd name="T102" fmla="*/ 638105 w 290151"/>
              <a:gd name="T103" fmla="*/ 215896 h 290152"/>
              <a:gd name="T104" fmla="*/ 740058 w 290151"/>
              <a:gd name="T105" fmla="*/ 73162 h 290152"/>
              <a:gd name="T106" fmla="*/ 593725 w 290151"/>
              <a:gd name="T107" fmla="*/ 29981 h 290152"/>
              <a:gd name="T108" fmla="*/ 521760 w 290151"/>
              <a:gd name="T109" fmla="*/ 146332 h 290152"/>
              <a:gd name="T110" fmla="*/ 175122 w 290151"/>
              <a:gd name="T111" fmla="*/ 73162 h 290152"/>
              <a:gd name="T112" fmla="*/ 73164 w 290151"/>
              <a:gd name="T113" fmla="*/ 29981 h 290152"/>
              <a:gd name="T114" fmla="*/ 696879 w 290151"/>
              <a:gd name="T115" fmla="*/ 0 h 290152"/>
              <a:gd name="T116" fmla="*/ 768846 w 290151"/>
              <a:gd name="T117" fmla="*/ 242285 h 290152"/>
              <a:gd name="T118" fmla="*/ 768846 w 290151"/>
              <a:gd name="T119" fmla="*/ 839599 h 290152"/>
              <a:gd name="T120" fmla="*/ 696879 w 290151"/>
              <a:gd name="T121" fmla="*/ 964341 h 290152"/>
              <a:gd name="T122" fmla="*/ 0 w 290151"/>
              <a:gd name="T123" fmla="*/ 892375 h 290152"/>
              <a:gd name="T124" fmla="*/ 73164 w 290151"/>
              <a:gd name="T125" fmla="*/ 0 h 2901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0151" h="290152">
                <a:moveTo>
                  <a:pt x="34521" y="241300"/>
                </a:moveTo>
                <a:lnTo>
                  <a:pt x="111165" y="241300"/>
                </a:lnTo>
                <a:cubicBezTo>
                  <a:pt x="113708" y="241300"/>
                  <a:pt x="115524" y="243498"/>
                  <a:pt x="115524" y="246063"/>
                </a:cubicBezTo>
                <a:cubicBezTo>
                  <a:pt x="115524" y="248627"/>
                  <a:pt x="113708" y="250459"/>
                  <a:pt x="111165" y="250459"/>
                </a:cubicBezTo>
                <a:lnTo>
                  <a:pt x="34521" y="250459"/>
                </a:lnTo>
                <a:cubicBezTo>
                  <a:pt x="31978" y="250459"/>
                  <a:pt x="30162" y="248627"/>
                  <a:pt x="30162" y="246063"/>
                </a:cubicBezTo>
                <a:cubicBezTo>
                  <a:pt x="30162" y="243498"/>
                  <a:pt x="31978" y="241300"/>
                  <a:pt x="34521" y="241300"/>
                </a:cubicBezTo>
                <a:close/>
                <a:moveTo>
                  <a:pt x="75707" y="207963"/>
                </a:moveTo>
                <a:lnTo>
                  <a:pt x="87449" y="207963"/>
                </a:lnTo>
                <a:cubicBezTo>
                  <a:pt x="89584" y="207963"/>
                  <a:pt x="91719" y="210161"/>
                  <a:pt x="91719" y="212725"/>
                </a:cubicBezTo>
                <a:cubicBezTo>
                  <a:pt x="91719" y="215290"/>
                  <a:pt x="89584" y="217121"/>
                  <a:pt x="87449" y="217121"/>
                </a:cubicBezTo>
                <a:lnTo>
                  <a:pt x="75707" y="217121"/>
                </a:lnTo>
                <a:cubicBezTo>
                  <a:pt x="73216" y="217121"/>
                  <a:pt x="71437" y="215290"/>
                  <a:pt x="71437" y="212725"/>
                </a:cubicBezTo>
                <a:cubicBezTo>
                  <a:pt x="71437" y="210161"/>
                  <a:pt x="73216" y="207963"/>
                  <a:pt x="75707" y="207963"/>
                </a:cubicBezTo>
                <a:close/>
                <a:moveTo>
                  <a:pt x="34539" y="207963"/>
                </a:moveTo>
                <a:lnTo>
                  <a:pt x="52409" y="207963"/>
                </a:lnTo>
                <a:cubicBezTo>
                  <a:pt x="54962" y="207963"/>
                  <a:pt x="56786" y="210161"/>
                  <a:pt x="56786" y="212725"/>
                </a:cubicBezTo>
                <a:cubicBezTo>
                  <a:pt x="56786" y="215290"/>
                  <a:pt x="54962" y="217121"/>
                  <a:pt x="52409" y="217121"/>
                </a:cubicBezTo>
                <a:lnTo>
                  <a:pt x="34539" y="217121"/>
                </a:lnTo>
                <a:cubicBezTo>
                  <a:pt x="31986" y="217121"/>
                  <a:pt x="30162" y="215290"/>
                  <a:pt x="30162" y="212725"/>
                </a:cubicBezTo>
                <a:cubicBezTo>
                  <a:pt x="30162" y="210161"/>
                  <a:pt x="31986" y="207963"/>
                  <a:pt x="34539" y="207963"/>
                </a:cubicBezTo>
                <a:close/>
                <a:moveTo>
                  <a:pt x="162398" y="189465"/>
                </a:moveTo>
                <a:lnTo>
                  <a:pt x="121979" y="218336"/>
                </a:lnTo>
                <a:cubicBezTo>
                  <a:pt x="138219" y="238906"/>
                  <a:pt x="163481" y="252259"/>
                  <a:pt x="191991" y="252259"/>
                </a:cubicBezTo>
                <a:cubicBezTo>
                  <a:pt x="213283" y="252259"/>
                  <a:pt x="233132" y="244681"/>
                  <a:pt x="248289" y="232049"/>
                </a:cubicBezTo>
                <a:lnTo>
                  <a:pt x="215087" y="194878"/>
                </a:lnTo>
                <a:cubicBezTo>
                  <a:pt x="208591" y="199570"/>
                  <a:pt x="200652" y="202457"/>
                  <a:pt x="191991" y="202457"/>
                </a:cubicBezTo>
                <a:cubicBezTo>
                  <a:pt x="180442" y="202457"/>
                  <a:pt x="169616" y="197404"/>
                  <a:pt x="162398" y="189465"/>
                </a:cubicBezTo>
                <a:close/>
                <a:moveTo>
                  <a:pt x="34468" y="174625"/>
                </a:moveTo>
                <a:lnTo>
                  <a:pt x="77886" y="174625"/>
                </a:lnTo>
                <a:cubicBezTo>
                  <a:pt x="80397" y="174625"/>
                  <a:pt x="82191" y="176530"/>
                  <a:pt x="82191" y="179197"/>
                </a:cubicBezTo>
                <a:cubicBezTo>
                  <a:pt x="82191" y="181864"/>
                  <a:pt x="80397" y="183769"/>
                  <a:pt x="77886" y="183769"/>
                </a:cubicBezTo>
                <a:lnTo>
                  <a:pt x="34468" y="183769"/>
                </a:lnTo>
                <a:cubicBezTo>
                  <a:pt x="31956" y="183769"/>
                  <a:pt x="30162" y="181864"/>
                  <a:pt x="30162" y="179197"/>
                </a:cubicBezTo>
                <a:cubicBezTo>
                  <a:pt x="30162" y="176530"/>
                  <a:pt x="31956" y="174625"/>
                  <a:pt x="34468" y="174625"/>
                </a:cubicBezTo>
                <a:close/>
                <a:moveTo>
                  <a:pt x="34468" y="142875"/>
                </a:moveTo>
                <a:lnTo>
                  <a:pt x="77886" y="142875"/>
                </a:lnTo>
                <a:cubicBezTo>
                  <a:pt x="80397" y="142875"/>
                  <a:pt x="82191" y="144780"/>
                  <a:pt x="82191" y="147447"/>
                </a:cubicBezTo>
                <a:cubicBezTo>
                  <a:pt x="82191" y="150114"/>
                  <a:pt x="80397" y="152019"/>
                  <a:pt x="77886" y="152019"/>
                </a:cubicBezTo>
                <a:lnTo>
                  <a:pt x="34468" y="152019"/>
                </a:lnTo>
                <a:cubicBezTo>
                  <a:pt x="31956" y="152019"/>
                  <a:pt x="30162" y="150114"/>
                  <a:pt x="30162" y="147447"/>
                </a:cubicBezTo>
                <a:cubicBezTo>
                  <a:pt x="30162" y="144780"/>
                  <a:pt x="31956" y="142875"/>
                  <a:pt x="34468" y="142875"/>
                </a:cubicBezTo>
                <a:close/>
                <a:moveTo>
                  <a:pt x="191991" y="132084"/>
                </a:moveTo>
                <a:cubicBezTo>
                  <a:pt x="175029" y="132084"/>
                  <a:pt x="160955" y="145798"/>
                  <a:pt x="160955" y="162759"/>
                </a:cubicBezTo>
                <a:cubicBezTo>
                  <a:pt x="160955" y="179721"/>
                  <a:pt x="175029" y="193795"/>
                  <a:pt x="191991" y="193795"/>
                </a:cubicBezTo>
                <a:cubicBezTo>
                  <a:pt x="208952" y="193795"/>
                  <a:pt x="222666" y="179721"/>
                  <a:pt x="222666" y="162759"/>
                </a:cubicBezTo>
                <a:cubicBezTo>
                  <a:pt x="222666" y="145798"/>
                  <a:pt x="208952" y="132084"/>
                  <a:pt x="191991" y="132084"/>
                </a:cubicBezTo>
                <a:close/>
                <a:moveTo>
                  <a:pt x="34482" y="109538"/>
                </a:moveTo>
                <a:lnTo>
                  <a:pt x="87396" y="109538"/>
                </a:lnTo>
                <a:cubicBezTo>
                  <a:pt x="89556" y="109538"/>
                  <a:pt x="91715" y="111443"/>
                  <a:pt x="91715" y="114110"/>
                </a:cubicBezTo>
                <a:cubicBezTo>
                  <a:pt x="91715" y="116777"/>
                  <a:pt x="89556" y="118682"/>
                  <a:pt x="87396" y="118682"/>
                </a:cubicBezTo>
                <a:lnTo>
                  <a:pt x="34482" y="118682"/>
                </a:lnTo>
                <a:cubicBezTo>
                  <a:pt x="31962" y="118682"/>
                  <a:pt x="30162" y="116777"/>
                  <a:pt x="30162" y="114110"/>
                </a:cubicBezTo>
                <a:cubicBezTo>
                  <a:pt x="30162" y="111443"/>
                  <a:pt x="31962" y="109538"/>
                  <a:pt x="34482" y="109538"/>
                </a:cubicBezTo>
                <a:close/>
                <a:moveTo>
                  <a:pt x="259476" y="105017"/>
                </a:moveTo>
                <a:lnTo>
                  <a:pt x="223388" y="139302"/>
                </a:lnTo>
                <a:cubicBezTo>
                  <a:pt x="228440" y="145798"/>
                  <a:pt x="231327" y="154098"/>
                  <a:pt x="231327" y="162759"/>
                </a:cubicBezTo>
                <a:cubicBezTo>
                  <a:pt x="231327" y="172864"/>
                  <a:pt x="227718" y="181886"/>
                  <a:pt x="221583" y="189104"/>
                </a:cubicBezTo>
                <a:lnTo>
                  <a:pt x="255146" y="226275"/>
                </a:lnTo>
                <a:cubicBezTo>
                  <a:pt x="271385" y="210035"/>
                  <a:pt x="281129" y="187299"/>
                  <a:pt x="281129" y="162759"/>
                </a:cubicBezTo>
                <a:cubicBezTo>
                  <a:pt x="281129" y="140745"/>
                  <a:pt x="273190" y="120175"/>
                  <a:pt x="259476" y="105017"/>
                </a:cubicBezTo>
                <a:close/>
                <a:moveTo>
                  <a:pt x="80513" y="77788"/>
                </a:moveTo>
                <a:lnTo>
                  <a:pt x="109628" y="77788"/>
                </a:lnTo>
                <a:cubicBezTo>
                  <a:pt x="112144" y="77788"/>
                  <a:pt x="113941" y="79693"/>
                  <a:pt x="113941" y="82360"/>
                </a:cubicBezTo>
                <a:cubicBezTo>
                  <a:pt x="113941" y="85027"/>
                  <a:pt x="112144" y="86932"/>
                  <a:pt x="109628" y="86932"/>
                </a:cubicBezTo>
                <a:lnTo>
                  <a:pt x="80513" y="86932"/>
                </a:lnTo>
                <a:cubicBezTo>
                  <a:pt x="78357" y="86932"/>
                  <a:pt x="76200" y="85027"/>
                  <a:pt x="76200" y="82360"/>
                </a:cubicBezTo>
                <a:cubicBezTo>
                  <a:pt x="76200" y="79693"/>
                  <a:pt x="78357" y="77788"/>
                  <a:pt x="80513" y="77788"/>
                </a:cubicBezTo>
                <a:close/>
                <a:moveTo>
                  <a:pt x="34396" y="77788"/>
                </a:moveTo>
                <a:lnTo>
                  <a:pt x="57326" y="77788"/>
                </a:lnTo>
                <a:cubicBezTo>
                  <a:pt x="59796" y="77788"/>
                  <a:pt x="61559" y="79693"/>
                  <a:pt x="61559" y="82360"/>
                </a:cubicBezTo>
                <a:cubicBezTo>
                  <a:pt x="61559" y="85027"/>
                  <a:pt x="59796" y="86932"/>
                  <a:pt x="57326" y="86932"/>
                </a:cubicBezTo>
                <a:lnTo>
                  <a:pt x="34396" y="86932"/>
                </a:lnTo>
                <a:cubicBezTo>
                  <a:pt x="31926" y="86932"/>
                  <a:pt x="30162" y="85027"/>
                  <a:pt x="30162" y="82360"/>
                </a:cubicBezTo>
                <a:cubicBezTo>
                  <a:pt x="30162" y="79693"/>
                  <a:pt x="31926" y="77788"/>
                  <a:pt x="34396" y="77788"/>
                </a:cubicBezTo>
                <a:close/>
                <a:moveTo>
                  <a:pt x="196321" y="73620"/>
                </a:moveTo>
                <a:lnTo>
                  <a:pt x="196321" y="123423"/>
                </a:lnTo>
                <a:cubicBezTo>
                  <a:pt x="204261" y="124505"/>
                  <a:pt x="211479" y="127753"/>
                  <a:pt x="217614" y="132445"/>
                </a:cubicBezTo>
                <a:lnTo>
                  <a:pt x="253702" y="98161"/>
                </a:lnTo>
                <a:cubicBezTo>
                  <a:pt x="238545" y="83725"/>
                  <a:pt x="218696" y="74703"/>
                  <a:pt x="196321" y="73620"/>
                </a:cubicBezTo>
                <a:close/>
                <a:moveTo>
                  <a:pt x="187660" y="73620"/>
                </a:moveTo>
                <a:cubicBezTo>
                  <a:pt x="140384" y="76147"/>
                  <a:pt x="102491" y="115122"/>
                  <a:pt x="102491" y="162759"/>
                </a:cubicBezTo>
                <a:cubicBezTo>
                  <a:pt x="102491" y="180804"/>
                  <a:pt x="107905" y="197404"/>
                  <a:pt x="116927" y="211118"/>
                </a:cubicBezTo>
                <a:lnTo>
                  <a:pt x="157346" y="182247"/>
                </a:lnTo>
                <a:cubicBezTo>
                  <a:pt x="154098" y="176473"/>
                  <a:pt x="152293" y="169977"/>
                  <a:pt x="152293" y="162759"/>
                </a:cubicBezTo>
                <a:cubicBezTo>
                  <a:pt x="152293" y="142550"/>
                  <a:pt x="167812" y="125588"/>
                  <a:pt x="187660" y="123423"/>
                </a:cubicBezTo>
                <a:lnTo>
                  <a:pt x="187660" y="73620"/>
                </a:lnTo>
                <a:close/>
                <a:moveTo>
                  <a:pt x="61351" y="9022"/>
                </a:moveTo>
                <a:lnTo>
                  <a:pt x="61351" y="22014"/>
                </a:lnTo>
                <a:cubicBezTo>
                  <a:pt x="61351" y="29231"/>
                  <a:pt x="67486" y="35367"/>
                  <a:pt x="74703" y="35367"/>
                </a:cubicBezTo>
                <a:lnTo>
                  <a:pt x="156985" y="35367"/>
                </a:lnTo>
                <a:cubicBezTo>
                  <a:pt x="164203" y="35367"/>
                  <a:pt x="169977" y="29231"/>
                  <a:pt x="169977" y="22014"/>
                </a:cubicBezTo>
                <a:lnTo>
                  <a:pt x="169977" y="9022"/>
                </a:lnTo>
                <a:lnTo>
                  <a:pt x="61351" y="9022"/>
                </a:lnTo>
                <a:close/>
                <a:moveTo>
                  <a:pt x="22014" y="9022"/>
                </a:moveTo>
                <a:cubicBezTo>
                  <a:pt x="14435" y="9022"/>
                  <a:pt x="8661" y="14796"/>
                  <a:pt x="8661" y="22014"/>
                </a:cubicBezTo>
                <a:lnTo>
                  <a:pt x="8661" y="268499"/>
                </a:lnTo>
                <a:cubicBezTo>
                  <a:pt x="8661" y="275717"/>
                  <a:pt x="14435" y="281491"/>
                  <a:pt x="22014" y="281491"/>
                </a:cubicBezTo>
                <a:lnTo>
                  <a:pt x="209674" y="281491"/>
                </a:lnTo>
                <a:cubicBezTo>
                  <a:pt x="216892" y="281491"/>
                  <a:pt x="222666" y="275717"/>
                  <a:pt x="222666" y="268499"/>
                </a:cubicBezTo>
                <a:lnTo>
                  <a:pt x="222666" y="255868"/>
                </a:lnTo>
                <a:cubicBezTo>
                  <a:pt x="212922" y="259477"/>
                  <a:pt x="202456" y="260921"/>
                  <a:pt x="191991" y="260921"/>
                </a:cubicBezTo>
                <a:cubicBezTo>
                  <a:pt x="137858" y="260921"/>
                  <a:pt x="93830" y="216892"/>
                  <a:pt x="93830" y="162759"/>
                </a:cubicBezTo>
                <a:cubicBezTo>
                  <a:pt x="93830" y="108626"/>
                  <a:pt x="137858" y="64959"/>
                  <a:pt x="191991" y="64959"/>
                </a:cubicBezTo>
                <a:cubicBezTo>
                  <a:pt x="202456" y="64959"/>
                  <a:pt x="212922" y="66403"/>
                  <a:pt x="222666" y="69651"/>
                </a:cubicBezTo>
                <a:lnTo>
                  <a:pt x="222666" y="22014"/>
                </a:lnTo>
                <a:cubicBezTo>
                  <a:pt x="222666" y="14796"/>
                  <a:pt x="216892" y="9022"/>
                  <a:pt x="209674" y="9022"/>
                </a:cubicBezTo>
                <a:lnTo>
                  <a:pt x="178638" y="9022"/>
                </a:lnTo>
                <a:lnTo>
                  <a:pt x="178638" y="22014"/>
                </a:lnTo>
                <a:cubicBezTo>
                  <a:pt x="178638" y="34284"/>
                  <a:pt x="168894" y="44028"/>
                  <a:pt x="156985" y="44028"/>
                </a:cubicBezTo>
                <a:lnTo>
                  <a:pt x="74703" y="44028"/>
                </a:lnTo>
                <a:cubicBezTo>
                  <a:pt x="62433" y="44028"/>
                  <a:pt x="52689" y="34284"/>
                  <a:pt x="52689" y="22014"/>
                </a:cubicBezTo>
                <a:lnTo>
                  <a:pt x="52689" y="9022"/>
                </a:lnTo>
                <a:lnTo>
                  <a:pt x="22014" y="9022"/>
                </a:lnTo>
                <a:close/>
                <a:moveTo>
                  <a:pt x="22014" y="0"/>
                </a:moveTo>
                <a:lnTo>
                  <a:pt x="209674" y="0"/>
                </a:lnTo>
                <a:cubicBezTo>
                  <a:pt x="221583" y="0"/>
                  <a:pt x="231327" y="10105"/>
                  <a:pt x="231327" y="22014"/>
                </a:cubicBezTo>
                <a:lnTo>
                  <a:pt x="231327" y="72899"/>
                </a:lnTo>
                <a:cubicBezTo>
                  <a:pt x="265972" y="88417"/>
                  <a:pt x="290151" y="122701"/>
                  <a:pt x="290151" y="162759"/>
                </a:cubicBezTo>
                <a:cubicBezTo>
                  <a:pt x="290151" y="202818"/>
                  <a:pt x="265972" y="237463"/>
                  <a:pt x="231327" y="252620"/>
                </a:cubicBezTo>
                <a:lnTo>
                  <a:pt x="231327" y="268499"/>
                </a:lnTo>
                <a:cubicBezTo>
                  <a:pt x="231327" y="280408"/>
                  <a:pt x="221583" y="290152"/>
                  <a:pt x="209674" y="290152"/>
                </a:cubicBezTo>
                <a:lnTo>
                  <a:pt x="22014" y="290152"/>
                </a:lnTo>
                <a:cubicBezTo>
                  <a:pt x="9744" y="290152"/>
                  <a:pt x="0" y="280408"/>
                  <a:pt x="0" y="268499"/>
                </a:cubicBezTo>
                <a:lnTo>
                  <a:pt x="0" y="22014"/>
                </a:lnTo>
                <a:cubicBezTo>
                  <a:pt x="0" y="10105"/>
                  <a:pt x="9744" y="0"/>
                  <a:pt x="22014" y="0"/>
                </a:cubicBezTo>
                <a:close/>
              </a:path>
            </a:pathLst>
          </a:custGeom>
          <a:solidFill>
            <a:schemeClr val="bg1"/>
          </a:solidFill>
          <a:ln>
            <a:noFill/>
          </a:ln>
          <a:effectLst/>
        </p:spPr>
        <p:txBody>
          <a:bodyPr anchor="ctr"/>
          <a:lstStyle/>
          <a:p>
            <a:endParaRPr lang="en-US" sz="1050" dirty="0">
              <a:latin typeface="Gothom"/>
            </a:endParaRPr>
          </a:p>
        </p:txBody>
      </p:sp>
      <p:sp>
        <p:nvSpPr>
          <p:cNvPr id="18" name="TextBox 17">
            <a:extLst>
              <a:ext uri="{FF2B5EF4-FFF2-40B4-BE49-F238E27FC236}">
                <a16:creationId xmlns="" xmlns:a16="http://schemas.microsoft.com/office/drawing/2014/main" id="{03AED0F6-BD03-8B40-881D-A0DE3B9C0A68}"/>
              </a:ext>
            </a:extLst>
          </p:cNvPr>
          <p:cNvSpPr txBox="1"/>
          <p:nvPr/>
        </p:nvSpPr>
        <p:spPr>
          <a:xfrm>
            <a:off x="3979032" y="1823917"/>
            <a:ext cx="2132892" cy="400110"/>
          </a:xfrm>
          <a:prstGeom prst="rect">
            <a:avLst/>
          </a:prstGeom>
          <a:noFill/>
        </p:spPr>
        <p:txBody>
          <a:bodyPr wrap="none" lIns="45720" rtlCol="0" anchor="ctr" anchorCtr="0">
            <a:spAutoFit/>
          </a:bodyPr>
          <a:lstStyle/>
          <a:p>
            <a:r>
              <a:rPr lang="en-US" sz="2000" b="1" dirty="0" smtClean="0">
                <a:solidFill>
                  <a:schemeClr val="tx2"/>
                </a:solidFill>
                <a:latin typeface="Gothom"/>
                <a:ea typeface="League Spartan" charset="0"/>
                <a:cs typeface="Poppins" pitchFamily="2" charset="77"/>
              </a:rPr>
              <a:t>2022.09.01-11.30</a:t>
            </a:r>
            <a:endParaRPr lang="en-US" sz="2000" b="1" dirty="0">
              <a:solidFill>
                <a:schemeClr val="tx2"/>
              </a:solidFill>
              <a:latin typeface="Gothom"/>
              <a:ea typeface="League Spartan" charset="0"/>
              <a:cs typeface="Poppins" pitchFamily="2" charset="77"/>
            </a:endParaRPr>
          </a:p>
        </p:txBody>
      </p:sp>
      <p:sp>
        <p:nvSpPr>
          <p:cNvPr id="19" name="TextBox 18">
            <a:extLst>
              <a:ext uri="{FF2B5EF4-FFF2-40B4-BE49-F238E27FC236}">
                <a16:creationId xmlns="" xmlns:a16="http://schemas.microsoft.com/office/drawing/2014/main" id="{0CCDF37E-7FDE-FF44-9376-E912460CAA50}"/>
              </a:ext>
            </a:extLst>
          </p:cNvPr>
          <p:cNvSpPr txBox="1"/>
          <p:nvPr/>
        </p:nvSpPr>
        <p:spPr>
          <a:xfrm>
            <a:off x="6943212" y="1831486"/>
            <a:ext cx="2179058" cy="400110"/>
          </a:xfrm>
          <a:prstGeom prst="rect">
            <a:avLst/>
          </a:prstGeom>
          <a:noFill/>
        </p:spPr>
        <p:txBody>
          <a:bodyPr wrap="none" rtlCol="0" anchor="ctr" anchorCtr="0">
            <a:spAutoFit/>
          </a:bodyPr>
          <a:lstStyle/>
          <a:p>
            <a:r>
              <a:rPr lang="en-US" sz="2000" b="1" dirty="0" smtClean="0">
                <a:solidFill>
                  <a:schemeClr val="tx2"/>
                </a:solidFill>
                <a:latin typeface="Gothom"/>
                <a:ea typeface="League Spartan" charset="0"/>
                <a:cs typeface="Poppins" pitchFamily="2" charset="77"/>
              </a:rPr>
              <a:t>2022.01.01-11.30</a:t>
            </a:r>
            <a:endParaRPr lang="en-US" sz="2000" b="1" dirty="0">
              <a:solidFill>
                <a:schemeClr val="tx2"/>
              </a:solidFill>
              <a:latin typeface="Gothom"/>
              <a:ea typeface="League Spartan" charset="0"/>
              <a:cs typeface="Poppins" pitchFamily="2" charset="77"/>
            </a:endParaRPr>
          </a:p>
        </p:txBody>
      </p:sp>
      <p:sp>
        <p:nvSpPr>
          <p:cNvPr id="20" name="TextBox 19">
            <a:extLst>
              <a:ext uri="{FF2B5EF4-FFF2-40B4-BE49-F238E27FC236}">
                <a16:creationId xmlns="" xmlns:a16="http://schemas.microsoft.com/office/drawing/2014/main" id="{CD940861-A42F-094E-80AE-F4290D7D8681}"/>
              </a:ext>
            </a:extLst>
          </p:cNvPr>
          <p:cNvSpPr txBox="1"/>
          <p:nvPr/>
        </p:nvSpPr>
        <p:spPr>
          <a:xfrm>
            <a:off x="4200398" y="2229662"/>
            <a:ext cx="1467068" cy="400110"/>
          </a:xfrm>
          <a:prstGeom prst="rect">
            <a:avLst/>
          </a:prstGeom>
          <a:noFill/>
        </p:spPr>
        <p:txBody>
          <a:bodyPr wrap="none" rtlCol="0" anchor="ctr" anchorCtr="0">
            <a:spAutoFit/>
          </a:bodyPr>
          <a:lstStyle/>
          <a:p>
            <a:r>
              <a:rPr lang="en-US" sz="2000" b="1" dirty="0" smtClean="0">
                <a:solidFill>
                  <a:srgbClr val="2EA648"/>
                </a:solidFill>
                <a:latin typeface="Gothom"/>
                <a:ea typeface="League Spartan" charset="0"/>
                <a:cs typeface="Poppins" pitchFamily="2" charset="77"/>
              </a:rPr>
              <a:t>35.261.246</a:t>
            </a:r>
            <a:endParaRPr lang="en-US" sz="2000" b="1" dirty="0">
              <a:solidFill>
                <a:srgbClr val="2EA648"/>
              </a:solidFill>
              <a:latin typeface="Gothom"/>
              <a:ea typeface="League Spartan" charset="0"/>
              <a:cs typeface="Poppins" pitchFamily="2" charset="77"/>
            </a:endParaRPr>
          </a:p>
        </p:txBody>
      </p:sp>
      <p:sp>
        <p:nvSpPr>
          <p:cNvPr id="21" name="TextBox 20">
            <a:extLst>
              <a:ext uri="{FF2B5EF4-FFF2-40B4-BE49-F238E27FC236}">
                <a16:creationId xmlns="" xmlns:a16="http://schemas.microsoft.com/office/drawing/2014/main" id="{DF00EEFA-AB75-D847-94E5-A1978967E269}"/>
              </a:ext>
            </a:extLst>
          </p:cNvPr>
          <p:cNvSpPr txBox="1"/>
          <p:nvPr/>
        </p:nvSpPr>
        <p:spPr>
          <a:xfrm>
            <a:off x="7217532" y="2224853"/>
            <a:ext cx="1467068" cy="400110"/>
          </a:xfrm>
          <a:prstGeom prst="rect">
            <a:avLst/>
          </a:prstGeom>
          <a:noFill/>
        </p:spPr>
        <p:txBody>
          <a:bodyPr wrap="none" rtlCol="0" anchor="ctr" anchorCtr="0">
            <a:spAutoFit/>
          </a:bodyPr>
          <a:lstStyle/>
          <a:p>
            <a:r>
              <a:rPr lang="en-US" sz="2000" b="1" dirty="0" smtClean="0">
                <a:solidFill>
                  <a:srgbClr val="F36421"/>
                </a:solidFill>
                <a:latin typeface="Gothom"/>
                <a:ea typeface="League Spartan" charset="0"/>
                <a:cs typeface="Poppins" pitchFamily="2" charset="77"/>
              </a:rPr>
              <a:t>28.248.722</a:t>
            </a:r>
            <a:endParaRPr lang="en-US" sz="2000" b="1" dirty="0">
              <a:solidFill>
                <a:srgbClr val="F36421"/>
              </a:solidFill>
              <a:latin typeface="Gothom"/>
              <a:ea typeface="League Spartan" charset="0"/>
              <a:cs typeface="Poppins" pitchFamily="2" charset="77"/>
            </a:endParaRPr>
          </a:p>
        </p:txBody>
      </p:sp>
      <p:sp>
        <p:nvSpPr>
          <p:cNvPr id="22" name="Rectangle 21">
            <a:extLst>
              <a:ext uri="{FF2B5EF4-FFF2-40B4-BE49-F238E27FC236}">
                <a16:creationId xmlns="" xmlns:a16="http://schemas.microsoft.com/office/drawing/2014/main" id="{183FF417-7AA4-2945-912E-C0522274C2BD}"/>
              </a:ext>
            </a:extLst>
          </p:cNvPr>
          <p:cNvSpPr/>
          <p:nvPr/>
        </p:nvSpPr>
        <p:spPr>
          <a:xfrm>
            <a:off x="-57148" y="1754795"/>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 name="TextBox 2"/>
          <p:cNvSpPr txBox="1"/>
          <p:nvPr/>
        </p:nvSpPr>
        <p:spPr>
          <a:xfrm>
            <a:off x="3040379" y="3070860"/>
            <a:ext cx="2890417" cy="923330"/>
          </a:xfrm>
          <a:prstGeom prst="rect">
            <a:avLst/>
          </a:prstGeom>
          <a:noFill/>
        </p:spPr>
        <p:txBody>
          <a:bodyPr wrap="square" rtlCol="0">
            <a:spAutoFit/>
          </a:bodyPr>
          <a:lstStyle/>
          <a:p>
            <a:pPr algn="ctr"/>
            <a:r>
              <a:rPr lang="en-US" b="1" dirty="0" smtClean="0">
                <a:solidFill>
                  <a:srgbClr val="D6370C"/>
                </a:solidFill>
                <a:latin typeface="Gotham Pro Cryllic"/>
              </a:rPr>
              <a:t>2021.09.01-11.30</a:t>
            </a:r>
          </a:p>
          <a:p>
            <a:pPr algn="ctr"/>
            <a:r>
              <a:rPr lang="en-US" sz="3600" b="1" dirty="0" smtClean="0">
                <a:solidFill>
                  <a:srgbClr val="D6370C"/>
                </a:solidFill>
                <a:latin typeface="Gotham Pro Cryllic"/>
              </a:rPr>
              <a:t>-62.000.000</a:t>
            </a:r>
            <a:endParaRPr lang="en-US" sz="3600" b="1" dirty="0">
              <a:solidFill>
                <a:srgbClr val="D6370C"/>
              </a:solidFill>
              <a:latin typeface="Gotham Pro Cryllic"/>
            </a:endParaRPr>
          </a:p>
        </p:txBody>
      </p:sp>
      <p:sp>
        <p:nvSpPr>
          <p:cNvPr id="23" name="Oval 22">
            <a:extLst>
              <a:ext uri="{FF2B5EF4-FFF2-40B4-BE49-F238E27FC236}">
                <a16:creationId xmlns="" xmlns:a16="http://schemas.microsoft.com/office/drawing/2014/main" id="{661B25D5-24C8-AC49-844B-8D377F7E60D4}"/>
              </a:ext>
            </a:extLst>
          </p:cNvPr>
          <p:cNvSpPr/>
          <p:nvPr/>
        </p:nvSpPr>
        <p:spPr>
          <a:xfrm>
            <a:off x="499678" y="4618142"/>
            <a:ext cx="647700" cy="647700"/>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4" name="Freeform 999">
            <a:extLst>
              <a:ext uri="{FF2B5EF4-FFF2-40B4-BE49-F238E27FC236}">
                <a16:creationId xmlns="" xmlns:a16="http://schemas.microsoft.com/office/drawing/2014/main" id="{AFCC6232-B9EA-3349-8EEE-1A8D54537D74}"/>
              </a:ext>
            </a:extLst>
          </p:cNvPr>
          <p:cNvSpPr>
            <a:spLocks noChangeAspect="1" noChangeArrowheads="1"/>
          </p:cNvSpPr>
          <p:nvPr/>
        </p:nvSpPr>
        <p:spPr bwMode="auto">
          <a:xfrm>
            <a:off x="644254" y="4768502"/>
            <a:ext cx="358547" cy="358547"/>
          </a:xfrm>
          <a:custGeom>
            <a:avLst/>
            <a:gdLst>
              <a:gd name="T0" fmla="*/ 309016 w 289849"/>
              <a:gd name="T1" fmla="*/ 822812 h 290152"/>
              <a:gd name="T2" fmla="*/ 436972 w 289849"/>
              <a:gd name="T3" fmla="*/ 645296 h 290152"/>
              <a:gd name="T4" fmla="*/ 505772 w 289849"/>
              <a:gd name="T5" fmla="*/ 645296 h 290152"/>
              <a:gd name="T6" fmla="*/ 828071 w 289849"/>
              <a:gd name="T7" fmla="*/ 528952 h 290152"/>
              <a:gd name="T8" fmla="*/ 931875 w 289849"/>
              <a:gd name="T9" fmla="*/ 536147 h 290152"/>
              <a:gd name="T10" fmla="*/ 551647 w 289849"/>
              <a:gd name="T11" fmla="*/ 491767 h 290152"/>
              <a:gd name="T12" fmla="*/ 347643 w 289849"/>
              <a:gd name="T13" fmla="*/ 548137 h 290152"/>
              <a:gd name="T14" fmla="*/ 142436 w 289849"/>
              <a:gd name="T15" fmla="*/ 636901 h 290152"/>
              <a:gd name="T16" fmla="*/ 211239 w 289849"/>
              <a:gd name="T17" fmla="*/ 728058 h 290152"/>
              <a:gd name="T18" fmla="*/ 339195 w 289849"/>
              <a:gd name="T19" fmla="*/ 728058 h 290152"/>
              <a:gd name="T20" fmla="*/ 408000 w 289849"/>
              <a:gd name="T21" fmla="*/ 629702 h 290152"/>
              <a:gd name="T22" fmla="*/ 534743 w 289849"/>
              <a:gd name="T23" fmla="*/ 629702 h 290152"/>
              <a:gd name="T24" fmla="*/ 603547 w 289849"/>
              <a:gd name="T25" fmla="*/ 540950 h 290152"/>
              <a:gd name="T26" fmla="*/ 633728 w 289849"/>
              <a:gd name="T27" fmla="*/ 822812 h 290152"/>
              <a:gd name="T28" fmla="*/ 599926 w 289849"/>
              <a:gd name="T29" fmla="*/ 436594 h 290152"/>
              <a:gd name="T30" fmla="*/ 461676 w 289849"/>
              <a:gd name="T31" fmla="*/ 352871 h 290152"/>
              <a:gd name="T32" fmla="*/ 207497 w 289849"/>
              <a:gd name="T33" fmla="*/ 352871 h 290152"/>
              <a:gd name="T34" fmla="*/ 764904 w 289849"/>
              <a:gd name="T35" fmla="*/ 336518 h 290152"/>
              <a:gd name="T36" fmla="*/ 679847 w 289849"/>
              <a:gd name="T37" fmla="*/ 420874 h 290152"/>
              <a:gd name="T38" fmla="*/ 747195 w 289849"/>
              <a:gd name="T39" fmla="*/ 279468 h 290152"/>
              <a:gd name="T40" fmla="*/ 870318 w 289849"/>
              <a:gd name="T41" fmla="*/ 401810 h 290152"/>
              <a:gd name="T42" fmla="*/ 548079 w 289849"/>
              <a:gd name="T43" fmla="*/ 242701 h 290152"/>
              <a:gd name="T44" fmla="*/ 414917 w 289849"/>
              <a:gd name="T45" fmla="*/ 273094 h 290152"/>
              <a:gd name="T46" fmla="*/ 223195 w 289849"/>
              <a:gd name="T47" fmla="*/ 242701 h 290152"/>
              <a:gd name="T48" fmla="*/ 334249 w 289849"/>
              <a:gd name="T49" fmla="*/ 273094 h 290152"/>
              <a:gd name="T50" fmla="*/ 223195 w 289849"/>
              <a:gd name="T51" fmla="*/ 242701 h 290152"/>
              <a:gd name="T52" fmla="*/ 940331 w 289849"/>
              <a:gd name="T53" fmla="*/ 125935 h 290152"/>
              <a:gd name="T54" fmla="*/ 142436 w 289849"/>
              <a:gd name="T55" fmla="*/ 29981 h 290152"/>
              <a:gd name="T56" fmla="*/ 814791 w 289849"/>
              <a:gd name="T57" fmla="*/ 935558 h 290152"/>
              <a:gd name="T58" fmla="*/ 747195 w 289849"/>
              <a:gd name="T59" fmla="*/ 552942 h 290152"/>
              <a:gd name="T60" fmla="*/ 715810 w 289849"/>
              <a:gd name="T61" fmla="*/ 852796 h 290152"/>
              <a:gd name="T62" fmla="*/ 113468 w 289849"/>
              <a:gd name="T63" fmla="*/ 253080 h 290152"/>
              <a:gd name="T64" fmla="*/ 142436 w 289849"/>
              <a:gd name="T65" fmla="*/ 596117 h 290152"/>
              <a:gd name="T66" fmla="*/ 334367 w 289849"/>
              <a:gd name="T67" fmla="*/ 520556 h 290152"/>
              <a:gd name="T68" fmla="*/ 535951 w 289849"/>
              <a:gd name="T69" fmla="*/ 465379 h 290152"/>
              <a:gd name="T70" fmla="*/ 814791 w 289849"/>
              <a:gd name="T71" fmla="*/ 266271 h 290152"/>
              <a:gd name="T72" fmla="*/ 254696 w 289849"/>
              <a:gd name="T73" fmla="*/ 141528 h 290152"/>
              <a:gd name="T74" fmla="*/ 829278 w 289849"/>
              <a:gd name="T75" fmla="*/ 0 h 290152"/>
              <a:gd name="T76" fmla="*/ 843763 w 289849"/>
              <a:gd name="T77" fmla="*/ 155929 h 290152"/>
              <a:gd name="T78" fmla="*/ 889627 w 289849"/>
              <a:gd name="T79" fmla="*/ 453387 h 290152"/>
              <a:gd name="T80" fmla="*/ 907737 w 289849"/>
              <a:gd name="T81" fmla="*/ 623706 h 290152"/>
              <a:gd name="T82" fmla="*/ 843763 w 289849"/>
              <a:gd name="T83" fmla="*/ 951152 h 290152"/>
              <a:gd name="T84" fmla="*/ 0 w 289849"/>
              <a:gd name="T85" fmla="*/ 951152 h 2901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9849" h="290152">
                <a:moveTo>
                  <a:pt x="71674" y="223388"/>
                </a:moveTo>
                <a:lnTo>
                  <a:pt x="71674" y="247568"/>
                </a:lnTo>
                <a:lnTo>
                  <a:pt x="92204" y="247568"/>
                </a:lnTo>
                <a:lnTo>
                  <a:pt x="92204" y="223388"/>
                </a:lnTo>
                <a:lnTo>
                  <a:pt x="71674" y="223388"/>
                </a:lnTo>
                <a:close/>
                <a:moveTo>
                  <a:pt x="130383" y="194157"/>
                </a:moveTo>
                <a:lnTo>
                  <a:pt x="130383" y="247568"/>
                </a:lnTo>
                <a:lnTo>
                  <a:pt x="150912" y="247568"/>
                </a:lnTo>
                <a:lnTo>
                  <a:pt x="150912" y="194157"/>
                </a:lnTo>
                <a:lnTo>
                  <a:pt x="130383" y="194157"/>
                </a:lnTo>
                <a:close/>
                <a:moveTo>
                  <a:pt x="261485" y="144715"/>
                </a:moveTo>
                <a:cubicBezTo>
                  <a:pt x="257884" y="150850"/>
                  <a:pt x="252841" y="155542"/>
                  <a:pt x="247079" y="159151"/>
                </a:cubicBezTo>
                <a:lnTo>
                  <a:pt x="263647" y="175752"/>
                </a:lnTo>
                <a:cubicBezTo>
                  <a:pt x="267608" y="179721"/>
                  <a:pt x="274092" y="179721"/>
                  <a:pt x="278053" y="175752"/>
                </a:cubicBezTo>
                <a:cubicBezTo>
                  <a:pt x="282015" y="171782"/>
                  <a:pt x="282015" y="165286"/>
                  <a:pt x="278053" y="161316"/>
                </a:cubicBezTo>
                <a:lnTo>
                  <a:pt x="261485" y="144715"/>
                </a:lnTo>
                <a:close/>
                <a:moveTo>
                  <a:pt x="179006" y="131363"/>
                </a:moveTo>
                <a:lnTo>
                  <a:pt x="164599" y="147963"/>
                </a:lnTo>
                <a:cubicBezTo>
                  <a:pt x="163158" y="149407"/>
                  <a:pt x="160997" y="150129"/>
                  <a:pt x="159557" y="149407"/>
                </a:cubicBezTo>
                <a:lnTo>
                  <a:pt x="131463" y="137498"/>
                </a:lnTo>
                <a:lnTo>
                  <a:pt x="103730" y="164925"/>
                </a:lnTo>
                <a:cubicBezTo>
                  <a:pt x="102289" y="166369"/>
                  <a:pt x="100128" y="166729"/>
                  <a:pt x="98687" y="165647"/>
                </a:cubicBezTo>
                <a:lnTo>
                  <a:pt x="79238" y="155181"/>
                </a:lnTo>
                <a:lnTo>
                  <a:pt x="42500" y="191631"/>
                </a:lnTo>
                <a:lnTo>
                  <a:pt x="42500" y="247568"/>
                </a:lnTo>
                <a:lnTo>
                  <a:pt x="63030" y="247568"/>
                </a:lnTo>
                <a:lnTo>
                  <a:pt x="63030" y="219058"/>
                </a:lnTo>
                <a:cubicBezTo>
                  <a:pt x="63030" y="216532"/>
                  <a:pt x="65191" y="214727"/>
                  <a:pt x="67713" y="214727"/>
                </a:cubicBezTo>
                <a:lnTo>
                  <a:pt x="96887" y="214727"/>
                </a:lnTo>
                <a:cubicBezTo>
                  <a:pt x="99048" y="214727"/>
                  <a:pt x="101209" y="216532"/>
                  <a:pt x="101209" y="219058"/>
                </a:cubicBezTo>
                <a:lnTo>
                  <a:pt x="101209" y="247568"/>
                </a:lnTo>
                <a:lnTo>
                  <a:pt x="121738" y="247568"/>
                </a:lnTo>
                <a:lnTo>
                  <a:pt x="121738" y="189465"/>
                </a:lnTo>
                <a:cubicBezTo>
                  <a:pt x="121738" y="187300"/>
                  <a:pt x="123539" y="185495"/>
                  <a:pt x="126061" y="185495"/>
                </a:cubicBezTo>
                <a:lnTo>
                  <a:pt x="155235" y="185495"/>
                </a:lnTo>
                <a:cubicBezTo>
                  <a:pt x="157756" y="185495"/>
                  <a:pt x="159557" y="187300"/>
                  <a:pt x="159557" y="189465"/>
                </a:cubicBezTo>
                <a:lnTo>
                  <a:pt x="159557" y="247568"/>
                </a:lnTo>
                <a:lnTo>
                  <a:pt x="180086" y="247568"/>
                </a:lnTo>
                <a:lnTo>
                  <a:pt x="180086" y="162760"/>
                </a:lnTo>
                <a:cubicBezTo>
                  <a:pt x="180086" y="160594"/>
                  <a:pt x="182247" y="158790"/>
                  <a:pt x="184409" y="158790"/>
                </a:cubicBezTo>
                <a:cubicBezTo>
                  <a:pt x="186930" y="158790"/>
                  <a:pt x="189091" y="160594"/>
                  <a:pt x="189091" y="162760"/>
                </a:cubicBezTo>
                <a:lnTo>
                  <a:pt x="189091" y="247568"/>
                </a:lnTo>
                <a:lnTo>
                  <a:pt x="209260" y="247568"/>
                </a:lnTo>
                <a:lnTo>
                  <a:pt x="209260" y="164203"/>
                </a:lnTo>
                <a:cubicBezTo>
                  <a:pt x="194493" y="159151"/>
                  <a:pt x="182608" y="146881"/>
                  <a:pt x="179006" y="131363"/>
                </a:cubicBezTo>
                <a:close/>
                <a:moveTo>
                  <a:pt x="66586" y="101600"/>
                </a:moveTo>
                <a:lnTo>
                  <a:pt x="133440" y="101600"/>
                </a:lnTo>
                <a:cubicBezTo>
                  <a:pt x="135597" y="101600"/>
                  <a:pt x="137754" y="103505"/>
                  <a:pt x="137754" y="106172"/>
                </a:cubicBezTo>
                <a:cubicBezTo>
                  <a:pt x="137754" y="108458"/>
                  <a:pt x="135597" y="110744"/>
                  <a:pt x="133440" y="110744"/>
                </a:cubicBezTo>
                <a:lnTo>
                  <a:pt x="66586" y="110744"/>
                </a:lnTo>
                <a:cubicBezTo>
                  <a:pt x="64070" y="110744"/>
                  <a:pt x="61913" y="108458"/>
                  <a:pt x="61913" y="106172"/>
                </a:cubicBezTo>
                <a:cubicBezTo>
                  <a:pt x="61913" y="103505"/>
                  <a:pt x="64070" y="101600"/>
                  <a:pt x="66586" y="101600"/>
                </a:cubicBezTo>
                <a:close/>
                <a:moveTo>
                  <a:pt x="223451" y="96838"/>
                </a:moveTo>
                <a:cubicBezTo>
                  <a:pt x="226025" y="96838"/>
                  <a:pt x="228232" y="99045"/>
                  <a:pt x="228232" y="101252"/>
                </a:cubicBezTo>
                <a:cubicBezTo>
                  <a:pt x="228232" y="103827"/>
                  <a:pt x="226025" y="106034"/>
                  <a:pt x="223451" y="106034"/>
                </a:cubicBezTo>
                <a:cubicBezTo>
                  <a:pt x="214623" y="106034"/>
                  <a:pt x="207266" y="113023"/>
                  <a:pt x="207266" y="122218"/>
                </a:cubicBezTo>
                <a:cubicBezTo>
                  <a:pt x="207266" y="124793"/>
                  <a:pt x="205427" y="126632"/>
                  <a:pt x="202852" y="126632"/>
                </a:cubicBezTo>
                <a:cubicBezTo>
                  <a:pt x="200277" y="126632"/>
                  <a:pt x="198438" y="124793"/>
                  <a:pt x="198438" y="122218"/>
                </a:cubicBezTo>
                <a:cubicBezTo>
                  <a:pt x="198438" y="108241"/>
                  <a:pt x="209841" y="96838"/>
                  <a:pt x="223451" y="96838"/>
                </a:cubicBezTo>
                <a:close/>
                <a:moveTo>
                  <a:pt x="222947" y="84086"/>
                </a:moveTo>
                <a:cubicBezTo>
                  <a:pt x="203137" y="84086"/>
                  <a:pt x="186570" y="100687"/>
                  <a:pt x="186570" y="120897"/>
                </a:cubicBezTo>
                <a:cubicBezTo>
                  <a:pt x="186570" y="141107"/>
                  <a:pt x="203137" y="157707"/>
                  <a:pt x="222947" y="157707"/>
                </a:cubicBezTo>
                <a:cubicBezTo>
                  <a:pt x="243477" y="157707"/>
                  <a:pt x="259685" y="141107"/>
                  <a:pt x="259685" y="120897"/>
                </a:cubicBezTo>
                <a:cubicBezTo>
                  <a:pt x="259685" y="100687"/>
                  <a:pt x="243477" y="84086"/>
                  <a:pt x="222947" y="84086"/>
                </a:cubicBezTo>
                <a:close/>
                <a:moveTo>
                  <a:pt x="123802" y="73025"/>
                </a:moveTo>
                <a:lnTo>
                  <a:pt x="163536" y="73025"/>
                </a:lnTo>
                <a:cubicBezTo>
                  <a:pt x="166088" y="73025"/>
                  <a:pt x="167911" y="75311"/>
                  <a:pt x="167911" y="77597"/>
                </a:cubicBezTo>
                <a:cubicBezTo>
                  <a:pt x="167911" y="80264"/>
                  <a:pt x="166088" y="82169"/>
                  <a:pt x="163536" y="82169"/>
                </a:cubicBezTo>
                <a:lnTo>
                  <a:pt x="123802" y="82169"/>
                </a:lnTo>
                <a:cubicBezTo>
                  <a:pt x="121250" y="82169"/>
                  <a:pt x="119063" y="80264"/>
                  <a:pt x="119063" y="77597"/>
                </a:cubicBezTo>
                <a:cubicBezTo>
                  <a:pt x="119063" y="75311"/>
                  <a:pt x="121250" y="73025"/>
                  <a:pt x="123802" y="73025"/>
                </a:cubicBezTo>
                <a:close/>
                <a:moveTo>
                  <a:pt x="66596" y="73025"/>
                </a:moveTo>
                <a:lnTo>
                  <a:pt x="99733" y="73025"/>
                </a:lnTo>
                <a:cubicBezTo>
                  <a:pt x="102614" y="73025"/>
                  <a:pt x="104415" y="75311"/>
                  <a:pt x="104415" y="77597"/>
                </a:cubicBezTo>
                <a:cubicBezTo>
                  <a:pt x="104415" y="80264"/>
                  <a:pt x="102614" y="82169"/>
                  <a:pt x="99733" y="82169"/>
                </a:cubicBezTo>
                <a:lnTo>
                  <a:pt x="66596" y="82169"/>
                </a:lnTo>
                <a:cubicBezTo>
                  <a:pt x="64074" y="82169"/>
                  <a:pt x="61913" y="80264"/>
                  <a:pt x="61913" y="77597"/>
                </a:cubicBezTo>
                <a:cubicBezTo>
                  <a:pt x="61913" y="75311"/>
                  <a:pt x="64074" y="73025"/>
                  <a:pt x="66596" y="73025"/>
                </a:cubicBezTo>
                <a:close/>
                <a:moveTo>
                  <a:pt x="68073" y="9022"/>
                </a:moveTo>
                <a:cubicBezTo>
                  <a:pt x="77077" y="15879"/>
                  <a:pt x="83200" y="25984"/>
                  <a:pt x="84641" y="37893"/>
                </a:cubicBezTo>
                <a:lnTo>
                  <a:pt x="280575" y="37893"/>
                </a:lnTo>
                <a:cubicBezTo>
                  <a:pt x="278414" y="21653"/>
                  <a:pt x="264367" y="9022"/>
                  <a:pt x="247439" y="9022"/>
                </a:cubicBezTo>
                <a:lnTo>
                  <a:pt x="68073" y="9022"/>
                </a:lnTo>
                <a:close/>
                <a:moveTo>
                  <a:pt x="42500" y="9022"/>
                </a:moveTo>
                <a:cubicBezTo>
                  <a:pt x="24131" y="9022"/>
                  <a:pt x="9004" y="24179"/>
                  <a:pt x="9004" y="42584"/>
                </a:cubicBezTo>
                <a:lnTo>
                  <a:pt x="9004" y="281491"/>
                </a:lnTo>
                <a:lnTo>
                  <a:pt x="243117" y="281491"/>
                </a:lnTo>
                <a:lnTo>
                  <a:pt x="243117" y="167812"/>
                </a:lnTo>
                <a:lnTo>
                  <a:pt x="238795" y="163481"/>
                </a:lnTo>
                <a:cubicBezTo>
                  <a:pt x="233752" y="165286"/>
                  <a:pt x="228710" y="166369"/>
                  <a:pt x="222947" y="166369"/>
                </a:cubicBezTo>
                <a:cubicBezTo>
                  <a:pt x="221506" y="166369"/>
                  <a:pt x="220066" y="166369"/>
                  <a:pt x="218265" y="166008"/>
                </a:cubicBezTo>
                <a:lnTo>
                  <a:pt x="218265" y="252259"/>
                </a:lnTo>
                <a:cubicBezTo>
                  <a:pt x="218265" y="254786"/>
                  <a:pt x="216464" y="256590"/>
                  <a:pt x="213583" y="256590"/>
                </a:cubicBezTo>
                <a:lnTo>
                  <a:pt x="38178" y="256590"/>
                </a:lnTo>
                <a:cubicBezTo>
                  <a:pt x="36017" y="256590"/>
                  <a:pt x="33856" y="254786"/>
                  <a:pt x="33856" y="252259"/>
                </a:cubicBezTo>
                <a:lnTo>
                  <a:pt x="33856" y="76147"/>
                </a:lnTo>
                <a:cubicBezTo>
                  <a:pt x="33856" y="73981"/>
                  <a:pt x="36017" y="71816"/>
                  <a:pt x="38178" y="71816"/>
                </a:cubicBezTo>
                <a:cubicBezTo>
                  <a:pt x="40699" y="71816"/>
                  <a:pt x="42500" y="73981"/>
                  <a:pt x="42500" y="76147"/>
                </a:cubicBezTo>
                <a:lnTo>
                  <a:pt x="42500" y="179360"/>
                </a:lnTo>
                <a:lnTo>
                  <a:pt x="75276" y="146881"/>
                </a:lnTo>
                <a:cubicBezTo>
                  <a:pt x="77077" y="145437"/>
                  <a:pt x="78878" y="145076"/>
                  <a:pt x="80679" y="145798"/>
                </a:cubicBezTo>
                <a:lnTo>
                  <a:pt x="99768" y="156625"/>
                </a:lnTo>
                <a:lnTo>
                  <a:pt x="127141" y="128836"/>
                </a:lnTo>
                <a:cubicBezTo>
                  <a:pt x="128222" y="127754"/>
                  <a:pt x="130022" y="127393"/>
                  <a:pt x="131823" y="128115"/>
                </a:cubicBezTo>
                <a:lnTo>
                  <a:pt x="159917" y="140024"/>
                </a:lnTo>
                <a:lnTo>
                  <a:pt x="177925" y="119093"/>
                </a:lnTo>
                <a:cubicBezTo>
                  <a:pt x="179006" y="94913"/>
                  <a:pt x="198815" y="75425"/>
                  <a:pt x="222947" y="75425"/>
                </a:cubicBezTo>
                <a:cubicBezTo>
                  <a:pt x="230150" y="75425"/>
                  <a:pt x="236994" y="77229"/>
                  <a:pt x="243117" y="80116"/>
                </a:cubicBezTo>
                <a:lnTo>
                  <a:pt x="243117" y="46915"/>
                </a:lnTo>
                <a:lnTo>
                  <a:pt x="80319" y="46915"/>
                </a:lnTo>
                <a:cubicBezTo>
                  <a:pt x="77797" y="46915"/>
                  <a:pt x="75997" y="44750"/>
                  <a:pt x="75997" y="42584"/>
                </a:cubicBezTo>
                <a:cubicBezTo>
                  <a:pt x="75997" y="24179"/>
                  <a:pt x="60869" y="9022"/>
                  <a:pt x="42500" y="9022"/>
                </a:cubicBezTo>
                <a:close/>
                <a:moveTo>
                  <a:pt x="42500" y="0"/>
                </a:moveTo>
                <a:lnTo>
                  <a:pt x="247439" y="0"/>
                </a:lnTo>
                <a:cubicBezTo>
                  <a:pt x="270850" y="0"/>
                  <a:pt x="289579" y="19127"/>
                  <a:pt x="289579" y="42584"/>
                </a:cubicBezTo>
                <a:cubicBezTo>
                  <a:pt x="289579" y="44750"/>
                  <a:pt x="287778" y="46915"/>
                  <a:pt x="285257" y="46915"/>
                </a:cubicBezTo>
                <a:lnTo>
                  <a:pt x="251761" y="46915"/>
                </a:lnTo>
                <a:lnTo>
                  <a:pt x="251761" y="85891"/>
                </a:lnTo>
                <a:cubicBezTo>
                  <a:pt x="261846" y="94191"/>
                  <a:pt x="268689" y="106822"/>
                  <a:pt x="268689" y="120897"/>
                </a:cubicBezTo>
                <a:cubicBezTo>
                  <a:pt x="268689" y="126310"/>
                  <a:pt x="267608" y="131724"/>
                  <a:pt x="265447" y="136415"/>
                </a:cubicBezTo>
                <a:lnTo>
                  <a:pt x="284176" y="155181"/>
                </a:lnTo>
                <a:cubicBezTo>
                  <a:pt x="291740" y="162399"/>
                  <a:pt x="291740" y="174669"/>
                  <a:pt x="284176" y="181887"/>
                </a:cubicBezTo>
                <a:cubicBezTo>
                  <a:pt x="280575" y="185856"/>
                  <a:pt x="275532" y="187661"/>
                  <a:pt x="270850" y="187661"/>
                </a:cubicBezTo>
                <a:cubicBezTo>
                  <a:pt x="265808" y="187661"/>
                  <a:pt x="260765" y="185856"/>
                  <a:pt x="257163" y="181887"/>
                </a:cubicBezTo>
                <a:lnTo>
                  <a:pt x="251761" y="176473"/>
                </a:lnTo>
                <a:lnTo>
                  <a:pt x="251761" y="286183"/>
                </a:lnTo>
                <a:cubicBezTo>
                  <a:pt x="251761" y="288348"/>
                  <a:pt x="249960" y="290152"/>
                  <a:pt x="247439" y="290152"/>
                </a:cubicBezTo>
                <a:lnTo>
                  <a:pt x="4682" y="290152"/>
                </a:lnTo>
                <a:cubicBezTo>
                  <a:pt x="2161" y="290152"/>
                  <a:pt x="0" y="288348"/>
                  <a:pt x="0" y="286183"/>
                </a:cubicBezTo>
                <a:lnTo>
                  <a:pt x="0" y="42584"/>
                </a:lnTo>
                <a:cubicBezTo>
                  <a:pt x="0" y="19127"/>
                  <a:pt x="19089" y="0"/>
                  <a:pt x="42500" y="0"/>
                </a:cubicBezTo>
                <a:close/>
              </a:path>
            </a:pathLst>
          </a:custGeom>
          <a:solidFill>
            <a:schemeClr val="bg1"/>
          </a:solidFill>
          <a:ln>
            <a:noFill/>
          </a:ln>
          <a:effectLst/>
        </p:spPr>
        <p:txBody>
          <a:bodyPr anchor="ctr"/>
          <a:lstStyle/>
          <a:p>
            <a:endParaRPr lang="en-US" sz="1050" dirty="0">
              <a:latin typeface="Gothom"/>
            </a:endParaRPr>
          </a:p>
        </p:txBody>
      </p:sp>
      <p:sp>
        <p:nvSpPr>
          <p:cNvPr id="25" name="TextBox 24">
            <a:extLst>
              <a:ext uri="{FF2B5EF4-FFF2-40B4-BE49-F238E27FC236}">
                <a16:creationId xmlns="" xmlns:a16="http://schemas.microsoft.com/office/drawing/2014/main" id="{456FB24A-7714-504F-B00E-9DA197B8A093}"/>
              </a:ext>
            </a:extLst>
          </p:cNvPr>
          <p:cNvSpPr txBox="1"/>
          <p:nvPr/>
        </p:nvSpPr>
        <p:spPr>
          <a:xfrm>
            <a:off x="1439714" y="4537238"/>
            <a:ext cx="1338828" cy="369332"/>
          </a:xfrm>
          <a:prstGeom prst="rect">
            <a:avLst/>
          </a:prstGeom>
          <a:noFill/>
        </p:spPr>
        <p:txBody>
          <a:bodyPr wrap="none" rtlCol="0" anchor="ctr" anchorCtr="0">
            <a:spAutoFit/>
          </a:bodyPr>
          <a:lstStyle/>
          <a:p>
            <a:r>
              <a:rPr lang="en-US" b="1" dirty="0" smtClean="0">
                <a:solidFill>
                  <a:schemeClr val="tx2"/>
                </a:solidFill>
                <a:latin typeface="Gothom"/>
                <a:ea typeface="League Spartan" charset="0"/>
                <a:cs typeface="Poppins" pitchFamily="2" charset="77"/>
              </a:rPr>
              <a:t>2022.08.31</a:t>
            </a:r>
            <a:endParaRPr lang="en-US" b="1" dirty="0">
              <a:solidFill>
                <a:schemeClr val="tx2"/>
              </a:solidFill>
              <a:latin typeface="Gothom"/>
              <a:ea typeface="League Spartan" charset="0"/>
              <a:cs typeface="Poppins" pitchFamily="2" charset="77"/>
            </a:endParaRPr>
          </a:p>
        </p:txBody>
      </p:sp>
      <p:sp>
        <p:nvSpPr>
          <p:cNvPr id="26" name="TextBox 25">
            <a:extLst>
              <a:ext uri="{FF2B5EF4-FFF2-40B4-BE49-F238E27FC236}">
                <a16:creationId xmlns="" xmlns:a16="http://schemas.microsoft.com/office/drawing/2014/main" id="{7E1A2FCE-0ACE-F043-B604-766215E36D83}"/>
              </a:ext>
            </a:extLst>
          </p:cNvPr>
          <p:cNvSpPr txBox="1"/>
          <p:nvPr/>
        </p:nvSpPr>
        <p:spPr>
          <a:xfrm>
            <a:off x="1255002" y="4947775"/>
            <a:ext cx="1608197" cy="369332"/>
          </a:xfrm>
          <a:prstGeom prst="rect">
            <a:avLst/>
          </a:prstGeom>
          <a:noFill/>
        </p:spPr>
        <p:txBody>
          <a:bodyPr wrap="none" rtlCol="0" anchor="ctr" anchorCtr="0">
            <a:spAutoFit/>
          </a:bodyPr>
          <a:lstStyle/>
          <a:p>
            <a:r>
              <a:rPr lang="en-US" b="1" dirty="0">
                <a:solidFill>
                  <a:srgbClr val="EE1D23"/>
                </a:solidFill>
                <a:latin typeface="Gothom"/>
                <a:ea typeface="League Spartan" charset="0"/>
                <a:cs typeface="Poppins" pitchFamily="2" charset="77"/>
              </a:rPr>
              <a:t>(</a:t>
            </a:r>
            <a:r>
              <a:rPr lang="en-US" b="1" dirty="0" smtClean="0">
                <a:solidFill>
                  <a:srgbClr val="EE1D23"/>
                </a:solidFill>
                <a:latin typeface="Gothom"/>
                <a:ea typeface="League Spartan" charset="0"/>
                <a:cs typeface="Poppins" pitchFamily="2" charset="77"/>
              </a:rPr>
              <a:t>270,476,113)</a:t>
            </a:r>
            <a:endParaRPr lang="en-US" b="1" dirty="0">
              <a:solidFill>
                <a:srgbClr val="EE1D23"/>
              </a:solidFill>
              <a:latin typeface="Gothom"/>
              <a:ea typeface="League Spartan" charset="0"/>
              <a:cs typeface="Poppins" pitchFamily="2" charset="77"/>
            </a:endParaRPr>
          </a:p>
        </p:txBody>
      </p:sp>
      <p:sp>
        <p:nvSpPr>
          <p:cNvPr id="27" name="Rectangle 26">
            <a:extLst>
              <a:ext uri="{FF2B5EF4-FFF2-40B4-BE49-F238E27FC236}">
                <a16:creationId xmlns="" xmlns:a16="http://schemas.microsoft.com/office/drawing/2014/main" id="{183FF417-7AA4-2945-912E-C0522274C2BD}"/>
              </a:ext>
            </a:extLst>
          </p:cNvPr>
          <p:cNvSpPr/>
          <p:nvPr/>
        </p:nvSpPr>
        <p:spPr>
          <a:xfrm>
            <a:off x="3134291" y="4436524"/>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8" name="Oval 27">
            <a:extLst>
              <a:ext uri="{FF2B5EF4-FFF2-40B4-BE49-F238E27FC236}">
                <a16:creationId xmlns="" xmlns:a16="http://schemas.microsoft.com/office/drawing/2014/main" id="{60DA6106-D421-1342-91F2-27414AD80B3E}"/>
              </a:ext>
            </a:extLst>
          </p:cNvPr>
          <p:cNvSpPr/>
          <p:nvPr/>
        </p:nvSpPr>
        <p:spPr>
          <a:xfrm>
            <a:off x="3262052" y="4576949"/>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9"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3450464" y="4723834"/>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30" name="TextBox 29">
            <a:extLst>
              <a:ext uri="{FF2B5EF4-FFF2-40B4-BE49-F238E27FC236}">
                <a16:creationId xmlns="" xmlns:a16="http://schemas.microsoft.com/office/drawing/2014/main" id="{03AED0F6-BD03-8B40-881D-A0DE3B9C0A68}"/>
              </a:ext>
            </a:extLst>
          </p:cNvPr>
          <p:cNvSpPr txBox="1"/>
          <p:nvPr/>
        </p:nvSpPr>
        <p:spPr>
          <a:xfrm>
            <a:off x="4404878" y="4480656"/>
            <a:ext cx="1406732" cy="400110"/>
          </a:xfrm>
          <a:prstGeom prst="rect">
            <a:avLst/>
          </a:prstGeom>
          <a:noFill/>
        </p:spPr>
        <p:txBody>
          <a:bodyPr wrap="none" lIns="45720" rtlCol="0" anchor="ctr" anchorCtr="0">
            <a:spAutoFit/>
          </a:bodyPr>
          <a:lstStyle/>
          <a:p>
            <a:r>
              <a:rPr lang="en-US" sz="2000" b="1" dirty="0" smtClean="0">
                <a:solidFill>
                  <a:schemeClr val="tx2"/>
                </a:solidFill>
                <a:latin typeface="Gothom"/>
                <a:ea typeface="League Spartan" charset="0"/>
                <a:cs typeface="Poppins" pitchFamily="2" charset="77"/>
              </a:rPr>
              <a:t>2022.11.30</a:t>
            </a:r>
            <a:endParaRPr lang="en-US" sz="2000" b="1" dirty="0">
              <a:solidFill>
                <a:schemeClr val="tx2"/>
              </a:solidFill>
              <a:latin typeface="Gothom"/>
              <a:ea typeface="League Spartan" charset="0"/>
              <a:cs typeface="Poppins" pitchFamily="2" charset="77"/>
            </a:endParaRPr>
          </a:p>
        </p:txBody>
      </p:sp>
      <p:sp>
        <p:nvSpPr>
          <p:cNvPr id="31" name="TextBox 30">
            <a:extLst>
              <a:ext uri="{FF2B5EF4-FFF2-40B4-BE49-F238E27FC236}">
                <a16:creationId xmlns="" xmlns:a16="http://schemas.microsoft.com/office/drawing/2014/main" id="{CD940861-A42F-094E-80AE-F4290D7D8681}"/>
              </a:ext>
            </a:extLst>
          </p:cNvPr>
          <p:cNvSpPr txBox="1"/>
          <p:nvPr/>
        </p:nvSpPr>
        <p:spPr>
          <a:xfrm>
            <a:off x="4218417" y="4902028"/>
            <a:ext cx="1779654" cy="400110"/>
          </a:xfrm>
          <a:prstGeom prst="rect">
            <a:avLst/>
          </a:prstGeom>
          <a:noFill/>
        </p:spPr>
        <p:txBody>
          <a:bodyPr wrap="none" rtlCol="0" anchor="ctr" anchorCtr="0">
            <a:spAutoFit/>
          </a:bodyPr>
          <a:lstStyle/>
          <a:p>
            <a:r>
              <a:rPr lang="en-US" sz="2000" b="1" dirty="0">
                <a:solidFill>
                  <a:srgbClr val="2EA648"/>
                </a:solidFill>
                <a:latin typeface="Gothom"/>
                <a:ea typeface="League Spartan" charset="0"/>
                <a:cs typeface="Poppins" pitchFamily="2" charset="77"/>
              </a:rPr>
              <a:t>(</a:t>
            </a:r>
            <a:r>
              <a:rPr lang="en-US" sz="2000" b="1" dirty="0" smtClean="0">
                <a:solidFill>
                  <a:srgbClr val="2EA648"/>
                </a:solidFill>
                <a:latin typeface="Gothom"/>
                <a:ea typeface="League Spartan" charset="0"/>
                <a:cs typeface="Poppins" pitchFamily="2" charset="77"/>
              </a:rPr>
              <a:t>235,214,867)</a:t>
            </a:r>
            <a:endParaRPr lang="en-US" sz="2000" b="1" dirty="0">
              <a:solidFill>
                <a:srgbClr val="2EA648"/>
              </a:solidFill>
              <a:latin typeface="Gothom"/>
              <a:ea typeface="League Spartan" charset="0"/>
              <a:cs typeface="Poppins" pitchFamily="2" charset="77"/>
            </a:endParaRPr>
          </a:p>
        </p:txBody>
      </p:sp>
      <p:sp>
        <p:nvSpPr>
          <p:cNvPr id="32" name="Rectangle 31">
            <a:extLst>
              <a:ext uri="{FF2B5EF4-FFF2-40B4-BE49-F238E27FC236}">
                <a16:creationId xmlns="" xmlns:a16="http://schemas.microsoft.com/office/drawing/2014/main" id="{183FF417-7AA4-2945-912E-C0522274C2BD}"/>
              </a:ext>
            </a:extLst>
          </p:cNvPr>
          <p:cNvSpPr/>
          <p:nvPr/>
        </p:nvSpPr>
        <p:spPr>
          <a:xfrm>
            <a:off x="158522" y="4436512"/>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3" name="Rectangle 32">
            <a:extLst>
              <a:ext uri="{FF2B5EF4-FFF2-40B4-BE49-F238E27FC236}">
                <a16:creationId xmlns="" xmlns:a16="http://schemas.microsoft.com/office/drawing/2014/main" id="{A020B5E2-B3CD-5E4F-A017-D75EB6226176}"/>
              </a:ext>
            </a:extLst>
          </p:cNvPr>
          <p:cNvSpPr/>
          <p:nvPr/>
        </p:nvSpPr>
        <p:spPr>
          <a:xfrm>
            <a:off x="6207555" y="4420477"/>
            <a:ext cx="2867865" cy="922854"/>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4" name="Oval 33">
            <a:extLst>
              <a:ext uri="{FF2B5EF4-FFF2-40B4-BE49-F238E27FC236}">
                <a16:creationId xmlns="" xmlns:a16="http://schemas.microsoft.com/office/drawing/2014/main" id="{3FC41770-556E-BA41-A7A3-67DD1C09705C}"/>
              </a:ext>
            </a:extLst>
          </p:cNvPr>
          <p:cNvSpPr/>
          <p:nvPr/>
        </p:nvSpPr>
        <p:spPr>
          <a:xfrm>
            <a:off x="6207555" y="4558054"/>
            <a:ext cx="647700" cy="647700"/>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5" name="Freeform 1001">
            <a:extLst>
              <a:ext uri="{FF2B5EF4-FFF2-40B4-BE49-F238E27FC236}">
                <a16:creationId xmlns="" xmlns:a16="http://schemas.microsoft.com/office/drawing/2014/main" id="{C96C1619-3B08-0546-8F3D-AD86696D057C}"/>
              </a:ext>
            </a:extLst>
          </p:cNvPr>
          <p:cNvSpPr>
            <a:spLocks noChangeAspect="1" noChangeArrowheads="1"/>
          </p:cNvSpPr>
          <p:nvPr/>
        </p:nvSpPr>
        <p:spPr bwMode="auto">
          <a:xfrm>
            <a:off x="6388416" y="4701551"/>
            <a:ext cx="358547" cy="358547"/>
          </a:xfrm>
          <a:custGeom>
            <a:avLst/>
            <a:gdLst>
              <a:gd name="T0" fmla="*/ 369470 w 290151"/>
              <a:gd name="T1" fmla="*/ 801981 h 290152"/>
              <a:gd name="T2" fmla="*/ 369470 w 290151"/>
              <a:gd name="T3" fmla="*/ 832423 h 290152"/>
              <a:gd name="T4" fmla="*/ 100253 w 290151"/>
              <a:gd name="T5" fmla="*/ 817811 h 290152"/>
              <a:gd name="T6" fmla="*/ 251621 w 290151"/>
              <a:gd name="T7" fmla="*/ 691180 h 290152"/>
              <a:gd name="T8" fmla="*/ 304838 w 290151"/>
              <a:gd name="T9" fmla="*/ 707009 h 290152"/>
              <a:gd name="T10" fmla="*/ 251621 w 290151"/>
              <a:gd name="T11" fmla="*/ 721617 h 290152"/>
              <a:gd name="T12" fmla="*/ 251621 w 290151"/>
              <a:gd name="T13" fmla="*/ 691180 h 290152"/>
              <a:gd name="T14" fmla="*/ 174185 w 290151"/>
              <a:gd name="T15" fmla="*/ 691180 h 290152"/>
              <a:gd name="T16" fmla="*/ 174185 w 290151"/>
              <a:gd name="T17" fmla="*/ 721617 h 290152"/>
              <a:gd name="T18" fmla="*/ 100253 w 290151"/>
              <a:gd name="T19" fmla="*/ 707009 h 290152"/>
              <a:gd name="T20" fmla="*/ 539753 w 290151"/>
              <a:gd name="T21" fmla="*/ 629702 h 290152"/>
              <a:gd name="T22" fmla="*/ 638105 w 290151"/>
              <a:gd name="T23" fmla="*/ 838402 h 290152"/>
              <a:gd name="T24" fmla="*/ 714871 w 290151"/>
              <a:gd name="T25" fmla="*/ 647692 h 290152"/>
              <a:gd name="T26" fmla="*/ 539753 w 290151"/>
              <a:gd name="T27" fmla="*/ 629702 h 290152"/>
              <a:gd name="T28" fmla="*/ 258865 w 290151"/>
              <a:gd name="T29" fmla="*/ 580381 h 290152"/>
              <a:gd name="T30" fmla="*/ 258865 w 290151"/>
              <a:gd name="T31" fmla="*/ 610771 h 290152"/>
              <a:gd name="T32" fmla="*/ 100253 w 290151"/>
              <a:gd name="T33" fmla="*/ 595576 h 290152"/>
              <a:gd name="T34" fmla="*/ 114557 w 290151"/>
              <a:gd name="T35" fmla="*/ 474856 h 290152"/>
              <a:gd name="T36" fmla="*/ 273171 w 290151"/>
              <a:gd name="T37" fmla="*/ 490050 h 290152"/>
              <a:gd name="T38" fmla="*/ 114557 w 290151"/>
              <a:gd name="T39" fmla="*/ 505245 h 290152"/>
              <a:gd name="T40" fmla="*/ 114557 w 290151"/>
              <a:gd name="T41" fmla="*/ 474856 h 290152"/>
              <a:gd name="T42" fmla="*/ 534955 w 290151"/>
              <a:gd name="T43" fmla="*/ 540946 h 290152"/>
              <a:gd name="T44" fmla="*/ 740058 w 290151"/>
              <a:gd name="T45" fmla="*/ 540946 h 290152"/>
              <a:gd name="T46" fmla="*/ 114605 w 290151"/>
              <a:gd name="T47" fmla="*/ 364057 h 290152"/>
              <a:gd name="T48" fmla="*/ 304825 w 290151"/>
              <a:gd name="T49" fmla="*/ 379255 h 290152"/>
              <a:gd name="T50" fmla="*/ 114605 w 290151"/>
              <a:gd name="T51" fmla="*/ 394450 h 290152"/>
              <a:gd name="T52" fmla="*/ 114605 w 290151"/>
              <a:gd name="T53" fmla="*/ 364057 h 290152"/>
              <a:gd name="T54" fmla="*/ 742456 w 290151"/>
              <a:gd name="T55" fmla="*/ 462982 h 290152"/>
              <a:gd name="T56" fmla="*/ 736460 w 290151"/>
              <a:gd name="T57" fmla="*/ 628501 h 290152"/>
              <a:gd name="T58" fmla="*/ 934368 w 290151"/>
              <a:gd name="T59" fmla="*/ 540946 h 290152"/>
              <a:gd name="T60" fmla="*/ 267593 w 290151"/>
              <a:gd name="T61" fmla="*/ 258533 h 290152"/>
              <a:gd name="T62" fmla="*/ 378697 w 290151"/>
              <a:gd name="T63" fmla="*/ 273732 h 290152"/>
              <a:gd name="T64" fmla="*/ 267593 w 290151"/>
              <a:gd name="T65" fmla="*/ 288925 h 290152"/>
              <a:gd name="T66" fmla="*/ 267593 w 290151"/>
              <a:gd name="T67" fmla="*/ 258533 h 290152"/>
              <a:gd name="T68" fmla="*/ 190531 w 290151"/>
              <a:gd name="T69" fmla="*/ 258533 h 290152"/>
              <a:gd name="T70" fmla="*/ 190531 w 290151"/>
              <a:gd name="T71" fmla="*/ 288925 h 290152"/>
              <a:gd name="T72" fmla="*/ 100253 w 290151"/>
              <a:gd name="T73" fmla="*/ 273732 h 290152"/>
              <a:gd name="T74" fmla="*/ 652495 w 290151"/>
              <a:gd name="T75" fmla="*/ 244685 h 290152"/>
              <a:gd name="T76" fmla="*/ 723267 w 290151"/>
              <a:gd name="T77" fmla="*/ 440192 h 290152"/>
              <a:gd name="T78" fmla="*/ 652495 w 290151"/>
              <a:gd name="T79" fmla="*/ 244685 h 290152"/>
              <a:gd name="T80" fmla="*/ 340648 w 290151"/>
              <a:gd name="T81" fmla="*/ 540946 h 290152"/>
              <a:gd name="T82" fmla="*/ 522957 w 290151"/>
              <a:gd name="T83" fmla="*/ 605714 h 290152"/>
              <a:gd name="T84" fmla="*/ 623710 w 290151"/>
              <a:gd name="T85" fmla="*/ 410208 h 290152"/>
              <a:gd name="T86" fmla="*/ 203908 w 290151"/>
              <a:gd name="T87" fmla="*/ 29981 h 290152"/>
              <a:gd name="T88" fmla="*/ 248286 w 290151"/>
              <a:gd name="T89" fmla="*/ 117541 h 290152"/>
              <a:gd name="T90" fmla="*/ 564936 w 290151"/>
              <a:gd name="T91" fmla="*/ 73162 h 290152"/>
              <a:gd name="T92" fmla="*/ 203908 w 290151"/>
              <a:gd name="T93" fmla="*/ 29981 h 290152"/>
              <a:gd name="T94" fmla="*/ 28789 w 290151"/>
              <a:gd name="T95" fmla="*/ 73162 h 290152"/>
              <a:gd name="T96" fmla="*/ 73164 w 290151"/>
              <a:gd name="T97" fmla="*/ 935558 h 290152"/>
              <a:gd name="T98" fmla="*/ 740058 w 290151"/>
              <a:gd name="T99" fmla="*/ 892375 h 290152"/>
              <a:gd name="T100" fmla="*/ 638105 w 290151"/>
              <a:gd name="T101" fmla="*/ 867192 h 290152"/>
              <a:gd name="T102" fmla="*/ 638105 w 290151"/>
              <a:gd name="T103" fmla="*/ 215896 h 290152"/>
              <a:gd name="T104" fmla="*/ 740058 w 290151"/>
              <a:gd name="T105" fmla="*/ 73162 h 290152"/>
              <a:gd name="T106" fmla="*/ 593725 w 290151"/>
              <a:gd name="T107" fmla="*/ 29981 h 290152"/>
              <a:gd name="T108" fmla="*/ 521760 w 290151"/>
              <a:gd name="T109" fmla="*/ 146332 h 290152"/>
              <a:gd name="T110" fmla="*/ 175122 w 290151"/>
              <a:gd name="T111" fmla="*/ 73162 h 290152"/>
              <a:gd name="T112" fmla="*/ 73164 w 290151"/>
              <a:gd name="T113" fmla="*/ 29981 h 290152"/>
              <a:gd name="T114" fmla="*/ 696879 w 290151"/>
              <a:gd name="T115" fmla="*/ 0 h 290152"/>
              <a:gd name="T116" fmla="*/ 768846 w 290151"/>
              <a:gd name="T117" fmla="*/ 242285 h 290152"/>
              <a:gd name="T118" fmla="*/ 768846 w 290151"/>
              <a:gd name="T119" fmla="*/ 839599 h 290152"/>
              <a:gd name="T120" fmla="*/ 696879 w 290151"/>
              <a:gd name="T121" fmla="*/ 964341 h 290152"/>
              <a:gd name="T122" fmla="*/ 0 w 290151"/>
              <a:gd name="T123" fmla="*/ 892375 h 290152"/>
              <a:gd name="T124" fmla="*/ 73164 w 290151"/>
              <a:gd name="T125" fmla="*/ 0 h 2901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0151" h="290152">
                <a:moveTo>
                  <a:pt x="34521" y="241300"/>
                </a:moveTo>
                <a:lnTo>
                  <a:pt x="111165" y="241300"/>
                </a:lnTo>
                <a:cubicBezTo>
                  <a:pt x="113708" y="241300"/>
                  <a:pt x="115524" y="243498"/>
                  <a:pt x="115524" y="246063"/>
                </a:cubicBezTo>
                <a:cubicBezTo>
                  <a:pt x="115524" y="248627"/>
                  <a:pt x="113708" y="250459"/>
                  <a:pt x="111165" y="250459"/>
                </a:cubicBezTo>
                <a:lnTo>
                  <a:pt x="34521" y="250459"/>
                </a:lnTo>
                <a:cubicBezTo>
                  <a:pt x="31978" y="250459"/>
                  <a:pt x="30162" y="248627"/>
                  <a:pt x="30162" y="246063"/>
                </a:cubicBezTo>
                <a:cubicBezTo>
                  <a:pt x="30162" y="243498"/>
                  <a:pt x="31978" y="241300"/>
                  <a:pt x="34521" y="241300"/>
                </a:cubicBezTo>
                <a:close/>
                <a:moveTo>
                  <a:pt x="75707" y="207963"/>
                </a:moveTo>
                <a:lnTo>
                  <a:pt x="87449" y="207963"/>
                </a:lnTo>
                <a:cubicBezTo>
                  <a:pt x="89584" y="207963"/>
                  <a:pt x="91719" y="210161"/>
                  <a:pt x="91719" y="212725"/>
                </a:cubicBezTo>
                <a:cubicBezTo>
                  <a:pt x="91719" y="215290"/>
                  <a:pt x="89584" y="217121"/>
                  <a:pt x="87449" y="217121"/>
                </a:cubicBezTo>
                <a:lnTo>
                  <a:pt x="75707" y="217121"/>
                </a:lnTo>
                <a:cubicBezTo>
                  <a:pt x="73216" y="217121"/>
                  <a:pt x="71437" y="215290"/>
                  <a:pt x="71437" y="212725"/>
                </a:cubicBezTo>
                <a:cubicBezTo>
                  <a:pt x="71437" y="210161"/>
                  <a:pt x="73216" y="207963"/>
                  <a:pt x="75707" y="207963"/>
                </a:cubicBezTo>
                <a:close/>
                <a:moveTo>
                  <a:pt x="34539" y="207963"/>
                </a:moveTo>
                <a:lnTo>
                  <a:pt x="52409" y="207963"/>
                </a:lnTo>
                <a:cubicBezTo>
                  <a:pt x="54962" y="207963"/>
                  <a:pt x="56786" y="210161"/>
                  <a:pt x="56786" y="212725"/>
                </a:cubicBezTo>
                <a:cubicBezTo>
                  <a:pt x="56786" y="215290"/>
                  <a:pt x="54962" y="217121"/>
                  <a:pt x="52409" y="217121"/>
                </a:cubicBezTo>
                <a:lnTo>
                  <a:pt x="34539" y="217121"/>
                </a:lnTo>
                <a:cubicBezTo>
                  <a:pt x="31986" y="217121"/>
                  <a:pt x="30162" y="215290"/>
                  <a:pt x="30162" y="212725"/>
                </a:cubicBezTo>
                <a:cubicBezTo>
                  <a:pt x="30162" y="210161"/>
                  <a:pt x="31986" y="207963"/>
                  <a:pt x="34539" y="207963"/>
                </a:cubicBezTo>
                <a:close/>
                <a:moveTo>
                  <a:pt x="162398" y="189465"/>
                </a:moveTo>
                <a:lnTo>
                  <a:pt x="121979" y="218336"/>
                </a:lnTo>
                <a:cubicBezTo>
                  <a:pt x="138219" y="238906"/>
                  <a:pt x="163481" y="252259"/>
                  <a:pt x="191991" y="252259"/>
                </a:cubicBezTo>
                <a:cubicBezTo>
                  <a:pt x="213283" y="252259"/>
                  <a:pt x="233132" y="244681"/>
                  <a:pt x="248289" y="232049"/>
                </a:cubicBezTo>
                <a:lnTo>
                  <a:pt x="215087" y="194878"/>
                </a:lnTo>
                <a:cubicBezTo>
                  <a:pt x="208591" y="199570"/>
                  <a:pt x="200652" y="202457"/>
                  <a:pt x="191991" y="202457"/>
                </a:cubicBezTo>
                <a:cubicBezTo>
                  <a:pt x="180442" y="202457"/>
                  <a:pt x="169616" y="197404"/>
                  <a:pt x="162398" y="189465"/>
                </a:cubicBezTo>
                <a:close/>
                <a:moveTo>
                  <a:pt x="34468" y="174625"/>
                </a:moveTo>
                <a:lnTo>
                  <a:pt x="77886" y="174625"/>
                </a:lnTo>
                <a:cubicBezTo>
                  <a:pt x="80397" y="174625"/>
                  <a:pt x="82191" y="176530"/>
                  <a:pt x="82191" y="179197"/>
                </a:cubicBezTo>
                <a:cubicBezTo>
                  <a:pt x="82191" y="181864"/>
                  <a:pt x="80397" y="183769"/>
                  <a:pt x="77886" y="183769"/>
                </a:cubicBezTo>
                <a:lnTo>
                  <a:pt x="34468" y="183769"/>
                </a:lnTo>
                <a:cubicBezTo>
                  <a:pt x="31956" y="183769"/>
                  <a:pt x="30162" y="181864"/>
                  <a:pt x="30162" y="179197"/>
                </a:cubicBezTo>
                <a:cubicBezTo>
                  <a:pt x="30162" y="176530"/>
                  <a:pt x="31956" y="174625"/>
                  <a:pt x="34468" y="174625"/>
                </a:cubicBezTo>
                <a:close/>
                <a:moveTo>
                  <a:pt x="34468" y="142875"/>
                </a:moveTo>
                <a:lnTo>
                  <a:pt x="77886" y="142875"/>
                </a:lnTo>
                <a:cubicBezTo>
                  <a:pt x="80397" y="142875"/>
                  <a:pt x="82191" y="144780"/>
                  <a:pt x="82191" y="147447"/>
                </a:cubicBezTo>
                <a:cubicBezTo>
                  <a:pt x="82191" y="150114"/>
                  <a:pt x="80397" y="152019"/>
                  <a:pt x="77886" y="152019"/>
                </a:cubicBezTo>
                <a:lnTo>
                  <a:pt x="34468" y="152019"/>
                </a:lnTo>
                <a:cubicBezTo>
                  <a:pt x="31956" y="152019"/>
                  <a:pt x="30162" y="150114"/>
                  <a:pt x="30162" y="147447"/>
                </a:cubicBezTo>
                <a:cubicBezTo>
                  <a:pt x="30162" y="144780"/>
                  <a:pt x="31956" y="142875"/>
                  <a:pt x="34468" y="142875"/>
                </a:cubicBezTo>
                <a:close/>
                <a:moveTo>
                  <a:pt x="191991" y="132084"/>
                </a:moveTo>
                <a:cubicBezTo>
                  <a:pt x="175029" y="132084"/>
                  <a:pt x="160955" y="145798"/>
                  <a:pt x="160955" y="162759"/>
                </a:cubicBezTo>
                <a:cubicBezTo>
                  <a:pt x="160955" y="179721"/>
                  <a:pt x="175029" y="193795"/>
                  <a:pt x="191991" y="193795"/>
                </a:cubicBezTo>
                <a:cubicBezTo>
                  <a:pt x="208952" y="193795"/>
                  <a:pt x="222666" y="179721"/>
                  <a:pt x="222666" y="162759"/>
                </a:cubicBezTo>
                <a:cubicBezTo>
                  <a:pt x="222666" y="145798"/>
                  <a:pt x="208952" y="132084"/>
                  <a:pt x="191991" y="132084"/>
                </a:cubicBezTo>
                <a:close/>
                <a:moveTo>
                  <a:pt x="34482" y="109538"/>
                </a:moveTo>
                <a:lnTo>
                  <a:pt x="87396" y="109538"/>
                </a:lnTo>
                <a:cubicBezTo>
                  <a:pt x="89556" y="109538"/>
                  <a:pt x="91715" y="111443"/>
                  <a:pt x="91715" y="114110"/>
                </a:cubicBezTo>
                <a:cubicBezTo>
                  <a:pt x="91715" y="116777"/>
                  <a:pt x="89556" y="118682"/>
                  <a:pt x="87396" y="118682"/>
                </a:cubicBezTo>
                <a:lnTo>
                  <a:pt x="34482" y="118682"/>
                </a:lnTo>
                <a:cubicBezTo>
                  <a:pt x="31962" y="118682"/>
                  <a:pt x="30162" y="116777"/>
                  <a:pt x="30162" y="114110"/>
                </a:cubicBezTo>
                <a:cubicBezTo>
                  <a:pt x="30162" y="111443"/>
                  <a:pt x="31962" y="109538"/>
                  <a:pt x="34482" y="109538"/>
                </a:cubicBezTo>
                <a:close/>
                <a:moveTo>
                  <a:pt x="259476" y="105017"/>
                </a:moveTo>
                <a:lnTo>
                  <a:pt x="223388" y="139302"/>
                </a:lnTo>
                <a:cubicBezTo>
                  <a:pt x="228440" y="145798"/>
                  <a:pt x="231327" y="154098"/>
                  <a:pt x="231327" y="162759"/>
                </a:cubicBezTo>
                <a:cubicBezTo>
                  <a:pt x="231327" y="172864"/>
                  <a:pt x="227718" y="181886"/>
                  <a:pt x="221583" y="189104"/>
                </a:cubicBezTo>
                <a:lnTo>
                  <a:pt x="255146" y="226275"/>
                </a:lnTo>
                <a:cubicBezTo>
                  <a:pt x="271385" y="210035"/>
                  <a:pt x="281129" y="187299"/>
                  <a:pt x="281129" y="162759"/>
                </a:cubicBezTo>
                <a:cubicBezTo>
                  <a:pt x="281129" y="140745"/>
                  <a:pt x="273190" y="120175"/>
                  <a:pt x="259476" y="105017"/>
                </a:cubicBezTo>
                <a:close/>
                <a:moveTo>
                  <a:pt x="80513" y="77788"/>
                </a:moveTo>
                <a:lnTo>
                  <a:pt x="109628" y="77788"/>
                </a:lnTo>
                <a:cubicBezTo>
                  <a:pt x="112144" y="77788"/>
                  <a:pt x="113941" y="79693"/>
                  <a:pt x="113941" y="82360"/>
                </a:cubicBezTo>
                <a:cubicBezTo>
                  <a:pt x="113941" y="85027"/>
                  <a:pt x="112144" y="86932"/>
                  <a:pt x="109628" y="86932"/>
                </a:cubicBezTo>
                <a:lnTo>
                  <a:pt x="80513" y="86932"/>
                </a:lnTo>
                <a:cubicBezTo>
                  <a:pt x="78357" y="86932"/>
                  <a:pt x="76200" y="85027"/>
                  <a:pt x="76200" y="82360"/>
                </a:cubicBezTo>
                <a:cubicBezTo>
                  <a:pt x="76200" y="79693"/>
                  <a:pt x="78357" y="77788"/>
                  <a:pt x="80513" y="77788"/>
                </a:cubicBezTo>
                <a:close/>
                <a:moveTo>
                  <a:pt x="34396" y="77788"/>
                </a:moveTo>
                <a:lnTo>
                  <a:pt x="57326" y="77788"/>
                </a:lnTo>
                <a:cubicBezTo>
                  <a:pt x="59796" y="77788"/>
                  <a:pt x="61559" y="79693"/>
                  <a:pt x="61559" y="82360"/>
                </a:cubicBezTo>
                <a:cubicBezTo>
                  <a:pt x="61559" y="85027"/>
                  <a:pt x="59796" y="86932"/>
                  <a:pt x="57326" y="86932"/>
                </a:cubicBezTo>
                <a:lnTo>
                  <a:pt x="34396" y="86932"/>
                </a:lnTo>
                <a:cubicBezTo>
                  <a:pt x="31926" y="86932"/>
                  <a:pt x="30162" y="85027"/>
                  <a:pt x="30162" y="82360"/>
                </a:cubicBezTo>
                <a:cubicBezTo>
                  <a:pt x="30162" y="79693"/>
                  <a:pt x="31926" y="77788"/>
                  <a:pt x="34396" y="77788"/>
                </a:cubicBezTo>
                <a:close/>
                <a:moveTo>
                  <a:pt x="196321" y="73620"/>
                </a:moveTo>
                <a:lnTo>
                  <a:pt x="196321" y="123423"/>
                </a:lnTo>
                <a:cubicBezTo>
                  <a:pt x="204261" y="124505"/>
                  <a:pt x="211479" y="127753"/>
                  <a:pt x="217614" y="132445"/>
                </a:cubicBezTo>
                <a:lnTo>
                  <a:pt x="253702" y="98161"/>
                </a:lnTo>
                <a:cubicBezTo>
                  <a:pt x="238545" y="83725"/>
                  <a:pt x="218696" y="74703"/>
                  <a:pt x="196321" y="73620"/>
                </a:cubicBezTo>
                <a:close/>
                <a:moveTo>
                  <a:pt x="187660" y="73620"/>
                </a:moveTo>
                <a:cubicBezTo>
                  <a:pt x="140384" y="76147"/>
                  <a:pt x="102491" y="115122"/>
                  <a:pt x="102491" y="162759"/>
                </a:cubicBezTo>
                <a:cubicBezTo>
                  <a:pt x="102491" y="180804"/>
                  <a:pt x="107905" y="197404"/>
                  <a:pt x="116927" y="211118"/>
                </a:cubicBezTo>
                <a:lnTo>
                  <a:pt x="157346" y="182247"/>
                </a:lnTo>
                <a:cubicBezTo>
                  <a:pt x="154098" y="176473"/>
                  <a:pt x="152293" y="169977"/>
                  <a:pt x="152293" y="162759"/>
                </a:cubicBezTo>
                <a:cubicBezTo>
                  <a:pt x="152293" y="142550"/>
                  <a:pt x="167812" y="125588"/>
                  <a:pt x="187660" y="123423"/>
                </a:cubicBezTo>
                <a:lnTo>
                  <a:pt x="187660" y="73620"/>
                </a:lnTo>
                <a:close/>
                <a:moveTo>
                  <a:pt x="61351" y="9022"/>
                </a:moveTo>
                <a:lnTo>
                  <a:pt x="61351" y="22014"/>
                </a:lnTo>
                <a:cubicBezTo>
                  <a:pt x="61351" y="29231"/>
                  <a:pt x="67486" y="35367"/>
                  <a:pt x="74703" y="35367"/>
                </a:cubicBezTo>
                <a:lnTo>
                  <a:pt x="156985" y="35367"/>
                </a:lnTo>
                <a:cubicBezTo>
                  <a:pt x="164203" y="35367"/>
                  <a:pt x="169977" y="29231"/>
                  <a:pt x="169977" y="22014"/>
                </a:cubicBezTo>
                <a:lnTo>
                  <a:pt x="169977" y="9022"/>
                </a:lnTo>
                <a:lnTo>
                  <a:pt x="61351" y="9022"/>
                </a:lnTo>
                <a:close/>
                <a:moveTo>
                  <a:pt x="22014" y="9022"/>
                </a:moveTo>
                <a:cubicBezTo>
                  <a:pt x="14435" y="9022"/>
                  <a:pt x="8661" y="14796"/>
                  <a:pt x="8661" y="22014"/>
                </a:cubicBezTo>
                <a:lnTo>
                  <a:pt x="8661" y="268499"/>
                </a:lnTo>
                <a:cubicBezTo>
                  <a:pt x="8661" y="275717"/>
                  <a:pt x="14435" y="281491"/>
                  <a:pt x="22014" y="281491"/>
                </a:cubicBezTo>
                <a:lnTo>
                  <a:pt x="209674" y="281491"/>
                </a:lnTo>
                <a:cubicBezTo>
                  <a:pt x="216892" y="281491"/>
                  <a:pt x="222666" y="275717"/>
                  <a:pt x="222666" y="268499"/>
                </a:cubicBezTo>
                <a:lnTo>
                  <a:pt x="222666" y="255868"/>
                </a:lnTo>
                <a:cubicBezTo>
                  <a:pt x="212922" y="259477"/>
                  <a:pt x="202456" y="260921"/>
                  <a:pt x="191991" y="260921"/>
                </a:cubicBezTo>
                <a:cubicBezTo>
                  <a:pt x="137858" y="260921"/>
                  <a:pt x="93830" y="216892"/>
                  <a:pt x="93830" y="162759"/>
                </a:cubicBezTo>
                <a:cubicBezTo>
                  <a:pt x="93830" y="108626"/>
                  <a:pt x="137858" y="64959"/>
                  <a:pt x="191991" y="64959"/>
                </a:cubicBezTo>
                <a:cubicBezTo>
                  <a:pt x="202456" y="64959"/>
                  <a:pt x="212922" y="66403"/>
                  <a:pt x="222666" y="69651"/>
                </a:cubicBezTo>
                <a:lnTo>
                  <a:pt x="222666" y="22014"/>
                </a:lnTo>
                <a:cubicBezTo>
                  <a:pt x="222666" y="14796"/>
                  <a:pt x="216892" y="9022"/>
                  <a:pt x="209674" y="9022"/>
                </a:cubicBezTo>
                <a:lnTo>
                  <a:pt x="178638" y="9022"/>
                </a:lnTo>
                <a:lnTo>
                  <a:pt x="178638" y="22014"/>
                </a:lnTo>
                <a:cubicBezTo>
                  <a:pt x="178638" y="34284"/>
                  <a:pt x="168894" y="44028"/>
                  <a:pt x="156985" y="44028"/>
                </a:cubicBezTo>
                <a:lnTo>
                  <a:pt x="74703" y="44028"/>
                </a:lnTo>
                <a:cubicBezTo>
                  <a:pt x="62433" y="44028"/>
                  <a:pt x="52689" y="34284"/>
                  <a:pt x="52689" y="22014"/>
                </a:cubicBezTo>
                <a:lnTo>
                  <a:pt x="52689" y="9022"/>
                </a:lnTo>
                <a:lnTo>
                  <a:pt x="22014" y="9022"/>
                </a:lnTo>
                <a:close/>
                <a:moveTo>
                  <a:pt x="22014" y="0"/>
                </a:moveTo>
                <a:lnTo>
                  <a:pt x="209674" y="0"/>
                </a:lnTo>
                <a:cubicBezTo>
                  <a:pt x="221583" y="0"/>
                  <a:pt x="231327" y="10105"/>
                  <a:pt x="231327" y="22014"/>
                </a:cubicBezTo>
                <a:lnTo>
                  <a:pt x="231327" y="72899"/>
                </a:lnTo>
                <a:cubicBezTo>
                  <a:pt x="265972" y="88417"/>
                  <a:pt x="290151" y="122701"/>
                  <a:pt x="290151" y="162759"/>
                </a:cubicBezTo>
                <a:cubicBezTo>
                  <a:pt x="290151" y="202818"/>
                  <a:pt x="265972" y="237463"/>
                  <a:pt x="231327" y="252620"/>
                </a:cubicBezTo>
                <a:lnTo>
                  <a:pt x="231327" y="268499"/>
                </a:lnTo>
                <a:cubicBezTo>
                  <a:pt x="231327" y="280408"/>
                  <a:pt x="221583" y="290152"/>
                  <a:pt x="209674" y="290152"/>
                </a:cubicBezTo>
                <a:lnTo>
                  <a:pt x="22014" y="290152"/>
                </a:lnTo>
                <a:cubicBezTo>
                  <a:pt x="9744" y="290152"/>
                  <a:pt x="0" y="280408"/>
                  <a:pt x="0" y="268499"/>
                </a:cubicBezTo>
                <a:lnTo>
                  <a:pt x="0" y="22014"/>
                </a:lnTo>
                <a:cubicBezTo>
                  <a:pt x="0" y="10105"/>
                  <a:pt x="9744" y="0"/>
                  <a:pt x="22014" y="0"/>
                </a:cubicBezTo>
                <a:close/>
              </a:path>
            </a:pathLst>
          </a:custGeom>
          <a:solidFill>
            <a:schemeClr val="bg1"/>
          </a:solidFill>
          <a:ln>
            <a:noFill/>
          </a:ln>
          <a:effectLst/>
        </p:spPr>
        <p:txBody>
          <a:bodyPr anchor="ctr"/>
          <a:lstStyle/>
          <a:p>
            <a:endParaRPr lang="en-US" sz="1050" dirty="0">
              <a:latin typeface="Gothom"/>
            </a:endParaRPr>
          </a:p>
        </p:txBody>
      </p:sp>
      <p:sp>
        <p:nvSpPr>
          <p:cNvPr id="37" name="TextBox 36">
            <a:extLst>
              <a:ext uri="{FF2B5EF4-FFF2-40B4-BE49-F238E27FC236}">
                <a16:creationId xmlns="" xmlns:a16="http://schemas.microsoft.com/office/drawing/2014/main" id="{DF00EEFA-AB75-D847-94E5-A1978967E269}"/>
              </a:ext>
            </a:extLst>
          </p:cNvPr>
          <p:cNvSpPr txBox="1"/>
          <p:nvPr/>
        </p:nvSpPr>
        <p:spPr>
          <a:xfrm>
            <a:off x="7217532" y="4726939"/>
            <a:ext cx="1467068" cy="400110"/>
          </a:xfrm>
          <a:prstGeom prst="rect">
            <a:avLst/>
          </a:prstGeom>
          <a:noFill/>
        </p:spPr>
        <p:txBody>
          <a:bodyPr wrap="none" rtlCol="0" anchor="ctr" anchorCtr="0">
            <a:spAutoFit/>
          </a:bodyPr>
          <a:lstStyle/>
          <a:p>
            <a:r>
              <a:rPr lang="en-US" sz="2000" b="1" dirty="0" smtClean="0">
                <a:solidFill>
                  <a:srgbClr val="F36421"/>
                </a:solidFill>
                <a:latin typeface="Gothom"/>
                <a:ea typeface="League Spartan" charset="0"/>
                <a:cs typeface="Poppins" pitchFamily="2" charset="77"/>
              </a:rPr>
              <a:t>35,261,246</a:t>
            </a:r>
            <a:endParaRPr lang="en-US" sz="2000" b="1" dirty="0">
              <a:solidFill>
                <a:srgbClr val="F36421"/>
              </a:solidFill>
              <a:latin typeface="Gothom"/>
              <a:ea typeface="League Spartan" charset="0"/>
              <a:cs typeface="Poppins" pitchFamily="2" charset="77"/>
            </a:endParaRPr>
          </a:p>
        </p:txBody>
      </p:sp>
    </p:spTree>
    <p:extLst>
      <p:ext uri="{BB962C8B-B14F-4D97-AF65-F5344CB8AC3E}">
        <p14:creationId xmlns:p14="http://schemas.microsoft.com/office/powerpoint/2010/main" val="194807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500"/>
                                        <p:tgtEl>
                                          <p:spTgt spid="14"/>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500"/>
                                        <p:tgtEl>
                                          <p:spTgt spid="17"/>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500"/>
                                        <p:tgtEl>
                                          <p:spTgt spid="18"/>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fade">
                                      <p:cBhvr>
                                        <p:cTn id="40" dur="500"/>
                                        <p:tgtEl>
                                          <p:spTgt spid="1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fade">
                                      <p:cBhvr>
                                        <p:cTn id="43" dur="500"/>
                                        <p:tgtEl>
                                          <p:spTgt spid="20"/>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500"/>
                                        <p:tgtEl>
                                          <p:spTgt spid="21"/>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fade">
                                      <p:cBhvr>
                                        <p:cTn id="54" dur="500"/>
                                        <p:tgtEl>
                                          <p:spTgt spid="24"/>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fade">
                                      <p:cBhvr>
                                        <p:cTn id="60" dur="500"/>
                                        <p:tgtEl>
                                          <p:spTgt spid="26"/>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500"/>
                                        <p:tgtEl>
                                          <p:spTgt spid="28"/>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fade">
                                      <p:cBhvr>
                                        <p:cTn id="66" dur="500"/>
                                        <p:tgtEl>
                                          <p:spTgt spid="29"/>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0"/>
                                        </p:tgtEl>
                                        <p:attrNameLst>
                                          <p:attrName>style.visibility</p:attrName>
                                        </p:attrNameLst>
                                      </p:cBhvr>
                                      <p:to>
                                        <p:strVal val="visible"/>
                                      </p:to>
                                    </p:set>
                                    <p:animEffect transition="in" filter="fade">
                                      <p:cBhvr>
                                        <p:cTn id="69" dur="500"/>
                                        <p:tgtEl>
                                          <p:spTgt spid="30"/>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fade">
                                      <p:cBhvr>
                                        <p:cTn id="72" dur="500"/>
                                        <p:tgtEl>
                                          <p:spTgt spid="3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34"/>
                                        </p:tgtEl>
                                        <p:attrNameLst>
                                          <p:attrName>style.visibility</p:attrName>
                                        </p:attrNameLst>
                                      </p:cBhvr>
                                      <p:to>
                                        <p:strVal val="visible"/>
                                      </p:to>
                                    </p:set>
                                    <p:animEffect transition="in" filter="fade">
                                      <p:cBhvr>
                                        <p:cTn id="75" dur="500"/>
                                        <p:tgtEl>
                                          <p:spTgt spid="34"/>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fade">
                                      <p:cBhvr>
                                        <p:cTn id="78" dur="500"/>
                                        <p:tgtEl>
                                          <p:spTgt spid="35"/>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7"/>
                                        </p:tgtEl>
                                        <p:attrNameLst>
                                          <p:attrName>style.visibility</p:attrName>
                                        </p:attrNameLst>
                                      </p:cBhvr>
                                      <p:to>
                                        <p:strVal val="visible"/>
                                      </p:to>
                                    </p:set>
                                    <p:animEffect transition="in" filter="fade">
                                      <p:cBhvr>
                                        <p:cTn id="81"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0" grpId="0"/>
      <p:bldP spid="14" grpId="0" animBg="1"/>
      <p:bldP spid="15" grpId="0" animBg="1"/>
      <p:bldP spid="16" grpId="0" animBg="1"/>
      <p:bldP spid="17" grpId="0" animBg="1"/>
      <p:bldP spid="18" grpId="0"/>
      <p:bldP spid="19" grpId="0"/>
      <p:bldP spid="20" grpId="0"/>
      <p:bldP spid="21" grpId="0"/>
      <p:bldP spid="3" grpId="0"/>
      <p:bldP spid="23" grpId="0" animBg="1"/>
      <p:bldP spid="24" grpId="0" animBg="1"/>
      <p:bldP spid="25" grpId="0"/>
      <p:bldP spid="26" grpId="0"/>
      <p:bldP spid="28" grpId="0" animBg="1"/>
      <p:bldP spid="29" grpId="0" animBg="1"/>
      <p:bldP spid="30" grpId="0"/>
      <p:bldP spid="31" grpId="0"/>
      <p:bldP spid="34" grpId="0" animBg="1"/>
      <p:bldP spid="35" grpId="0" animBg="1"/>
      <p:bldP spid="3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7" name="Oval 6">
            <a:extLst>
              <a:ext uri="{FF2B5EF4-FFF2-40B4-BE49-F238E27FC236}">
                <a16:creationId xmlns="" xmlns:a16="http://schemas.microsoft.com/office/drawing/2014/main" id="{661B25D5-24C8-AC49-844B-8D377F7E60D4}"/>
              </a:ext>
            </a:extLst>
          </p:cNvPr>
          <p:cNvSpPr/>
          <p:nvPr/>
        </p:nvSpPr>
        <p:spPr>
          <a:xfrm>
            <a:off x="133575" y="2369249"/>
            <a:ext cx="647700" cy="647700"/>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8" name="Freeform 999">
            <a:extLst>
              <a:ext uri="{FF2B5EF4-FFF2-40B4-BE49-F238E27FC236}">
                <a16:creationId xmlns="" xmlns:a16="http://schemas.microsoft.com/office/drawing/2014/main" id="{AFCC6232-B9EA-3349-8EEE-1A8D54537D74}"/>
              </a:ext>
            </a:extLst>
          </p:cNvPr>
          <p:cNvSpPr>
            <a:spLocks noChangeAspect="1" noChangeArrowheads="1"/>
          </p:cNvSpPr>
          <p:nvPr/>
        </p:nvSpPr>
        <p:spPr bwMode="auto">
          <a:xfrm>
            <a:off x="278151" y="2519609"/>
            <a:ext cx="358547" cy="358547"/>
          </a:xfrm>
          <a:custGeom>
            <a:avLst/>
            <a:gdLst>
              <a:gd name="T0" fmla="*/ 309016 w 289849"/>
              <a:gd name="T1" fmla="*/ 822812 h 290152"/>
              <a:gd name="T2" fmla="*/ 436972 w 289849"/>
              <a:gd name="T3" fmla="*/ 645296 h 290152"/>
              <a:gd name="T4" fmla="*/ 505772 w 289849"/>
              <a:gd name="T5" fmla="*/ 645296 h 290152"/>
              <a:gd name="T6" fmla="*/ 828071 w 289849"/>
              <a:gd name="T7" fmla="*/ 528952 h 290152"/>
              <a:gd name="T8" fmla="*/ 931875 w 289849"/>
              <a:gd name="T9" fmla="*/ 536147 h 290152"/>
              <a:gd name="T10" fmla="*/ 551647 w 289849"/>
              <a:gd name="T11" fmla="*/ 491767 h 290152"/>
              <a:gd name="T12" fmla="*/ 347643 w 289849"/>
              <a:gd name="T13" fmla="*/ 548137 h 290152"/>
              <a:gd name="T14" fmla="*/ 142436 w 289849"/>
              <a:gd name="T15" fmla="*/ 636901 h 290152"/>
              <a:gd name="T16" fmla="*/ 211239 w 289849"/>
              <a:gd name="T17" fmla="*/ 728058 h 290152"/>
              <a:gd name="T18" fmla="*/ 339195 w 289849"/>
              <a:gd name="T19" fmla="*/ 728058 h 290152"/>
              <a:gd name="T20" fmla="*/ 408000 w 289849"/>
              <a:gd name="T21" fmla="*/ 629702 h 290152"/>
              <a:gd name="T22" fmla="*/ 534743 w 289849"/>
              <a:gd name="T23" fmla="*/ 629702 h 290152"/>
              <a:gd name="T24" fmla="*/ 603547 w 289849"/>
              <a:gd name="T25" fmla="*/ 540950 h 290152"/>
              <a:gd name="T26" fmla="*/ 633728 w 289849"/>
              <a:gd name="T27" fmla="*/ 822812 h 290152"/>
              <a:gd name="T28" fmla="*/ 599926 w 289849"/>
              <a:gd name="T29" fmla="*/ 436594 h 290152"/>
              <a:gd name="T30" fmla="*/ 461676 w 289849"/>
              <a:gd name="T31" fmla="*/ 352871 h 290152"/>
              <a:gd name="T32" fmla="*/ 207497 w 289849"/>
              <a:gd name="T33" fmla="*/ 352871 h 290152"/>
              <a:gd name="T34" fmla="*/ 764904 w 289849"/>
              <a:gd name="T35" fmla="*/ 336518 h 290152"/>
              <a:gd name="T36" fmla="*/ 679847 w 289849"/>
              <a:gd name="T37" fmla="*/ 420874 h 290152"/>
              <a:gd name="T38" fmla="*/ 747195 w 289849"/>
              <a:gd name="T39" fmla="*/ 279468 h 290152"/>
              <a:gd name="T40" fmla="*/ 870318 w 289849"/>
              <a:gd name="T41" fmla="*/ 401810 h 290152"/>
              <a:gd name="T42" fmla="*/ 548079 w 289849"/>
              <a:gd name="T43" fmla="*/ 242701 h 290152"/>
              <a:gd name="T44" fmla="*/ 414917 w 289849"/>
              <a:gd name="T45" fmla="*/ 273094 h 290152"/>
              <a:gd name="T46" fmla="*/ 223195 w 289849"/>
              <a:gd name="T47" fmla="*/ 242701 h 290152"/>
              <a:gd name="T48" fmla="*/ 334249 w 289849"/>
              <a:gd name="T49" fmla="*/ 273094 h 290152"/>
              <a:gd name="T50" fmla="*/ 223195 w 289849"/>
              <a:gd name="T51" fmla="*/ 242701 h 290152"/>
              <a:gd name="T52" fmla="*/ 940331 w 289849"/>
              <a:gd name="T53" fmla="*/ 125935 h 290152"/>
              <a:gd name="T54" fmla="*/ 142436 w 289849"/>
              <a:gd name="T55" fmla="*/ 29981 h 290152"/>
              <a:gd name="T56" fmla="*/ 814791 w 289849"/>
              <a:gd name="T57" fmla="*/ 935558 h 290152"/>
              <a:gd name="T58" fmla="*/ 747195 w 289849"/>
              <a:gd name="T59" fmla="*/ 552942 h 290152"/>
              <a:gd name="T60" fmla="*/ 715810 w 289849"/>
              <a:gd name="T61" fmla="*/ 852796 h 290152"/>
              <a:gd name="T62" fmla="*/ 113468 w 289849"/>
              <a:gd name="T63" fmla="*/ 253080 h 290152"/>
              <a:gd name="T64" fmla="*/ 142436 w 289849"/>
              <a:gd name="T65" fmla="*/ 596117 h 290152"/>
              <a:gd name="T66" fmla="*/ 334367 w 289849"/>
              <a:gd name="T67" fmla="*/ 520556 h 290152"/>
              <a:gd name="T68" fmla="*/ 535951 w 289849"/>
              <a:gd name="T69" fmla="*/ 465379 h 290152"/>
              <a:gd name="T70" fmla="*/ 814791 w 289849"/>
              <a:gd name="T71" fmla="*/ 266271 h 290152"/>
              <a:gd name="T72" fmla="*/ 254696 w 289849"/>
              <a:gd name="T73" fmla="*/ 141528 h 290152"/>
              <a:gd name="T74" fmla="*/ 829278 w 289849"/>
              <a:gd name="T75" fmla="*/ 0 h 290152"/>
              <a:gd name="T76" fmla="*/ 843763 w 289849"/>
              <a:gd name="T77" fmla="*/ 155929 h 290152"/>
              <a:gd name="T78" fmla="*/ 889627 w 289849"/>
              <a:gd name="T79" fmla="*/ 453387 h 290152"/>
              <a:gd name="T80" fmla="*/ 907737 w 289849"/>
              <a:gd name="T81" fmla="*/ 623706 h 290152"/>
              <a:gd name="T82" fmla="*/ 843763 w 289849"/>
              <a:gd name="T83" fmla="*/ 951152 h 290152"/>
              <a:gd name="T84" fmla="*/ 0 w 289849"/>
              <a:gd name="T85" fmla="*/ 951152 h 2901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9849" h="290152">
                <a:moveTo>
                  <a:pt x="71674" y="223388"/>
                </a:moveTo>
                <a:lnTo>
                  <a:pt x="71674" y="247568"/>
                </a:lnTo>
                <a:lnTo>
                  <a:pt x="92204" y="247568"/>
                </a:lnTo>
                <a:lnTo>
                  <a:pt x="92204" y="223388"/>
                </a:lnTo>
                <a:lnTo>
                  <a:pt x="71674" y="223388"/>
                </a:lnTo>
                <a:close/>
                <a:moveTo>
                  <a:pt x="130383" y="194157"/>
                </a:moveTo>
                <a:lnTo>
                  <a:pt x="130383" y="247568"/>
                </a:lnTo>
                <a:lnTo>
                  <a:pt x="150912" y="247568"/>
                </a:lnTo>
                <a:lnTo>
                  <a:pt x="150912" y="194157"/>
                </a:lnTo>
                <a:lnTo>
                  <a:pt x="130383" y="194157"/>
                </a:lnTo>
                <a:close/>
                <a:moveTo>
                  <a:pt x="261485" y="144715"/>
                </a:moveTo>
                <a:cubicBezTo>
                  <a:pt x="257884" y="150850"/>
                  <a:pt x="252841" y="155542"/>
                  <a:pt x="247079" y="159151"/>
                </a:cubicBezTo>
                <a:lnTo>
                  <a:pt x="263647" y="175752"/>
                </a:lnTo>
                <a:cubicBezTo>
                  <a:pt x="267608" y="179721"/>
                  <a:pt x="274092" y="179721"/>
                  <a:pt x="278053" y="175752"/>
                </a:cubicBezTo>
                <a:cubicBezTo>
                  <a:pt x="282015" y="171782"/>
                  <a:pt x="282015" y="165286"/>
                  <a:pt x="278053" y="161316"/>
                </a:cubicBezTo>
                <a:lnTo>
                  <a:pt x="261485" y="144715"/>
                </a:lnTo>
                <a:close/>
                <a:moveTo>
                  <a:pt x="179006" y="131363"/>
                </a:moveTo>
                <a:lnTo>
                  <a:pt x="164599" y="147963"/>
                </a:lnTo>
                <a:cubicBezTo>
                  <a:pt x="163158" y="149407"/>
                  <a:pt x="160997" y="150129"/>
                  <a:pt x="159557" y="149407"/>
                </a:cubicBezTo>
                <a:lnTo>
                  <a:pt x="131463" y="137498"/>
                </a:lnTo>
                <a:lnTo>
                  <a:pt x="103730" y="164925"/>
                </a:lnTo>
                <a:cubicBezTo>
                  <a:pt x="102289" y="166369"/>
                  <a:pt x="100128" y="166729"/>
                  <a:pt x="98687" y="165647"/>
                </a:cubicBezTo>
                <a:lnTo>
                  <a:pt x="79238" y="155181"/>
                </a:lnTo>
                <a:lnTo>
                  <a:pt x="42500" y="191631"/>
                </a:lnTo>
                <a:lnTo>
                  <a:pt x="42500" y="247568"/>
                </a:lnTo>
                <a:lnTo>
                  <a:pt x="63030" y="247568"/>
                </a:lnTo>
                <a:lnTo>
                  <a:pt x="63030" y="219058"/>
                </a:lnTo>
                <a:cubicBezTo>
                  <a:pt x="63030" y="216532"/>
                  <a:pt x="65191" y="214727"/>
                  <a:pt x="67713" y="214727"/>
                </a:cubicBezTo>
                <a:lnTo>
                  <a:pt x="96887" y="214727"/>
                </a:lnTo>
                <a:cubicBezTo>
                  <a:pt x="99048" y="214727"/>
                  <a:pt x="101209" y="216532"/>
                  <a:pt x="101209" y="219058"/>
                </a:cubicBezTo>
                <a:lnTo>
                  <a:pt x="101209" y="247568"/>
                </a:lnTo>
                <a:lnTo>
                  <a:pt x="121738" y="247568"/>
                </a:lnTo>
                <a:lnTo>
                  <a:pt x="121738" y="189465"/>
                </a:lnTo>
                <a:cubicBezTo>
                  <a:pt x="121738" y="187300"/>
                  <a:pt x="123539" y="185495"/>
                  <a:pt x="126061" y="185495"/>
                </a:cubicBezTo>
                <a:lnTo>
                  <a:pt x="155235" y="185495"/>
                </a:lnTo>
                <a:cubicBezTo>
                  <a:pt x="157756" y="185495"/>
                  <a:pt x="159557" y="187300"/>
                  <a:pt x="159557" y="189465"/>
                </a:cubicBezTo>
                <a:lnTo>
                  <a:pt x="159557" y="247568"/>
                </a:lnTo>
                <a:lnTo>
                  <a:pt x="180086" y="247568"/>
                </a:lnTo>
                <a:lnTo>
                  <a:pt x="180086" y="162760"/>
                </a:lnTo>
                <a:cubicBezTo>
                  <a:pt x="180086" y="160594"/>
                  <a:pt x="182247" y="158790"/>
                  <a:pt x="184409" y="158790"/>
                </a:cubicBezTo>
                <a:cubicBezTo>
                  <a:pt x="186930" y="158790"/>
                  <a:pt x="189091" y="160594"/>
                  <a:pt x="189091" y="162760"/>
                </a:cubicBezTo>
                <a:lnTo>
                  <a:pt x="189091" y="247568"/>
                </a:lnTo>
                <a:lnTo>
                  <a:pt x="209260" y="247568"/>
                </a:lnTo>
                <a:lnTo>
                  <a:pt x="209260" y="164203"/>
                </a:lnTo>
                <a:cubicBezTo>
                  <a:pt x="194493" y="159151"/>
                  <a:pt x="182608" y="146881"/>
                  <a:pt x="179006" y="131363"/>
                </a:cubicBezTo>
                <a:close/>
                <a:moveTo>
                  <a:pt x="66586" y="101600"/>
                </a:moveTo>
                <a:lnTo>
                  <a:pt x="133440" y="101600"/>
                </a:lnTo>
                <a:cubicBezTo>
                  <a:pt x="135597" y="101600"/>
                  <a:pt x="137754" y="103505"/>
                  <a:pt x="137754" y="106172"/>
                </a:cubicBezTo>
                <a:cubicBezTo>
                  <a:pt x="137754" y="108458"/>
                  <a:pt x="135597" y="110744"/>
                  <a:pt x="133440" y="110744"/>
                </a:cubicBezTo>
                <a:lnTo>
                  <a:pt x="66586" y="110744"/>
                </a:lnTo>
                <a:cubicBezTo>
                  <a:pt x="64070" y="110744"/>
                  <a:pt x="61913" y="108458"/>
                  <a:pt x="61913" y="106172"/>
                </a:cubicBezTo>
                <a:cubicBezTo>
                  <a:pt x="61913" y="103505"/>
                  <a:pt x="64070" y="101600"/>
                  <a:pt x="66586" y="101600"/>
                </a:cubicBezTo>
                <a:close/>
                <a:moveTo>
                  <a:pt x="223451" y="96838"/>
                </a:moveTo>
                <a:cubicBezTo>
                  <a:pt x="226025" y="96838"/>
                  <a:pt x="228232" y="99045"/>
                  <a:pt x="228232" y="101252"/>
                </a:cubicBezTo>
                <a:cubicBezTo>
                  <a:pt x="228232" y="103827"/>
                  <a:pt x="226025" y="106034"/>
                  <a:pt x="223451" y="106034"/>
                </a:cubicBezTo>
                <a:cubicBezTo>
                  <a:pt x="214623" y="106034"/>
                  <a:pt x="207266" y="113023"/>
                  <a:pt x="207266" y="122218"/>
                </a:cubicBezTo>
                <a:cubicBezTo>
                  <a:pt x="207266" y="124793"/>
                  <a:pt x="205427" y="126632"/>
                  <a:pt x="202852" y="126632"/>
                </a:cubicBezTo>
                <a:cubicBezTo>
                  <a:pt x="200277" y="126632"/>
                  <a:pt x="198438" y="124793"/>
                  <a:pt x="198438" y="122218"/>
                </a:cubicBezTo>
                <a:cubicBezTo>
                  <a:pt x="198438" y="108241"/>
                  <a:pt x="209841" y="96838"/>
                  <a:pt x="223451" y="96838"/>
                </a:cubicBezTo>
                <a:close/>
                <a:moveTo>
                  <a:pt x="222947" y="84086"/>
                </a:moveTo>
                <a:cubicBezTo>
                  <a:pt x="203137" y="84086"/>
                  <a:pt x="186570" y="100687"/>
                  <a:pt x="186570" y="120897"/>
                </a:cubicBezTo>
                <a:cubicBezTo>
                  <a:pt x="186570" y="141107"/>
                  <a:pt x="203137" y="157707"/>
                  <a:pt x="222947" y="157707"/>
                </a:cubicBezTo>
                <a:cubicBezTo>
                  <a:pt x="243477" y="157707"/>
                  <a:pt x="259685" y="141107"/>
                  <a:pt x="259685" y="120897"/>
                </a:cubicBezTo>
                <a:cubicBezTo>
                  <a:pt x="259685" y="100687"/>
                  <a:pt x="243477" y="84086"/>
                  <a:pt x="222947" y="84086"/>
                </a:cubicBezTo>
                <a:close/>
                <a:moveTo>
                  <a:pt x="123802" y="73025"/>
                </a:moveTo>
                <a:lnTo>
                  <a:pt x="163536" y="73025"/>
                </a:lnTo>
                <a:cubicBezTo>
                  <a:pt x="166088" y="73025"/>
                  <a:pt x="167911" y="75311"/>
                  <a:pt x="167911" y="77597"/>
                </a:cubicBezTo>
                <a:cubicBezTo>
                  <a:pt x="167911" y="80264"/>
                  <a:pt x="166088" y="82169"/>
                  <a:pt x="163536" y="82169"/>
                </a:cubicBezTo>
                <a:lnTo>
                  <a:pt x="123802" y="82169"/>
                </a:lnTo>
                <a:cubicBezTo>
                  <a:pt x="121250" y="82169"/>
                  <a:pt x="119063" y="80264"/>
                  <a:pt x="119063" y="77597"/>
                </a:cubicBezTo>
                <a:cubicBezTo>
                  <a:pt x="119063" y="75311"/>
                  <a:pt x="121250" y="73025"/>
                  <a:pt x="123802" y="73025"/>
                </a:cubicBezTo>
                <a:close/>
                <a:moveTo>
                  <a:pt x="66596" y="73025"/>
                </a:moveTo>
                <a:lnTo>
                  <a:pt x="99733" y="73025"/>
                </a:lnTo>
                <a:cubicBezTo>
                  <a:pt x="102614" y="73025"/>
                  <a:pt x="104415" y="75311"/>
                  <a:pt x="104415" y="77597"/>
                </a:cubicBezTo>
                <a:cubicBezTo>
                  <a:pt x="104415" y="80264"/>
                  <a:pt x="102614" y="82169"/>
                  <a:pt x="99733" y="82169"/>
                </a:cubicBezTo>
                <a:lnTo>
                  <a:pt x="66596" y="82169"/>
                </a:lnTo>
                <a:cubicBezTo>
                  <a:pt x="64074" y="82169"/>
                  <a:pt x="61913" y="80264"/>
                  <a:pt x="61913" y="77597"/>
                </a:cubicBezTo>
                <a:cubicBezTo>
                  <a:pt x="61913" y="75311"/>
                  <a:pt x="64074" y="73025"/>
                  <a:pt x="66596" y="73025"/>
                </a:cubicBezTo>
                <a:close/>
                <a:moveTo>
                  <a:pt x="68073" y="9022"/>
                </a:moveTo>
                <a:cubicBezTo>
                  <a:pt x="77077" y="15879"/>
                  <a:pt x="83200" y="25984"/>
                  <a:pt x="84641" y="37893"/>
                </a:cubicBezTo>
                <a:lnTo>
                  <a:pt x="280575" y="37893"/>
                </a:lnTo>
                <a:cubicBezTo>
                  <a:pt x="278414" y="21653"/>
                  <a:pt x="264367" y="9022"/>
                  <a:pt x="247439" y="9022"/>
                </a:cubicBezTo>
                <a:lnTo>
                  <a:pt x="68073" y="9022"/>
                </a:lnTo>
                <a:close/>
                <a:moveTo>
                  <a:pt x="42500" y="9022"/>
                </a:moveTo>
                <a:cubicBezTo>
                  <a:pt x="24131" y="9022"/>
                  <a:pt x="9004" y="24179"/>
                  <a:pt x="9004" y="42584"/>
                </a:cubicBezTo>
                <a:lnTo>
                  <a:pt x="9004" y="281491"/>
                </a:lnTo>
                <a:lnTo>
                  <a:pt x="243117" y="281491"/>
                </a:lnTo>
                <a:lnTo>
                  <a:pt x="243117" y="167812"/>
                </a:lnTo>
                <a:lnTo>
                  <a:pt x="238795" y="163481"/>
                </a:lnTo>
                <a:cubicBezTo>
                  <a:pt x="233752" y="165286"/>
                  <a:pt x="228710" y="166369"/>
                  <a:pt x="222947" y="166369"/>
                </a:cubicBezTo>
                <a:cubicBezTo>
                  <a:pt x="221506" y="166369"/>
                  <a:pt x="220066" y="166369"/>
                  <a:pt x="218265" y="166008"/>
                </a:cubicBezTo>
                <a:lnTo>
                  <a:pt x="218265" y="252259"/>
                </a:lnTo>
                <a:cubicBezTo>
                  <a:pt x="218265" y="254786"/>
                  <a:pt x="216464" y="256590"/>
                  <a:pt x="213583" y="256590"/>
                </a:cubicBezTo>
                <a:lnTo>
                  <a:pt x="38178" y="256590"/>
                </a:lnTo>
                <a:cubicBezTo>
                  <a:pt x="36017" y="256590"/>
                  <a:pt x="33856" y="254786"/>
                  <a:pt x="33856" y="252259"/>
                </a:cubicBezTo>
                <a:lnTo>
                  <a:pt x="33856" y="76147"/>
                </a:lnTo>
                <a:cubicBezTo>
                  <a:pt x="33856" y="73981"/>
                  <a:pt x="36017" y="71816"/>
                  <a:pt x="38178" y="71816"/>
                </a:cubicBezTo>
                <a:cubicBezTo>
                  <a:pt x="40699" y="71816"/>
                  <a:pt x="42500" y="73981"/>
                  <a:pt x="42500" y="76147"/>
                </a:cubicBezTo>
                <a:lnTo>
                  <a:pt x="42500" y="179360"/>
                </a:lnTo>
                <a:lnTo>
                  <a:pt x="75276" y="146881"/>
                </a:lnTo>
                <a:cubicBezTo>
                  <a:pt x="77077" y="145437"/>
                  <a:pt x="78878" y="145076"/>
                  <a:pt x="80679" y="145798"/>
                </a:cubicBezTo>
                <a:lnTo>
                  <a:pt x="99768" y="156625"/>
                </a:lnTo>
                <a:lnTo>
                  <a:pt x="127141" y="128836"/>
                </a:lnTo>
                <a:cubicBezTo>
                  <a:pt x="128222" y="127754"/>
                  <a:pt x="130022" y="127393"/>
                  <a:pt x="131823" y="128115"/>
                </a:cubicBezTo>
                <a:lnTo>
                  <a:pt x="159917" y="140024"/>
                </a:lnTo>
                <a:lnTo>
                  <a:pt x="177925" y="119093"/>
                </a:lnTo>
                <a:cubicBezTo>
                  <a:pt x="179006" y="94913"/>
                  <a:pt x="198815" y="75425"/>
                  <a:pt x="222947" y="75425"/>
                </a:cubicBezTo>
                <a:cubicBezTo>
                  <a:pt x="230150" y="75425"/>
                  <a:pt x="236994" y="77229"/>
                  <a:pt x="243117" y="80116"/>
                </a:cubicBezTo>
                <a:lnTo>
                  <a:pt x="243117" y="46915"/>
                </a:lnTo>
                <a:lnTo>
                  <a:pt x="80319" y="46915"/>
                </a:lnTo>
                <a:cubicBezTo>
                  <a:pt x="77797" y="46915"/>
                  <a:pt x="75997" y="44750"/>
                  <a:pt x="75997" y="42584"/>
                </a:cubicBezTo>
                <a:cubicBezTo>
                  <a:pt x="75997" y="24179"/>
                  <a:pt x="60869" y="9022"/>
                  <a:pt x="42500" y="9022"/>
                </a:cubicBezTo>
                <a:close/>
                <a:moveTo>
                  <a:pt x="42500" y="0"/>
                </a:moveTo>
                <a:lnTo>
                  <a:pt x="247439" y="0"/>
                </a:lnTo>
                <a:cubicBezTo>
                  <a:pt x="270850" y="0"/>
                  <a:pt x="289579" y="19127"/>
                  <a:pt x="289579" y="42584"/>
                </a:cubicBezTo>
                <a:cubicBezTo>
                  <a:pt x="289579" y="44750"/>
                  <a:pt x="287778" y="46915"/>
                  <a:pt x="285257" y="46915"/>
                </a:cubicBezTo>
                <a:lnTo>
                  <a:pt x="251761" y="46915"/>
                </a:lnTo>
                <a:lnTo>
                  <a:pt x="251761" y="85891"/>
                </a:lnTo>
                <a:cubicBezTo>
                  <a:pt x="261846" y="94191"/>
                  <a:pt x="268689" y="106822"/>
                  <a:pt x="268689" y="120897"/>
                </a:cubicBezTo>
                <a:cubicBezTo>
                  <a:pt x="268689" y="126310"/>
                  <a:pt x="267608" y="131724"/>
                  <a:pt x="265447" y="136415"/>
                </a:cubicBezTo>
                <a:lnTo>
                  <a:pt x="284176" y="155181"/>
                </a:lnTo>
                <a:cubicBezTo>
                  <a:pt x="291740" y="162399"/>
                  <a:pt x="291740" y="174669"/>
                  <a:pt x="284176" y="181887"/>
                </a:cubicBezTo>
                <a:cubicBezTo>
                  <a:pt x="280575" y="185856"/>
                  <a:pt x="275532" y="187661"/>
                  <a:pt x="270850" y="187661"/>
                </a:cubicBezTo>
                <a:cubicBezTo>
                  <a:pt x="265808" y="187661"/>
                  <a:pt x="260765" y="185856"/>
                  <a:pt x="257163" y="181887"/>
                </a:cubicBezTo>
                <a:lnTo>
                  <a:pt x="251761" y="176473"/>
                </a:lnTo>
                <a:lnTo>
                  <a:pt x="251761" y="286183"/>
                </a:lnTo>
                <a:cubicBezTo>
                  <a:pt x="251761" y="288348"/>
                  <a:pt x="249960" y="290152"/>
                  <a:pt x="247439" y="290152"/>
                </a:cubicBezTo>
                <a:lnTo>
                  <a:pt x="4682" y="290152"/>
                </a:lnTo>
                <a:cubicBezTo>
                  <a:pt x="2161" y="290152"/>
                  <a:pt x="0" y="288348"/>
                  <a:pt x="0" y="286183"/>
                </a:cubicBezTo>
                <a:lnTo>
                  <a:pt x="0" y="42584"/>
                </a:lnTo>
                <a:cubicBezTo>
                  <a:pt x="0" y="19127"/>
                  <a:pt x="19089" y="0"/>
                  <a:pt x="42500" y="0"/>
                </a:cubicBezTo>
                <a:close/>
              </a:path>
            </a:pathLst>
          </a:custGeom>
          <a:solidFill>
            <a:schemeClr val="bg1"/>
          </a:solidFill>
          <a:ln>
            <a:noFill/>
          </a:ln>
          <a:effectLst/>
        </p:spPr>
        <p:txBody>
          <a:bodyPr anchor="ctr"/>
          <a:lstStyle/>
          <a:p>
            <a:endParaRPr lang="en-US" sz="1050" dirty="0">
              <a:latin typeface="Gothom"/>
            </a:endParaRPr>
          </a:p>
        </p:txBody>
      </p:sp>
      <p:sp>
        <p:nvSpPr>
          <p:cNvPr id="9" name="TextBox 8">
            <a:extLst>
              <a:ext uri="{FF2B5EF4-FFF2-40B4-BE49-F238E27FC236}">
                <a16:creationId xmlns="" xmlns:a16="http://schemas.microsoft.com/office/drawing/2014/main" id="{456FB24A-7714-504F-B00E-9DA197B8A093}"/>
              </a:ext>
            </a:extLst>
          </p:cNvPr>
          <p:cNvSpPr txBox="1"/>
          <p:nvPr/>
        </p:nvSpPr>
        <p:spPr>
          <a:xfrm>
            <a:off x="1073611" y="2288345"/>
            <a:ext cx="1338828" cy="369332"/>
          </a:xfrm>
          <a:prstGeom prst="rect">
            <a:avLst/>
          </a:prstGeom>
          <a:noFill/>
        </p:spPr>
        <p:txBody>
          <a:bodyPr wrap="none" rtlCol="0" anchor="ctr" anchorCtr="0">
            <a:spAutoFit/>
          </a:bodyPr>
          <a:lstStyle/>
          <a:p>
            <a:r>
              <a:rPr lang="en-US" b="1" dirty="0" smtClean="0">
                <a:solidFill>
                  <a:schemeClr val="tx2"/>
                </a:solidFill>
                <a:latin typeface="Gothom"/>
                <a:ea typeface="League Spartan" charset="0"/>
                <a:cs typeface="Poppins" pitchFamily="2" charset="77"/>
              </a:rPr>
              <a:t>2022.08.31</a:t>
            </a:r>
            <a:endParaRPr lang="en-US" b="1" dirty="0">
              <a:solidFill>
                <a:schemeClr val="tx2"/>
              </a:solidFill>
              <a:latin typeface="Gothom"/>
              <a:ea typeface="League Spartan" charset="0"/>
              <a:cs typeface="Poppins" pitchFamily="2" charset="77"/>
            </a:endParaRPr>
          </a:p>
        </p:txBody>
      </p:sp>
      <p:sp>
        <p:nvSpPr>
          <p:cNvPr id="10" name="TextBox 9">
            <a:extLst>
              <a:ext uri="{FF2B5EF4-FFF2-40B4-BE49-F238E27FC236}">
                <a16:creationId xmlns="" xmlns:a16="http://schemas.microsoft.com/office/drawing/2014/main" id="{7E1A2FCE-0ACE-F043-B604-766215E36D83}"/>
              </a:ext>
            </a:extLst>
          </p:cNvPr>
          <p:cNvSpPr txBox="1"/>
          <p:nvPr/>
        </p:nvSpPr>
        <p:spPr>
          <a:xfrm>
            <a:off x="991666" y="2693490"/>
            <a:ext cx="1980029" cy="369332"/>
          </a:xfrm>
          <a:prstGeom prst="rect">
            <a:avLst/>
          </a:prstGeom>
          <a:noFill/>
        </p:spPr>
        <p:txBody>
          <a:bodyPr wrap="none" rtlCol="0" anchor="ctr" anchorCtr="0">
            <a:spAutoFit/>
          </a:bodyPr>
          <a:lstStyle/>
          <a:p>
            <a:r>
              <a:rPr lang="en-US" b="1" dirty="0">
                <a:solidFill>
                  <a:srgbClr val="EE1D23"/>
                </a:solidFill>
                <a:latin typeface="Gothom"/>
                <a:ea typeface="League Spartan" charset="0"/>
                <a:cs typeface="Poppins" pitchFamily="2" charset="77"/>
              </a:rPr>
              <a:t>1,694,062,386.25</a:t>
            </a:r>
          </a:p>
        </p:txBody>
      </p:sp>
      <p:sp>
        <p:nvSpPr>
          <p:cNvPr id="12" name="Rectangle 11">
            <a:extLst>
              <a:ext uri="{FF2B5EF4-FFF2-40B4-BE49-F238E27FC236}">
                <a16:creationId xmlns="" xmlns:a16="http://schemas.microsoft.com/office/drawing/2014/main" id="{183FF417-7AA4-2945-912E-C0522274C2BD}"/>
              </a:ext>
            </a:extLst>
          </p:cNvPr>
          <p:cNvSpPr/>
          <p:nvPr/>
        </p:nvSpPr>
        <p:spPr>
          <a:xfrm>
            <a:off x="3091325" y="2228824"/>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3" name="Rectangle 12">
            <a:extLst>
              <a:ext uri="{FF2B5EF4-FFF2-40B4-BE49-F238E27FC236}">
                <a16:creationId xmlns="" xmlns:a16="http://schemas.microsoft.com/office/drawing/2014/main" id="{A020B5E2-B3CD-5E4F-A017-D75EB6226176}"/>
              </a:ext>
            </a:extLst>
          </p:cNvPr>
          <p:cNvSpPr/>
          <p:nvPr/>
        </p:nvSpPr>
        <p:spPr>
          <a:xfrm>
            <a:off x="6182608" y="2231672"/>
            <a:ext cx="2867865" cy="922854"/>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4" name="Oval 13">
            <a:extLst>
              <a:ext uri="{FF2B5EF4-FFF2-40B4-BE49-F238E27FC236}">
                <a16:creationId xmlns="" xmlns:a16="http://schemas.microsoft.com/office/drawing/2014/main" id="{60DA6106-D421-1342-91F2-27414AD80B3E}"/>
              </a:ext>
            </a:extLst>
          </p:cNvPr>
          <p:cNvSpPr/>
          <p:nvPr/>
        </p:nvSpPr>
        <p:spPr>
          <a:xfrm>
            <a:off x="3219086" y="2369249"/>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5" name="Oval 14">
            <a:extLst>
              <a:ext uri="{FF2B5EF4-FFF2-40B4-BE49-F238E27FC236}">
                <a16:creationId xmlns="" xmlns:a16="http://schemas.microsoft.com/office/drawing/2014/main" id="{3FC41770-556E-BA41-A7A3-67DD1C09705C}"/>
              </a:ext>
            </a:extLst>
          </p:cNvPr>
          <p:cNvSpPr/>
          <p:nvPr/>
        </p:nvSpPr>
        <p:spPr>
          <a:xfrm>
            <a:off x="6182608" y="2369249"/>
            <a:ext cx="647700" cy="647700"/>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6"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3407498" y="2516134"/>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17" name="Freeform 1001">
            <a:extLst>
              <a:ext uri="{FF2B5EF4-FFF2-40B4-BE49-F238E27FC236}">
                <a16:creationId xmlns="" xmlns:a16="http://schemas.microsoft.com/office/drawing/2014/main" id="{C96C1619-3B08-0546-8F3D-AD86696D057C}"/>
              </a:ext>
            </a:extLst>
          </p:cNvPr>
          <p:cNvSpPr>
            <a:spLocks noChangeAspect="1" noChangeArrowheads="1"/>
          </p:cNvSpPr>
          <p:nvPr/>
        </p:nvSpPr>
        <p:spPr bwMode="auto">
          <a:xfrm>
            <a:off x="6363469" y="2512746"/>
            <a:ext cx="358547" cy="358547"/>
          </a:xfrm>
          <a:custGeom>
            <a:avLst/>
            <a:gdLst>
              <a:gd name="T0" fmla="*/ 369470 w 290151"/>
              <a:gd name="T1" fmla="*/ 801981 h 290152"/>
              <a:gd name="T2" fmla="*/ 369470 w 290151"/>
              <a:gd name="T3" fmla="*/ 832423 h 290152"/>
              <a:gd name="T4" fmla="*/ 100253 w 290151"/>
              <a:gd name="T5" fmla="*/ 817811 h 290152"/>
              <a:gd name="T6" fmla="*/ 251621 w 290151"/>
              <a:gd name="T7" fmla="*/ 691180 h 290152"/>
              <a:gd name="T8" fmla="*/ 304838 w 290151"/>
              <a:gd name="T9" fmla="*/ 707009 h 290152"/>
              <a:gd name="T10" fmla="*/ 251621 w 290151"/>
              <a:gd name="T11" fmla="*/ 721617 h 290152"/>
              <a:gd name="T12" fmla="*/ 251621 w 290151"/>
              <a:gd name="T13" fmla="*/ 691180 h 290152"/>
              <a:gd name="T14" fmla="*/ 174185 w 290151"/>
              <a:gd name="T15" fmla="*/ 691180 h 290152"/>
              <a:gd name="T16" fmla="*/ 174185 w 290151"/>
              <a:gd name="T17" fmla="*/ 721617 h 290152"/>
              <a:gd name="T18" fmla="*/ 100253 w 290151"/>
              <a:gd name="T19" fmla="*/ 707009 h 290152"/>
              <a:gd name="T20" fmla="*/ 539753 w 290151"/>
              <a:gd name="T21" fmla="*/ 629702 h 290152"/>
              <a:gd name="T22" fmla="*/ 638105 w 290151"/>
              <a:gd name="T23" fmla="*/ 838402 h 290152"/>
              <a:gd name="T24" fmla="*/ 714871 w 290151"/>
              <a:gd name="T25" fmla="*/ 647692 h 290152"/>
              <a:gd name="T26" fmla="*/ 539753 w 290151"/>
              <a:gd name="T27" fmla="*/ 629702 h 290152"/>
              <a:gd name="T28" fmla="*/ 258865 w 290151"/>
              <a:gd name="T29" fmla="*/ 580381 h 290152"/>
              <a:gd name="T30" fmla="*/ 258865 w 290151"/>
              <a:gd name="T31" fmla="*/ 610771 h 290152"/>
              <a:gd name="T32" fmla="*/ 100253 w 290151"/>
              <a:gd name="T33" fmla="*/ 595576 h 290152"/>
              <a:gd name="T34" fmla="*/ 114557 w 290151"/>
              <a:gd name="T35" fmla="*/ 474856 h 290152"/>
              <a:gd name="T36" fmla="*/ 273171 w 290151"/>
              <a:gd name="T37" fmla="*/ 490050 h 290152"/>
              <a:gd name="T38" fmla="*/ 114557 w 290151"/>
              <a:gd name="T39" fmla="*/ 505245 h 290152"/>
              <a:gd name="T40" fmla="*/ 114557 w 290151"/>
              <a:gd name="T41" fmla="*/ 474856 h 290152"/>
              <a:gd name="T42" fmla="*/ 534955 w 290151"/>
              <a:gd name="T43" fmla="*/ 540946 h 290152"/>
              <a:gd name="T44" fmla="*/ 740058 w 290151"/>
              <a:gd name="T45" fmla="*/ 540946 h 290152"/>
              <a:gd name="T46" fmla="*/ 114605 w 290151"/>
              <a:gd name="T47" fmla="*/ 364057 h 290152"/>
              <a:gd name="T48" fmla="*/ 304825 w 290151"/>
              <a:gd name="T49" fmla="*/ 379255 h 290152"/>
              <a:gd name="T50" fmla="*/ 114605 w 290151"/>
              <a:gd name="T51" fmla="*/ 394450 h 290152"/>
              <a:gd name="T52" fmla="*/ 114605 w 290151"/>
              <a:gd name="T53" fmla="*/ 364057 h 290152"/>
              <a:gd name="T54" fmla="*/ 742456 w 290151"/>
              <a:gd name="T55" fmla="*/ 462982 h 290152"/>
              <a:gd name="T56" fmla="*/ 736460 w 290151"/>
              <a:gd name="T57" fmla="*/ 628501 h 290152"/>
              <a:gd name="T58" fmla="*/ 934368 w 290151"/>
              <a:gd name="T59" fmla="*/ 540946 h 290152"/>
              <a:gd name="T60" fmla="*/ 267593 w 290151"/>
              <a:gd name="T61" fmla="*/ 258533 h 290152"/>
              <a:gd name="T62" fmla="*/ 378697 w 290151"/>
              <a:gd name="T63" fmla="*/ 273732 h 290152"/>
              <a:gd name="T64" fmla="*/ 267593 w 290151"/>
              <a:gd name="T65" fmla="*/ 288925 h 290152"/>
              <a:gd name="T66" fmla="*/ 267593 w 290151"/>
              <a:gd name="T67" fmla="*/ 258533 h 290152"/>
              <a:gd name="T68" fmla="*/ 190531 w 290151"/>
              <a:gd name="T69" fmla="*/ 258533 h 290152"/>
              <a:gd name="T70" fmla="*/ 190531 w 290151"/>
              <a:gd name="T71" fmla="*/ 288925 h 290152"/>
              <a:gd name="T72" fmla="*/ 100253 w 290151"/>
              <a:gd name="T73" fmla="*/ 273732 h 290152"/>
              <a:gd name="T74" fmla="*/ 652495 w 290151"/>
              <a:gd name="T75" fmla="*/ 244685 h 290152"/>
              <a:gd name="T76" fmla="*/ 723267 w 290151"/>
              <a:gd name="T77" fmla="*/ 440192 h 290152"/>
              <a:gd name="T78" fmla="*/ 652495 w 290151"/>
              <a:gd name="T79" fmla="*/ 244685 h 290152"/>
              <a:gd name="T80" fmla="*/ 340648 w 290151"/>
              <a:gd name="T81" fmla="*/ 540946 h 290152"/>
              <a:gd name="T82" fmla="*/ 522957 w 290151"/>
              <a:gd name="T83" fmla="*/ 605714 h 290152"/>
              <a:gd name="T84" fmla="*/ 623710 w 290151"/>
              <a:gd name="T85" fmla="*/ 410208 h 290152"/>
              <a:gd name="T86" fmla="*/ 203908 w 290151"/>
              <a:gd name="T87" fmla="*/ 29981 h 290152"/>
              <a:gd name="T88" fmla="*/ 248286 w 290151"/>
              <a:gd name="T89" fmla="*/ 117541 h 290152"/>
              <a:gd name="T90" fmla="*/ 564936 w 290151"/>
              <a:gd name="T91" fmla="*/ 73162 h 290152"/>
              <a:gd name="T92" fmla="*/ 203908 w 290151"/>
              <a:gd name="T93" fmla="*/ 29981 h 290152"/>
              <a:gd name="T94" fmla="*/ 28789 w 290151"/>
              <a:gd name="T95" fmla="*/ 73162 h 290152"/>
              <a:gd name="T96" fmla="*/ 73164 w 290151"/>
              <a:gd name="T97" fmla="*/ 935558 h 290152"/>
              <a:gd name="T98" fmla="*/ 740058 w 290151"/>
              <a:gd name="T99" fmla="*/ 892375 h 290152"/>
              <a:gd name="T100" fmla="*/ 638105 w 290151"/>
              <a:gd name="T101" fmla="*/ 867192 h 290152"/>
              <a:gd name="T102" fmla="*/ 638105 w 290151"/>
              <a:gd name="T103" fmla="*/ 215896 h 290152"/>
              <a:gd name="T104" fmla="*/ 740058 w 290151"/>
              <a:gd name="T105" fmla="*/ 73162 h 290152"/>
              <a:gd name="T106" fmla="*/ 593725 w 290151"/>
              <a:gd name="T107" fmla="*/ 29981 h 290152"/>
              <a:gd name="T108" fmla="*/ 521760 w 290151"/>
              <a:gd name="T109" fmla="*/ 146332 h 290152"/>
              <a:gd name="T110" fmla="*/ 175122 w 290151"/>
              <a:gd name="T111" fmla="*/ 73162 h 290152"/>
              <a:gd name="T112" fmla="*/ 73164 w 290151"/>
              <a:gd name="T113" fmla="*/ 29981 h 290152"/>
              <a:gd name="T114" fmla="*/ 696879 w 290151"/>
              <a:gd name="T115" fmla="*/ 0 h 290152"/>
              <a:gd name="T116" fmla="*/ 768846 w 290151"/>
              <a:gd name="T117" fmla="*/ 242285 h 290152"/>
              <a:gd name="T118" fmla="*/ 768846 w 290151"/>
              <a:gd name="T119" fmla="*/ 839599 h 290152"/>
              <a:gd name="T120" fmla="*/ 696879 w 290151"/>
              <a:gd name="T121" fmla="*/ 964341 h 290152"/>
              <a:gd name="T122" fmla="*/ 0 w 290151"/>
              <a:gd name="T123" fmla="*/ 892375 h 290152"/>
              <a:gd name="T124" fmla="*/ 73164 w 290151"/>
              <a:gd name="T125" fmla="*/ 0 h 2901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0151" h="290152">
                <a:moveTo>
                  <a:pt x="34521" y="241300"/>
                </a:moveTo>
                <a:lnTo>
                  <a:pt x="111165" y="241300"/>
                </a:lnTo>
                <a:cubicBezTo>
                  <a:pt x="113708" y="241300"/>
                  <a:pt x="115524" y="243498"/>
                  <a:pt x="115524" y="246063"/>
                </a:cubicBezTo>
                <a:cubicBezTo>
                  <a:pt x="115524" y="248627"/>
                  <a:pt x="113708" y="250459"/>
                  <a:pt x="111165" y="250459"/>
                </a:cubicBezTo>
                <a:lnTo>
                  <a:pt x="34521" y="250459"/>
                </a:lnTo>
                <a:cubicBezTo>
                  <a:pt x="31978" y="250459"/>
                  <a:pt x="30162" y="248627"/>
                  <a:pt x="30162" y="246063"/>
                </a:cubicBezTo>
                <a:cubicBezTo>
                  <a:pt x="30162" y="243498"/>
                  <a:pt x="31978" y="241300"/>
                  <a:pt x="34521" y="241300"/>
                </a:cubicBezTo>
                <a:close/>
                <a:moveTo>
                  <a:pt x="75707" y="207963"/>
                </a:moveTo>
                <a:lnTo>
                  <a:pt x="87449" y="207963"/>
                </a:lnTo>
                <a:cubicBezTo>
                  <a:pt x="89584" y="207963"/>
                  <a:pt x="91719" y="210161"/>
                  <a:pt x="91719" y="212725"/>
                </a:cubicBezTo>
                <a:cubicBezTo>
                  <a:pt x="91719" y="215290"/>
                  <a:pt x="89584" y="217121"/>
                  <a:pt x="87449" y="217121"/>
                </a:cubicBezTo>
                <a:lnTo>
                  <a:pt x="75707" y="217121"/>
                </a:lnTo>
                <a:cubicBezTo>
                  <a:pt x="73216" y="217121"/>
                  <a:pt x="71437" y="215290"/>
                  <a:pt x="71437" y="212725"/>
                </a:cubicBezTo>
                <a:cubicBezTo>
                  <a:pt x="71437" y="210161"/>
                  <a:pt x="73216" y="207963"/>
                  <a:pt x="75707" y="207963"/>
                </a:cubicBezTo>
                <a:close/>
                <a:moveTo>
                  <a:pt x="34539" y="207963"/>
                </a:moveTo>
                <a:lnTo>
                  <a:pt x="52409" y="207963"/>
                </a:lnTo>
                <a:cubicBezTo>
                  <a:pt x="54962" y="207963"/>
                  <a:pt x="56786" y="210161"/>
                  <a:pt x="56786" y="212725"/>
                </a:cubicBezTo>
                <a:cubicBezTo>
                  <a:pt x="56786" y="215290"/>
                  <a:pt x="54962" y="217121"/>
                  <a:pt x="52409" y="217121"/>
                </a:cubicBezTo>
                <a:lnTo>
                  <a:pt x="34539" y="217121"/>
                </a:lnTo>
                <a:cubicBezTo>
                  <a:pt x="31986" y="217121"/>
                  <a:pt x="30162" y="215290"/>
                  <a:pt x="30162" y="212725"/>
                </a:cubicBezTo>
                <a:cubicBezTo>
                  <a:pt x="30162" y="210161"/>
                  <a:pt x="31986" y="207963"/>
                  <a:pt x="34539" y="207963"/>
                </a:cubicBezTo>
                <a:close/>
                <a:moveTo>
                  <a:pt x="162398" y="189465"/>
                </a:moveTo>
                <a:lnTo>
                  <a:pt x="121979" y="218336"/>
                </a:lnTo>
                <a:cubicBezTo>
                  <a:pt x="138219" y="238906"/>
                  <a:pt x="163481" y="252259"/>
                  <a:pt x="191991" y="252259"/>
                </a:cubicBezTo>
                <a:cubicBezTo>
                  <a:pt x="213283" y="252259"/>
                  <a:pt x="233132" y="244681"/>
                  <a:pt x="248289" y="232049"/>
                </a:cubicBezTo>
                <a:lnTo>
                  <a:pt x="215087" y="194878"/>
                </a:lnTo>
                <a:cubicBezTo>
                  <a:pt x="208591" y="199570"/>
                  <a:pt x="200652" y="202457"/>
                  <a:pt x="191991" y="202457"/>
                </a:cubicBezTo>
                <a:cubicBezTo>
                  <a:pt x="180442" y="202457"/>
                  <a:pt x="169616" y="197404"/>
                  <a:pt x="162398" y="189465"/>
                </a:cubicBezTo>
                <a:close/>
                <a:moveTo>
                  <a:pt x="34468" y="174625"/>
                </a:moveTo>
                <a:lnTo>
                  <a:pt x="77886" y="174625"/>
                </a:lnTo>
                <a:cubicBezTo>
                  <a:pt x="80397" y="174625"/>
                  <a:pt x="82191" y="176530"/>
                  <a:pt x="82191" y="179197"/>
                </a:cubicBezTo>
                <a:cubicBezTo>
                  <a:pt x="82191" y="181864"/>
                  <a:pt x="80397" y="183769"/>
                  <a:pt x="77886" y="183769"/>
                </a:cubicBezTo>
                <a:lnTo>
                  <a:pt x="34468" y="183769"/>
                </a:lnTo>
                <a:cubicBezTo>
                  <a:pt x="31956" y="183769"/>
                  <a:pt x="30162" y="181864"/>
                  <a:pt x="30162" y="179197"/>
                </a:cubicBezTo>
                <a:cubicBezTo>
                  <a:pt x="30162" y="176530"/>
                  <a:pt x="31956" y="174625"/>
                  <a:pt x="34468" y="174625"/>
                </a:cubicBezTo>
                <a:close/>
                <a:moveTo>
                  <a:pt x="34468" y="142875"/>
                </a:moveTo>
                <a:lnTo>
                  <a:pt x="77886" y="142875"/>
                </a:lnTo>
                <a:cubicBezTo>
                  <a:pt x="80397" y="142875"/>
                  <a:pt x="82191" y="144780"/>
                  <a:pt x="82191" y="147447"/>
                </a:cubicBezTo>
                <a:cubicBezTo>
                  <a:pt x="82191" y="150114"/>
                  <a:pt x="80397" y="152019"/>
                  <a:pt x="77886" y="152019"/>
                </a:cubicBezTo>
                <a:lnTo>
                  <a:pt x="34468" y="152019"/>
                </a:lnTo>
                <a:cubicBezTo>
                  <a:pt x="31956" y="152019"/>
                  <a:pt x="30162" y="150114"/>
                  <a:pt x="30162" y="147447"/>
                </a:cubicBezTo>
                <a:cubicBezTo>
                  <a:pt x="30162" y="144780"/>
                  <a:pt x="31956" y="142875"/>
                  <a:pt x="34468" y="142875"/>
                </a:cubicBezTo>
                <a:close/>
                <a:moveTo>
                  <a:pt x="191991" y="132084"/>
                </a:moveTo>
                <a:cubicBezTo>
                  <a:pt x="175029" y="132084"/>
                  <a:pt x="160955" y="145798"/>
                  <a:pt x="160955" y="162759"/>
                </a:cubicBezTo>
                <a:cubicBezTo>
                  <a:pt x="160955" y="179721"/>
                  <a:pt x="175029" y="193795"/>
                  <a:pt x="191991" y="193795"/>
                </a:cubicBezTo>
                <a:cubicBezTo>
                  <a:pt x="208952" y="193795"/>
                  <a:pt x="222666" y="179721"/>
                  <a:pt x="222666" y="162759"/>
                </a:cubicBezTo>
                <a:cubicBezTo>
                  <a:pt x="222666" y="145798"/>
                  <a:pt x="208952" y="132084"/>
                  <a:pt x="191991" y="132084"/>
                </a:cubicBezTo>
                <a:close/>
                <a:moveTo>
                  <a:pt x="34482" y="109538"/>
                </a:moveTo>
                <a:lnTo>
                  <a:pt x="87396" y="109538"/>
                </a:lnTo>
                <a:cubicBezTo>
                  <a:pt x="89556" y="109538"/>
                  <a:pt x="91715" y="111443"/>
                  <a:pt x="91715" y="114110"/>
                </a:cubicBezTo>
                <a:cubicBezTo>
                  <a:pt x="91715" y="116777"/>
                  <a:pt x="89556" y="118682"/>
                  <a:pt x="87396" y="118682"/>
                </a:cubicBezTo>
                <a:lnTo>
                  <a:pt x="34482" y="118682"/>
                </a:lnTo>
                <a:cubicBezTo>
                  <a:pt x="31962" y="118682"/>
                  <a:pt x="30162" y="116777"/>
                  <a:pt x="30162" y="114110"/>
                </a:cubicBezTo>
                <a:cubicBezTo>
                  <a:pt x="30162" y="111443"/>
                  <a:pt x="31962" y="109538"/>
                  <a:pt x="34482" y="109538"/>
                </a:cubicBezTo>
                <a:close/>
                <a:moveTo>
                  <a:pt x="259476" y="105017"/>
                </a:moveTo>
                <a:lnTo>
                  <a:pt x="223388" y="139302"/>
                </a:lnTo>
                <a:cubicBezTo>
                  <a:pt x="228440" y="145798"/>
                  <a:pt x="231327" y="154098"/>
                  <a:pt x="231327" y="162759"/>
                </a:cubicBezTo>
                <a:cubicBezTo>
                  <a:pt x="231327" y="172864"/>
                  <a:pt x="227718" y="181886"/>
                  <a:pt x="221583" y="189104"/>
                </a:cubicBezTo>
                <a:lnTo>
                  <a:pt x="255146" y="226275"/>
                </a:lnTo>
                <a:cubicBezTo>
                  <a:pt x="271385" y="210035"/>
                  <a:pt x="281129" y="187299"/>
                  <a:pt x="281129" y="162759"/>
                </a:cubicBezTo>
                <a:cubicBezTo>
                  <a:pt x="281129" y="140745"/>
                  <a:pt x="273190" y="120175"/>
                  <a:pt x="259476" y="105017"/>
                </a:cubicBezTo>
                <a:close/>
                <a:moveTo>
                  <a:pt x="80513" y="77788"/>
                </a:moveTo>
                <a:lnTo>
                  <a:pt x="109628" y="77788"/>
                </a:lnTo>
                <a:cubicBezTo>
                  <a:pt x="112144" y="77788"/>
                  <a:pt x="113941" y="79693"/>
                  <a:pt x="113941" y="82360"/>
                </a:cubicBezTo>
                <a:cubicBezTo>
                  <a:pt x="113941" y="85027"/>
                  <a:pt x="112144" y="86932"/>
                  <a:pt x="109628" y="86932"/>
                </a:cubicBezTo>
                <a:lnTo>
                  <a:pt x="80513" y="86932"/>
                </a:lnTo>
                <a:cubicBezTo>
                  <a:pt x="78357" y="86932"/>
                  <a:pt x="76200" y="85027"/>
                  <a:pt x="76200" y="82360"/>
                </a:cubicBezTo>
                <a:cubicBezTo>
                  <a:pt x="76200" y="79693"/>
                  <a:pt x="78357" y="77788"/>
                  <a:pt x="80513" y="77788"/>
                </a:cubicBezTo>
                <a:close/>
                <a:moveTo>
                  <a:pt x="34396" y="77788"/>
                </a:moveTo>
                <a:lnTo>
                  <a:pt x="57326" y="77788"/>
                </a:lnTo>
                <a:cubicBezTo>
                  <a:pt x="59796" y="77788"/>
                  <a:pt x="61559" y="79693"/>
                  <a:pt x="61559" y="82360"/>
                </a:cubicBezTo>
                <a:cubicBezTo>
                  <a:pt x="61559" y="85027"/>
                  <a:pt x="59796" y="86932"/>
                  <a:pt x="57326" y="86932"/>
                </a:cubicBezTo>
                <a:lnTo>
                  <a:pt x="34396" y="86932"/>
                </a:lnTo>
                <a:cubicBezTo>
                  <a:pt x="31926" y="86932"/>
                  <a:pt x="30162" y="85027"/>
                  <a:pt x="30162" y="82360"/>
                </a:cubicBezTo>
                <a:cubicBezTo>
                  <a:pt x="30162" y="79693"/>
                  <a:pt x="31926" y="77788"/>
                  <a:pt x="34396" y="77788"/>
                </a:cubicBezTo>
                <a:close/>
                <a:moveTo>
                  <a:pt x="196321" y="73620"/>
                </a:moveTo>
                <a:lnTo>
                  <a:pt x="196321" y="123423"/>
                </a:lnTo>
                <a:cubicBezTo>
                  <a:pt x="204261" y="124505"/>
                  <a:pt x="211479" y="127753"/>
                  <a:pt x="217614" y="132445"/>
                </a:cubicBezTo>
                <a:lnTo>
                  <a:pt x="253702" y="98161"/>
                </a:lnTo>
                <a:cubicBezTo>
                  <a:pt x="238545" y="83725"/>
                  <a:pt x="218696" y="74703"/>
                  <a:pt x="196321" y="73620"/>
                </a:cubicBezTo>
                <a:close/>
                <a:moveTo>
                  <a:pt x="187660" y="73620"/>
                </a:moveTo>
                <a:cubicBezTo>
                  <a:pt x="140384" y="76147"/>
                  <a:pt x="102491" y="115122"/>
                  <a:pt x="102491" y="162759"/>
                </a:cubicBezTo>
                <a:cubicBezTo>
                  <a:pt x="102491" y="180804"/>
                  <a:pt x="107905" y="197404"/>
                  <a:pt x="116927" y="211118"/>
                </a:cubicBezTo>
                <a:lnTo>
                  <a:pt x="157346" y="182247"/>
                </a:lnTo>
                <a:cubicBezTo>
                  <a:pt x="154098" y="176473"/>
                  <a:pt x="152293" y="169977"/>
                  <a:pt x="152293" y="162759"/>
                </a:cubicBezTo>
                <a:cubicBezTo>
                  <a:pt x="152293" y="142550"/>
                  <a:pt x="167812" y="125588"/>
                  <a:pt x="187660" y="123423"/>
                </a:cubicBezTo>
                <a:lnTo>
                  <a:pt x="187660" y="73620"/>
                </a:lnTo>
                <a:close/>
                <a:moveTo>
                  <a:pt x="61351" y="9022"/>
                </a:moveTo>
                <a:lnTo>
                  <a:pt x="61351" y="22014"/>
                </a:lnTo>
                <a:cubicBezTo>
                  <a:pt x="61351" y="29231"/>
                  <a:pt x="67486" y="35367"/>
                  <a:pt x="74703" y="35367"/>
                </a:cubicBezTo>
                <a:lnTo>
                  <a:pt x="156985" y="35367"/>
                </a:lnTo>
                <a:cubicBezTo>
                  <a:pt x="164203" y="35367"/>
                  <a:pt x="169977" y="29231"/>
                  <a:pt x="169977" y="22014"/>
                </a:cubicBezTo>
                <a:lnTo>
                  <a:pt x="169977" y="9022"/>
                </a:lnTo>
                <a:lnTo>
                  <a:pt x="61351" y="9022"/>
                </a:lnTo>
                <a:close/>
                <a:moveTo>
                  <a:pt x="22014" y="9022"/>
                </a:moveTo>
                <a:cubicBezTo>
                  <a:pt x="14435" y="9022"/>
                  <a:pt x="8661" y="14796"/>
                  <a:pt x="8661" y="22014"/>
                </a:cubicBezTo>
                <a:lnTo>
                  <a:pt x="8661" y="268499"/>
                </a:lnTo>
                <a:cubicBezTo>
                  <a:pt x="8661" y="275717"/>
                  <a:pt x="14435" y="281491"/>
                  <a:pt x="22014" y="281491"/>
                </a:cubicBezTo>
                <a:lnTo>
                  <a:pt x="209674" y="281491"/>
                </a:lnTo>
                <a:cubicBezTo>
                  <a:pt x="216892" y="281491"/>
                  <a:pt x="222666" y="275717"/>
                  <a:pt x="222666" y="268499"/>
                </a:cubicBezTo>
                <a:lnTo>
                  <a:pt x="222666" y="255868"/>
                </a:lnTo>
                <a:cubicBezTo>
                  <a:pt x="212922" y="259477"/>
                  <a:pt x="202456" y="260921"/>
                  <a:pt x="191991" y="260921"/>
                </a:cubicBezTo>
                <a:cubicBezTo>
                  <a:pt x="137858" y="260921"/>
                  <a:pt x="93830" y="216892"/>
                  <a:pt x="93830" y="162759"/>
                </a:cubicBezTo>
                <a:cubicBezTo>
                  <a:pt x="93830" y="108626"/>
                  <a:pt x="137858" y="64959"/>
                  <a:pt x="191991" y="64959"/>
                </a:cubicBezTo>
                <a:cubicBezTo>
                  <a:pt x="202456" y="64959"/>
                  <a:pt x="212922" y="66403"/>
                  <a:pt x="222666" y="69651"/>
                </a:cubicBezTo>
                <a:lnTo>
                  <a:pt x="222666" y="22014"/>
                </a:lnTo>
                <a:cubicBezTo>
                  <a:pt x="222666" y="14796"/>
                  <a:pt x="216892" y="9022"/>
                  <a:pt x="209674" y="9022"/>
                </a:cubicBezTo>
                <a:lnTo>
                  <a:pt x="178638" y="9022"/>
                </a:lnTo>
                <a:lnTo>
                  <a:pt x="178638" y="22014"/>
                </a:lnTo>
                <a:cubicBezTo>
                  <a:pt x="178638" y="34284"/>
                  <a:pt x="168894" y="44028"/>
                  <a:pt x="156985" y="44028"/>
                </a:cubicBezTo>
                <a:lnTo>
                  <a:pt x="74703" y="44028"/>
                </a:lnTo>
                <a:cubicBezTo>
                  <a:pt x="62433" y="44028"/>
                  <a:pt x="52689" y="34284"/>
                  <a:pt x="52689" y="22014"/>
                </a:cubicBezTo>
                <a:lnTo>
                  <a:pt x="52689" y="9022"/>
                </a:lnTo>
                <a:lnTo>
                  <a:pt x="22014" y="9022"/>
                </a:lnTo>
                <a:close/>
                <a:moveTo>
                  <a:pt x="22014" y="0"/>
                </a:moveTo>
                <a:lnTo>
                  <a:pt x="209674" y="0"/>
                </a:lnTo>
                <a:cubicBezTo>
                  <a:pt x="221583" y="0"/>
                  <a:pt x="231327" y="10105"/>
                  <a:pt x="231327" y="22014"/>
                </a:cubicBezTo>
                <a:lnTo>
                  <a:pt x="231327" y="72899"/>
                </a:lnTo>
                <a:cubicBezTo>
                  <a:pt x="265972" y="88417"/>
                  <a:pt x="290151" y="122701"/>
                  <a:pt x="290151" y="162759"/>
                </a:cubicBezTo>
                <a:cubicBezTo>
                  <a:pt x="290151" y="202818"/>
                  <a:pt x="265972" y="237463"/>
                  <a:pt x="231327" y="252620"/>
                </a:cubicBezTo>
                <a:lnTo>
                  <a:pt x="231327" y="268499"/>
                </a:lnTo>
                <a:cubicBezTo>
                  <a:pt x="231327" y="280408"/>
                  <a:pt x="221583" y="290152"/>
                  <a:pt x="209674" y="290152"/>
                </a:cubicBezTo>
                <a:lnTo>
                  <a:pt x="22014" y="290152"/>
                </a:lnTo>
                <a:cubicBezTo>
                  <a:pt x="9744" y="290152"/>
                  <a:pt x="0" y="280408"/>
                  <a:pt x="0" y="268499"/>
                </a:cubicBezTo>
                <a:lnTo>
                  <a:pt x="0" y="22014"/>
                </a:lnTo>
                <a:cubicBezTo>
                  <a:pt x="0" y="10105"/>
                  <a:pt x="9744" y="0"/>
                  <a:pt x="22014" y="0"/>
                </a:cubicBezTo>
                <a:close/>
              </a:path>
            </a:pathLst>
          </a:custGeom>
          <a:solidFill>
            <a:schemeClr val="bg1"/>
          </a:solidFill>
          <a:ln>
            <a:noFill/>
          </a:ln>
          <a:effectLst/>
        </p:spPr>
        <p:txBody>
          <a:bodyPr anchor="ctr"/>
          <a:lstStyle/>
          <a:p>
            <a:endParaRPr lang="en-US" sz="1050" dirty="0">
              <a:latin typeface="Gothom"/>
            </a:endParaRPr>
          </a:p>
        </p:txBody>
      </p:sp>
      <p:sp>
        <p:nvSpPr>
          <p:cNvPr id="18" name="TextBox 17">
            <a:extLst>
              <a:ext uri="{FF2B5EF4-FFF2-40B4-BE49-F238E27FC236}">
                <a16:creationId xmlns="" xmlns:a16="http://schemas.microsoft.com/office/drawing/2014/main" id="{03AED0F6-BD03-8B40-881D-A0DE3B9C0A68}"/>
              </a:ext>
            </a:extLst>
          </p:cNvPr>
          <p:cNvSpPr txBox="1"/>
          <p:nvPr/>
        </p:nvSpPr>
        <p:spPr>
          <a:xfrm>
            <a:off x="4127531" y="2288004"/>
            <a:ext cx="1406732" cy="400110"/>
          </a:xfrm>
          <a:prstGeom prst="rect">
            <a:avLst/>
          </a:prstGeom>
          <a:noFill/>
        </p:spPr>
        <p:txBody>
          <a:bodyPr wrap="none" lIns="45720" rtlCol="0" anchor="ctr" anchorCtr="0">
            <a:spAutoFit/>
          </a:bodyPr>
          <a:lstStyle/>
          <a:p>
            <a:r>
              <a:rPr lang="en-US" sz="2000" b="1" dirty="0" smtClean="0">
                <a:solidFill>
                  <a:schemeClr val="tx2"/>
                </a:solidFill>
                <a:latin typeface="Gothom"/>
                <a:ea typeface="League Spartan" charset="0"/>
                <a:cs typeface="Poppins" pitchFamily="2" charset="77"/>
              </a:rPr>
              <a:t>2022.11.30</a:t>
            </a:r>
            <a:endParaRPr lang="en-US" sz="2000" b="1" dirty="0">
              <a:solidFill>
                <a:schemeClr val="tx2"/>
              </a:solidFill>
              <a:latin typeface="Gothom"/>
              <a:ea typeface="League Spartan" charset="0"/>
              <a:cs typeface="Poppins" pitchFamily="2" charset="77"/>
            </a:endParaRPr>
          </a:p>
        </p:txBody>
      </p:sp>
      <p:sp>
        <p:nvSpPr>
          <p:cNvPr id="19" name="TextBox 18">
            <a:extLst>
              <a:ext uri="{FF2B5EF4-FFF2-40B4-BE49-F238E27FC236}">
                <a16:creationId xmlns="" xmlns:a16="http://schemas.microsoft.com/office/drawing/2014/main" id="{0CCDF37E-7FDE-FF44-9376-E912460CAA50}"/>
              </a:ext>
            </a:extLst>
          </p:cNvPr>
          <p:cNvSpPr txBox="1"/>
          <p:nvPr/>
        </p:nvSpPr>
        <p:spPr>
          <a:xfrm>
            <a:off x="7306885" y="2288345"/>
            <a:ext cx="1248612" cy="400110"/>
          </a:xfrm>
          <a:prstGeom prst="rect">
            <a:avLst/>
          </a:prstGeom>
          <a:noFill/>
        </p:spPr>
        <p:txBody>
          <a:bodyPr wrap="none" rtlCol="0" anchor="ctr" anchorCtr="0">
            <a:spAutoFit/>
          </a:bodyPr>
          <a:lstStyle/>
          <a:p>
            <a:r>
              <a:rPr lang="mn-MN" sz="2000" b="1" dirty="0" smtClean="0">
                <a:solidFill>
                  <a:schemeClr val="tx2"/>
                </a:solidFill>
                <a:latin typeface="Gothom"/>
                <a:ea typeface="League Spartan" charset="0"/>
                <a:cs typeface="Poppins" pitchFamily="2" charset="77"/>
              </a:rPr>
              <a:t>Буурсан</a:t>
            </a:r>
            <a:endParaRPr lang="en-US" sz="2000" b="1" dirty="0">
              <a:solidFill>
                <a:schemeClr val="tx2"/>
              </a:solidFill>
              <a:latin typeface="Gothom"/>
              <a:ea typeface="League Spartan" charset="0"/>
              <a:cs typeface="Poppins" pitchFamily="2" charset="77"/>
            </a:endParaRPr>
          </a:p>
        </p:txBody>
      </p:sp>
      <p:sp>
        <p:nvSpPr>
          <p:cNvPr id="20" name="TextBox 19">
            <a:extLst>
              <a:ext uri="{FF2B5EF4-FFF2-40B4-BE49-F238E27FC236}">
                <a16:creationId xmlns="" xmlns:a16="http://schemas.microsoft.com/office/drawing/2014/main" id="{CD940861-A42F-094E-80AE-F4290D7D8681}"/>
              </a:ext>
            </a:extLst>
          </p:cNvPr>
          <p:cNvSpPr txBox="1"/>
          <p:nvPr/>
        </p:nvSpPr>
        <p:spPr>
          <a:xfrm>
            <a:off x="4127531" y="2701596"/>
            <a:ext cx="1822935" cy="400110"/>
          </a:xfrm>
          <a:prstGeom prst="rect">
            <a:avLst/>
          </a:prstGeom>
          <a:noFill/>
        </p:spPr>
        <p:txBody>
          <a:bodyPr wrap="none" rtlCol="0" anchor="ctr" anchorCtr="0">
            <a:spAutoFit/>
          </a:bodyPr>
          <a:lstStyle/>
          <a:p>
            <a:r>
              <a:rPr lang="en-US" sz="2000" b="1" dirty="0" smtClean="0">
                <a:solidFill>
                  <a:srgbClr val="2EA648"/>
                </a:solidFill>
                <a:latin typeface="Gothom"/>
                <a:ea typeface="League Spartan" charset="0"/>
                <a:cs typeface="Poppins" pitchFamily="2" charset="77"/>
              </a:rPr>
              <a:t>1.626.541.595</a:t>
            </a:r>
            <a:endParaRPr lang="en-US" sz="2000" b="1" dirty="0">
              <a:solidFill>
                <a:srgbClr val="2EA648"/>
              </a:solidFill>
              <a:latin typeface="Gothom"/>
              <a:ea typeface="League Spartan" charset="0"/>
              <a:cs typeface="Poppins" pitchFamily="2" charset="77"/>
            </a:endParaRPr>
          </a:p>
        </p:txBody>
      </p:sp>
      <p:sp>
        <p:nvSpPr>
          <p:cNvPr id="21" name="TextBox 20">
            <a:extLst>
              <a:ext uri="{FF2B5EF4-FFF2-40B4-BE49-F238E27FC236}">
                <a16:creationId xmlns="" xmlns:a16="http://schemas.microsoft.com/office/drawing/2014/main" id="{DF00EEFA-AB75-D847-94E5-A1978967E269}"/>
              </a:ext>
            </a:extLst>
          </p:cNvPr>
          <p:cNvSpPr txBox="1"/>
          <p:nvPr/>
        </p:nvSpPr>
        <p:spPr>
          <a:xfrm>
            <a:off x="7192585" y="2689519"/>
            <a:ext cx="1537600" cy="400110"/>
          </a:xfrm>
          <a:prstGeom prst="rect">
            <a:avLst/>
          </a:prstGeom>
          <a:noFill/>
        </p:spPr>
        <p:txBody>
          <a:bodyPr wrap="none" rtlCol="0" anchor="ctr" anchorCtr="0">
            <a:spAutoFit/>
          </a:bodyPr>
          <a:lstStyle/>
          <a:p>
            <a:r>
              <a:rPr lang="en-US" sz="2000" b="1" dirty="0">
                <a:solidFill>
                  <a:srgbClr val="F36421"/>
                </a:solidFill>
                <a:latin typeface="Gothom"/>
                <a:ea typeface="League Spartan" charset="0"/>
                <a:cs typeface="Poppins" pitchFamily="2" charset="77"/>
              </a:rPr>
              <a:t> </a:t>
            </a:r>
            <a:r>
              <a:rPr lang="en-US" sz="2000" b="1" dirty="0" smtClean="0">
                <a:solidFill>
                  <a:srgbClr val="F36421"/>
                </a:solidFill>
                <a:latin typeface="Gothom"/>
                <a:ea typeface="League Spartan" charset="0"/>
                <a:cs typeface="Poppins" pitchFamily="2" charset="77"/>
              </a:rPr>
              <a:t>67,515,790</a:t>
            </a:r>
            <a:endParaRPr lang="en-US" sz="2000" b="1" dirty="0">
              <a:solidFill>
                <a:srgbClr val="F36421"/>
              </a:solidFill>
              <a:latin typeface="Gothom"/>
              <a:ea typeface="League Spartan" charset="0"/>
              <a:cs typeface="Poppins" pitchFamily="2" charset="77"/>
            </a:endParaRPr>
          </a:p>
        </p:txBody>
      </p:sp>
      <p:sp>
        <p:nvSpPr>
          <p:cNvPr id="22" name="Rectangle 21">
            <a:extLst>
              <a:ext uri="{FF2B5EF4-FFF2-40B4-BE49-F238E27FC236}">
                <a16:creationId xmlns="" xmlns:a16="http://schemas.microsoft.com/office/drawing/2014/main" id="{183FF417-7AA4-2945-912E-C0522274C2BD}"/>
              </a:ext>
            </a:extLst>
          </p:cNvPr>
          <p:cNvSpPr/>
          <p:nvPr/>
        </p:nvSpPr>
        <p:spPr>
          <a:xfrm>
            <a:off x="133575" y="2231672"/>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3" name="Oval 22">
            <a:extLst>
              <a:ext uri="{FF2B5EF4-FFF2-40B4-BE49-F238E27FC236}">
                <a16:creationId xmlns="" xmlns:a16="http://schemas.microsoft.com/office/drawing/2014/main" id="{661B25D5-24C8-AC49-844B-8D377F7E60D4}"/>
              </a:ext>
            </a:extLst>
          </p:cNvPr>
          <p:cNvSpPr/>
          <p:nvPr/>
        </p:nvSpPr>
        <p:spPr>
          <a:xfrm>
            <a:off x="138946" y="4435677"/>
            <a:ext cx="647700" cy="647700"/>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4" name="Freeform 999">
            <a:extLst>
              <a:ext uri="{FF2B5EF4-FFF2-40B4-BE49-F238E27FC236}">
                <a16:creationId xmlns="" xmlns:a16="http://schemas.microsoft.com/office/drawing/2014/main" id="{AFCC6232-B9EA-3349-8EEE-1A8D54537D74}"/>
              </a:ext>
            </a:extLst>
          </p:cNvPr>
          <p:cNvSpPr>
            <a:spLocks noChangeAspect="1" noChangeArrowheads="1"/>
          </p:cNvSpPr>
          <p:nvPr/>
        </p:nvSpPr>
        <p:spPr bwMode="auto">
          <a:xfrm>
            <a:off x="283522" y="4586037"/>
            <a:ext cx="358547" cy="358547"/>
          </a:xfrm>
          <a:custGeom>
            <a:avLst/>
            <a:gdLst>
              <a:gd name="T0" fmla="*/ 309016 w 289849"/>
              <a:gd name="T1" fmla="*/ 822812 h 290152"/>
              <a:gd name="T2" fmla="*/ 436972 w 289849"/>
              <a:gd name="T3" fmla="*/ 645296 h 290152"/>
              <a:gd name="T4" fmla="*/ 505772 w 289849"/>
              <a:gd name="T5" fmla="*/ 645296 h 290152"/>
              <a:gd name="T6" fmla="*/ 828071 w 289849"/>
              <a:gd name="T7" fmla="*/ 528952 h 290152"/>
              <a:gd name="T8" fmla="*/ 931875 w 289849"/>
              <a:gd name="T9" fmla="*/ 536147 h 290152"/>
              <a:gd name="T10" fmla="*/ 551647 w 289849"/>
              <a:gd name="T11" fmla="*/ 491767 h 290152"/>
              <a:gd name="T12" fmla="*/ 347643 w 289849"/>
              <a:gd name="T13" fmla="*/ 548137 h 290152"/>
              <a:gd name="T14" fmla="*/ 142436 w 289849"/>
              <a:gd name="T15" fmla="*/ 636901 h 290152"/>
              <a:gd name="T16" fmla="*/ 211239 w 289849"/>
              <a:gd name="T17" fmla="*/ 728058 h 290152"/>
              <a:gd name="T18" fmla="*/ 339195 w 289849"/>
              <a:gd name="T19" fmla="*/ 728058 h 290152"/>
              <a:gd name="T20" fmla="*/ 408000 w 289849"/>
              <a:gd name="T21" fmla="*/ 629702 h 290152"/>
              <a:gd name="T22" fmla="*/ 534743 w 289849"/>
              <a:gd name="T23" fmla="*/ 629702 h 290152"/>
              <a:gd name="T24" fmla="*/ 603547 w 289849"/>
              <a:gd name="T25" fmla="*/ 540950 h 290152"/>
              <a:gd name="T26" fmla="*/ 633728 w 289849"/>
              <a:gd name="T27" fmla="*/ 822812 h 290152"/>
              <a:gd name="T28" fmla="*/ 599926 w 289849"/>
              <a:gd name="T29" fmla="*/ 436594 h 290152"/>
              <a:gd name="T30" fmla="*/ 461676 w 289849"/>
              <a:gd name="T31" fmla="*/ 352871 h 290152"/>
              <a:gd name="T32" fmla="*/ 207497 w 289849"/>
              <a:gd name="T33" fmla="*/ 352871 h 290152"/>
              <a:gd name="T34" fmla="*/ 764904 w 289849"/>
              <a:gd name="T35" fmla="*/ 336518 h 290152"/>
              <a:gd name="T36" fmla="*/ 679847 w 289849"/>
              <a:gd name="T37" fmla="*/ 420874 h 290152"/>
              <a:gd name="T38" fmla="*/ 747195 w 289849"/>
              <a:gd name="T39" fmla="*/ 279468 h 290152"/>
              <a:gd name="T40" fmla="*/ 870318 w 289849"/>
              <a:gd name="T41" fmla="*/ 401810 h 290152"/>
              <a:gd name="T42" fmla="*/ 548079 w 289849"/>
              <a:gd name="T43" fmla="*/ 242701 h 290152"/>
              <a:gd name="T44" fmla="*/ 414917 w 289849"/>
              <a:gd name="T45" fmla="*/ 273094 h 290152"/>
              <a:gd name="T46" fmla="*/ 223195 w 289849"/>
              <a:gd name="T47" fmla="*/ 242701 h 290152"/>
              <a:gd name="T48" fmla="*/ 334249 w 289849"/>
              <a:gd name="T49" fmla="*/ 273094 h 290152"/>
              <a:gd name="T50" fmla="*/ 223195 w 289849"/>
              <a:gd name="T51" fmla="*/ 242701 h 290152"/>
              <a:gd name="T52" fmla="*/ 940331 w 289849"/>
              <a:gd name="T53" fmla="*/ 125935 h 290152"/>
              <a:gd name="T54" fmla="*/ 142436 w 289849"/>
              <a:gd name="T55" fmla="*/ 29981 h 290152"/>
              <a:gd name="T56" fmla="*/ 814791 w 289849"/>
              <a:gd name="T57" fmla="*/ 935558 h 290152"/>
              <a:gd name="T58" fmla="*/ 747195 w 289849"/>
              <a:gd name="T59" fmla="*/ 552942 h 290152"/>
              <a:gd name="T60" fmla="*/ 715810 w 289849"/>
              <a:gd name="T61" fmla="*/ 852796 h 290152"/>
              <a:gd name="T62" fmla="*/ 113468 w 289849"/>
              <a:gd name="T63" fmla="*/ 253080 h 290152"/>
              <a:gd name="T64" fmla="*/ 142436 w 289849"/>
              <a:gd name="T65" fmla="*/ 596117 h 290152"/>
              <a:gd name="T66" fmla="*/ 334367 w 289849"/>
              <a:gd name="T67" fmla="*/ 520556 h 290152"/>
              <a:gd name="T68" fmla="*/ 535951 w 289849"/>
              <a:gd name="T69" fmla="*/ 465379 h 290152"/>
              <a:gd name="T70" fmla="*/ 814791 w 289849"/>
              <a:gd name="T71" fmla="*/ 266271 h 290152"/>
              <a:gd name="T72" fmla="*/ 254696 w 289849"/>
              <a:gd name="T73" fmla="*/ 141528 h 290152"/>
              <a:gd name="T74" fmla="*/ 829278 w 289849"/>
              <a:gd name="T75" fmla="*/ 0 h 290152"/>
              <a:gd name="T76" fmla="*/ 843763 w 289849"/>
              <a:gd name="T77" fmla="*/ 155929 h 290152"/>
              <a:gd name="T78" fmla="*/ 889627 w 289849"/>
              <a:gd name="T79" fmla="*/ 453387 h 290152"/>
              <a:gd name="T80" fmla="*/ 907737 w 289849"/>
              <a:gd name="T81" fmla="*/ 623706 h 290152"/>
              <a:gd name="T82" fmla="*/ 843763 w 289849"/>
              <a:gd name="T83" fmla="*/ 951152 h 290152"/>
              <a:gd name="T84" fmla="*/ 0 w 289849"/>
              <a:gd name="T85" fmla="*/ 951152 h 29015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9849" h="290152">
                <a:moveTo>
                  <a:pt x="71674" y="223388"/>
                </a:moveTo>
                <a:lnTo>
                  <a:pt x="71674" y="247568"/>
                </a:lnTo>
                <a:lnTo>
                  <a:pt x="92204" y="247568"/>
                </a:lnTo>
                <a:lnTo>
                  <a:pt x="92204" y="223388"/>
                </a:lnTo>
                <a:lnTo>
                  <a:pt x="71674" y="223388"/>
                </a:lnTo>
                <a:close/>
                <a:moveTo>
                  <a:pt x="130383" y="194157"/>
                </a:moveTo>
                <a:lnTo>
                  <a:pt x="130383" y="247568"/>
                </a:lnTo>
                <a:lnTo>
                  <a:pt x="150912" y="247568"/>
                </a:lnTo>
                <a:lnTo>
                  <a:pt x="150912" y="194157"/>
                </a:lnTo>
                <a:lnTo>
                  <a:pt x="130383" y="194157"/>
                </a:lnTo>
                <a:close/>
                <a:moveTo>
                  <a:pt x="261485" y="144715"/>
                </a:moveTo>
                <a:cubicBezTo>
                  <a:pt x="257884" y="150850"/>
                  <a:pt x="252841" y="155542"/>
                  <a:pt x="247079" y="159151"/>
                </a:cubicBezTo>
                <a:lnTo>
                  <a:pt x="263647" y="175752"/>
                </a:lnTo>
                <a:cubicBezTo>
                  <a:pt x="267608" y="179721"/>
                  <a:pt x="274092" y="179721"/>
                  <a:pt x="278053" y="175752"/>
                </a:cubicBezTo>
                <a:cubicBezTo>
                  <a:pt x="282015" y="171782"/>
                  <a:pt x="282015" y="165286"/>
                  <a:pt x="278053" y="161316"/>
                </a:cubicBezTo>
                <a:lnTo>
                  <a:pt x="261485" y="144715"/>
                </a:lnTo>
                <a:close/>
                <a:moveTo>
                  <a:pt x="179006" y="131363"/>
                </a:moveTo>
                <a:lnTo>
                  <a:pt x="164599" y="147963"/>
                </a:lnTo>
                <a:cubicBezTo>
                  <a:pt x="163158" y="149407"/>
                  <a:pt x="160997" y="150129"/>
                  <a:pt x="159557" y="149407"/>
                </a:cubicBezTo>
                <a:lnTo>
                  <a:pt x="131463" y="137498"/>
                </a:lnTo>
                <a:lnTo>
                  <a:pt x="103730" y="164925"/>
                </a:lnTo>
                <a:cubicBezTo>
                  <a:pt x="102289" y="166369"/>
                  <a:pt x="100128" y="166729"/>
                  <a:pt x="98687" y="165647"/>
                </a:cubicBezTo>
                <a:lnTo>
                  <a:pt x="79238" y="155181"/>
                </a:lnTo>
                <a:lnTo>
                  <a:pt x="42500" y="191631"/>
                </a:lnTo>
                <a:lnTo>
                  <a:pt x="42500" y="247568"/>
                </a:lnTo>
                <a:lnTo>
                  <a:pt x="63030" y="247568"/>
                </a:lnTo>
                <a:lnTo>
                  <a:pt x="63030" y="219058"/>
                </a:lnTo>
                <a:cubicBezTo>
                  <a:pt x="63030" y="216532"/>
                  <a:pt x="65191" y="214727"/>
                  <a:pt x="67713" y="214727"/>
                </a:cubicBezTo>
                <a:lnTo>
                  <a:pt x="96887" y="214727"/>
                </a:lnTo>
                <a:cubicBezTo>
                  <a:pt x="99048" y="214727"/>
                  <a:pt x="101209" y="216532"/>
                  <a:pt x="101209" y="219058"/>
                </a:cubicBezTo>
                <a:lnTo>
                  <a:pt x="101209" y="247568"/>
                </a:lnTo>
                <a:lnTo>
                  <a:pt x="121738" y="247568"/>
                </a:lnTo>
                <a:lnTo>
                  <a:pt x="121738" y="189465"/>
                </a:lnTo>
                <a:cubicBezTo>
                  <a:pt x="121738" y="187300"/>
                  <a:pt x="123539" y="185495"/>
                  <a:pt x="126061" y="185495"/>
                </a:cubicBezTo>
                <a:lnTo>
                  <a:pt x="155235" y="185495"/>
                </a:lnTo>
                <a:cubicBezTo>
                  <a:pt x="157756" y="185495"/>
                  <a:pt x="159557" y="187300"/>
                  <a:pt x="159557" y="189465"/>
                </a:cubicBezTo>
                <a:lnTo>
                  <a:pt x="159557" y="247568"/>
                </a:lnTo>
                <a:lnTo>
                  <a:pt x="180086" y="247568"/>
                </a:lnTo>
                <a:lnTo>
                  <a:pt x="180086" y="162760"/>
                </a:lnTo>
                <a:cubicBezTo>
                  <a:pt x="180086" y="160594"/>
                  <a:pt x="182247" y="158790"/>
                  <a:pt x="184409" y="158790"/>
                </a:cubicBezTo>
                <a:cubicBezTo>
                  <a:pt x="186930" y="158790"/>
                  <a:pt x="189091" y="160594"/>
                  <a:pt x="189091" y="162760"/>
                </a:cubicBezTo>
                <a:lnTo>
                  <a:pt x="189091" y="247568"/>
                </a:lnTo>
                <a:lnTo>
                  <a:pt x="209260" y="247568"/>
                </a:lnTo>
                <a:lnTo>
                  <a:pt x="209260" y="164203"/>
                </a:lnTo>
                <a:cubicBezTo>
                  <a:pt x="194493" y="159151"/>
                  <a:pt x="182608" y="146881"/>
                  <a:pt x="179006" y="131363"/>
                </a:cubicBezTo>
                <a:close/>
                <a:moveTo>
                  <a:pt x="66586" y="101600"/>
                </a:moveTo>
                <a:lnTo>
                  <a:pt x="133440" y="101600"/>
                </a:lnTo>
                <a:cubicBezTo>
                  <a:pt x="135597" y="101600"/>
                  <a:pt x="137754" y="103505"/>
                  <a:pt x="137754" y="106172"/>
                </a:cubicBezTo>
                <a:cubicBezTo>
                  <a:pt x="137754" y="108458"/>
                  <a:pt x="135597" y="110744"/>
                  <a:pt x="133440" y="110744"/>
                </a:cubicBezTo>
                <a:lnTo>
                  <a:pt x="66586" y="110744"/>
                </a:lnTo>
                <a:cubicBezTo>
                  <a:pt x="64070" y="110744"/>
                  <a:pt x="61913" y="108458"/>
                  <a:pt x="61913" y="106172"/>
                </a:cubicBezTo>
                <a:cubicBezTo>
                  <a:pt x="61913" y="103505"/>
                  <a:pt x="64070" y="101600"/>
                  <a:pt x="66586" y="101600"/>
                </a:cubicBezTo>
                <a:close/>
                <a:moveTo>
                  <a:pt x="223451" y="96838"/>
                </a:moveTo>
                <a:cubicBezTo>
                  <a:pt x="226025" y="96838"/>
                  <a:pt x="228232" y="99045"/>
                  <a:pt x="228232" y="101252"/>
                </a:cubicBezTo>
                <a:cubicBezTo>
                  <a:pt x="228232" y="103827"/>
                  <a:pt x="226025" y="106034"/>
                  <a:pt x="223451" y="106034"/>
                </a:cubicBezTo>
                <a:cubicBezTo>
                  <a:pt x="214623" y="106034"/>
                  <a:pt x="207266" y="113023"/>
                  <a:pt x="207266" y="122218"/>
                </a:cubicBezTo>
                <a:cubicBezTo>
                  <a:pt x="207266" y="124793"/>
                  <a:pt x="205427" y="126632"/>
                  <a:pt x="202852" y="126632"/>
                </a:cubicBezTo>
                <a:cubicBezTo>
                  <a:pt x="200277" y="126632"/>
                  <a:pt x="198438" y="124793"/>
                  <a:pt x="198438" y="122218"/>
                </a:cubicBezTo>
                <a:cubicBezTo>
                  <a:pt x="198438" y="108241"/>
                  <a:pt x="209841" y="96838"/>
                  <a:pt x="223451" y="96838"/>
                </a:cubicBezTo>
                <a:close/>
                <a:moveTo>
                  <a:pt x="222947" y="84086"/>
                </a:moveTo>
                <a:cubicBezTo>
                  <a:pt x="203137" y="84086"/>
                  <a:pt x="186570" y="100687"/>
                  <a:pt x="186570" y="120897"/>
                </a:cubicBezTo>
                <a:cubicBezTo>
                  <a:pt x="186570" y="141107"/>
                  <a:pt x="203137" y="157707"/>
                  <a:pt x="222947" y="157707"/>
                </a:cubicBezTo>
                <a:cubicBezTo>
                  <a:pt x="243477" y="157707"/>
                  <a:pt x="259685" y="141107"/>
                  <a:pt x="259685" y="120897"/>
                </a:cubicBezTo>
                <a:cubicBezTo>
                  <a:pt x="259685" y="100687"/>
                  <a:pt x="243477" y="84086"/>
                  <a:pt x="222947" y="84086"/>
                </a:cubicBezTo>
                <a:close/>
                <a:moveTo>
                  <a:pt x="123802" y="73025"/>
                </a:moveTo>
                <a:lnTo>
                  <a:pt x="163536" y="73025"/>
                </a:lnTo>
                <a:cubicBezTo>
                  <a:pt x="166088" y="73025"/>
                  <a:pt x="167911" y="75311"/>
                  <a:pt x="167911" y="77597"/>
                </a:cubicBezTo>
                <a:cubicBezTo>
                  <a:pt x="167911" y="80264"/>
                  <a:pt x="166088" y="82169"/>
                  <a:pt x="163536" y="82169"/>
                </a:cubicBezTo>
                <a:lnTo>
                  <a:pt x="123802" y="82169"/>
                </a:lnTo>
                <a:cubicBezTo>
                  <a:pt x="121250" y="82169"/>
                  <a:pt x="119063" y="80264"/>
                  <a:pt x="119063" y="77597"/>
                </a:cubicBezTo>
                <a:cubicBezTo>
                  <a:pt x="119063" y="75311"/>
                  <a:pt x="121250" y="73025"/>
                  <a:pt x="123802" y="73025"/>
                </a:cubicBezTo>
                <a:close/>
                <a:moveTo>
                  <a:pt x="66596" y="73025"/>
                </a:moveTo>
                <a:lnTo>
                  <a:pt x="99733" y="73025"/>
                </a:lnTo>
                <a:cubicBezTo>
                  <a:pt x="102614" y="73025"/>
                  <a:pt x="104415" y="75311"/>
                  <a:pt x="104415" y="77597"/>
                </a:cubicBezTo>
                <a:cubicBezTo>
                  <a:pt x="104415" y="80264"/>
                  <a:pt x="102614" y="82169"/>
                  <a:pt x="99733" y="82169"/>
                </a:cubicBezTo>
                <a:lnTo>
                  <a:pt x="66596" y="82169"/>
                </a:lnTo>
                <a:cubicBezTo>
                  <a:pt x="64074" y="82169"/>
                  <a:pt x="61913" y="80264"/>
                  <a:pt x="61913" y="77597"/>
                </a:cubicBezTo>
                <a:cubicBezTo>
                  <a:pt x="61913" y="75311"/>
                  <a:pt x="64074" y="73025"/>
                  <a:pt x="66596" y="73025"/>
                </a:cubicBezTo>
                <a:close/>
                <a:moveTo>
                  <a:pt x="68073" y="9022"/>
                </a:moveTo>
                <a:cubicBezTo>
                  <a:pt x="77077" y="15879"/>
                  <a:pt x="83200" y="25984"/>
                  <a:pt x="84641" y="37893"/>
                </a:cubicBezTo>
                <a:lnTo>
                  <a:pt x="280575" y="37893"/>
                </a:lnTo>
                <a:cubicBezTo>
                  <a:pt x="278414" y="21653"/>
                  <a:pt x="264367" y="9022"/>
                  <a:pt x="247439" y="9022"/>
                </a:cubicBezTo>
                <a:lnTo>
                  <a:pt x="68073" y="9022"/>
                </a:lnTo>
                <a:close/>
                <a:moveTo>
                  <a:pt x="42500" y="9022"/>
                </a:moveTo>
                <a:cubicBezTo>
                  <a:pt x="24131" y="9022"/>
                  <a:pt x="9004" y="24179"/>
                  <a:pt x="9004" y="42584"/>
                </a:cubicBezTo>
                <a:lnTo>
                  <a:pt x="9004" y="281491"/>
                </a:lnTo>
                <a:lnTo>
                  <a:pt x="243117" y="281491"/>
                </a:lnTo>
                <a:lnTo>
                  <a:pt x="243117" y="167812"/>
                </a:lnTo>
                <a:lnTo>
                  <a:pt x="238795" y="163481"/>
                </a:lnTo>
                <a:cubicBezTo>
                  <a:pt x="233752" y="165286"/>
                  <a:pt x="228710" y="166369"/>
                  <a:pt x="222947" y="166369"/>
                </a:cubicBezTo>
                <a:cubicBezTo>
                  <a:pt x="221506" y="166369"/>
                  <a:pt x="220066" y="166369"/>
                  <a:pt x="218265" y="166008"/>
                </a:cubicBezTo>
                <a:lnTo>
                  <a:pt x="218265" y="252259"/>
                </a:lnTo>
                <a:cubicBezTo>
                  <a:pt x="218265" y="254786"/>
                  <a:pt x="216464" y="256590"/>
                  <a:pt x="213583" y="256590"/>
                </a:cubicBezTo>
                <a:lnTo>
                  <a:pt x="38178" y="256590"/>
                </a:lnTo>
                <a:cubicBezTo>
                  <a:pt x="36017" y="256590"/>
                  <a:pt x="33856" y="254786"/>
                  <a:pt x="33856" y="252259"/>
                </a:cubicBezTo>
                <a:lnTo>
                  <a:pt x="33856" y="76147"/>
                </a:lnTo>
                <a:cubicBezTo>
                  <a:pt x="33856" y="73981"/>
                  <a:pt x="36017" y="71816"/>
                  <a:pt x="38178" y="71816"/>
                </a:cubicBezTo>
                <a:cubicBezTo>
                  <a:pt x="40699" y="71816"/>
                  <a:pt x="42500" y="73981"/>
                  <a:pt x="42500" y="76147"/>
                </a:cubicBezTo>
                <a:lnTo>
                  <a:pt x="42500" y="179360"/>
                </a:lnTo>
                <a:lnTo>
                  <a:pt x="75276" y="146881"/>
                </a:lnTo>
                <a:cubicBezTo>
                  <a:pt x="77077" y="145437"/>
                  <a:pt x="78878" y="145076"/>
                  <a:pt x="80679" y="145798"/>
                </a:cubicBezTo>
                <a:lnTo>
                  <a:pt x="99768" y="156625"/>
                </a:lnTo>
                <a:lnTo>
                  <a:pt x="127141" y="128836"/>
                </a:lnTo>
                <a:cubicBezTo>
                  <a:pt x="128222" y="127754"/>
                  <a:pt x="130022" y="127393"/>
                  <a:pt x="131823" y="128115"/>
                </a:cubicBezTo>
                <a:lnTo>
                  <a:pt x="159917" y="140024"/>
                </a:lnTo>
                <a:lnTo>
                  <a:pt x="177925" y="119093"/>
                </a:lnTo>
                <a:cubicBezTo>
                  <a:pt x="179006" y="94913"/>
                  <a:pt x="198815" y="75425"/>
                  <a:pt x="222947" y="75425"/>
                </a:cubicBezTo>
                <a:cubicBezTo>
                  <a:pt x="230150" y="75425"/>
                  <a:pt x="236994" y="77229"/>
                  <a:pt x="243117" y="80116"/>
                </a:cubicBezTo>
                <a:lnTo>
                  <a:pt x="243117" y="46915"/>
                </a:lnTo>
                <a:lnTo>
                  <a:pt x="80319" y="46915"/>
                </a:lnTo>
                <a:cubicBezTo>
                  <a:pt x="77797" y="46915"/>
                  <a:pt x="75997" y="44750"/>
                  <a:pt x="75997" y="42584"/>
                </a:cubicBezTo>
                <a:cubicBezTo>
                  <a:pt x="75997" y="24179"/>
                  <a:pt x="60869" y="9022"/>
                  <a:pt x="42500" y="9022"/>
                </a:cubicBezTo>
                <a:close/>
                <a:moveTo>
                  <a:pt x="42500" y="0"/>
                </a:moveTo>
                <a:lnTo>
                  <a:pt x="247439" y="0"/>
                </a:lnTo>
                <a:cubicBezTo>
                  <a:pt x="270850" y="0"/>
                  <a:pt x="289579" y="19127"/>
                  <a:pt x="289579" y="42584"/>
                </a:cubicBezTo>
                <a:cubicBezTo>
                  <a:pt x="289579" y="44750"/>
                  <a:pt x="287778" y="46915"/>
                  <a:pt x="285257" y="46915"/>
                </a:cubicBezTo>
                <a:lnTo>
                  <a:pt x="251761" y="46915"/>
                </a:lnTo>
                <a:lnTo>
                  <a:pt x="251761" y="85891"/>
                </a:lnTo>
                <a:cubicBezTo>
                  <a:pt x="261846" y="94191"/>
                  <a:pt x="268689" y="106822"/>
                  <a:pt x="268689" y="120897"/>
                </a:cubicBezTo>
                <a:cubicBezTo>
                  <a:pt x="268689" y="126310"/>
                  <a:pt x="267608" y="131724"/>
                  <a:pt x="265447" y="136415"/>
                </a:cubicBezTo>
                <a:lnTo>
                  <a:pt x="284176" y="155181"/>
                </a:lnTo>
                <a:cubicBezTo>
                  <a:pt x="291740" y="162399"/>
                  <a:pt x="291740" y="174669"/>
                  <a:pt x="284176" y="181887"/>
                </a:cubicBezTo>
                <a:cubicBezTo>
                  <a:pt x="280575" y="185856"/>
                  <a:pt x="275532" y="187661"/>
                  <a:pt x="270850" y="187661"/>
                </a:cubicBezTo>
                <a:cubicBezTo>
                  <a:pt x="265808" y="187661"/>
                  <a:pt x="260765" y="185856"/>
                  <a:pt x="257163" y="181887"/>
                </a:cubicBezTo>
                <a:lnTo>
                  <a:pt x="251761" y="176473"/>
                </a:lnTo>
                <a:lnTo>
                  <a:pt x="251761" y="286183"/>
                </a:lnTo>
                <a:cubicBezTo>
                  <a:pt x="251761" y="288348"/>
                  <a:pt x="249960" y="290152"/>
                  <a:pt x="247439" y="290152"/>
                </a:cubicBezTo>
                <a:lnTo>
                  <a:pt x="4682" y="290152"/>
                </a:lnTo>
                <a:cubicBezTo>
                  <a:pt x="2161" y="290152"/>
                  <a:pt x="0" y="288348"/>
                  <a:pt x="0" y="286183"/>
                </a:cubicBezTo>
                <a:lnTo>
                  <a:pt x="0" y="42584"/>
                </a:lnTo>
                <a:cubicBezTo>
                  <a:pt x="0" y="19127"/>
                  <a:pt x="19089" y="0"/>
                  <a:pt x="42500" y="0"/>
                </a:cubicBezTo>
                <a:close/>
              </a:path>
            </a:pathLst>
          </a:custGeom>
          <a:solidFill>
            <a:schemeClr val="bg1"/>
          </a:solidFill>
          <a:ln>
            <a:noFill/>
          </a:ln>
          <a:effectLst/>
        </p:spPr>
        <p:txBody>
          <a:bodyPr anchor="ctr"/>
          <a:lstStyle/>
          <a:p>
            <a:endParaRPr lang="en-US" sz="1050" dirty="0">
              <a:latin typeface="Gothom"/>
            </a:endParaRPr>
          </a:p>
        </p:txBody>
      </p:sp>
      <p:sp>
        <p:nvSpPr>
          <p:cNvPr id="25" name="TextBox 24">
            <a:extLst>
              <a:ext uri="{FF2B5EF4-FFF2-40B4-BE49-F238E27FC236}">
                <a16:creationId xmlns="" xmlns:a16="http://schemas.microsoft.com/office/drawing/2014/main" id="{456FB24A-7714-504F-B00E-9DA197B8A093}"/>
              </a:ext>
            </a:extLst>
          </p:cNvPr>
          <p:cNvSpPr txBox="1"/>
          <p:nvPr/>
        </p:nvSpPr>
        <p:spPr>
          <a:xfrm>
            <a:off x="1078982" y="4354773"/>
            <a:ext cx="1338828" cy="369332"/>
          </a:xfrm>
          <a:prstGeom prst="rect">
            <a:avLst/>
          </a:prstGeom>
          <a:noFill/>
        </p:spPr>
        <p:txBody>
          <a:bodyPr wrap="none" rtlCol="0" anchor="ctr" anchorCtr="0">
            <a:spAutoFit/>
          </a:bodyPr>
          <a:lstStyle/>
          <a:p>
            <a:r>
              <a:rPr lang="en-US" b="1" dirty="0" smtClean="0">
                <a:solidFill>
                  <a:schemeClr val="tx2"/>
                </a:solidFill>
                <a:latin typeface="Gothom"/>
                <a:ea typeface="League Spartan" charset="0"/>
                <a:cs typeface="Poppins" pitchFamily="2" charset="77"/>
              </a:rPr>
              <a:t>2022.08.31</a:t>
            </a:r>
            <a:endParaRPr lang="en-US" b="1" dirty="0">
              <a:solidFill>
                <a:schemeClr val="tx2"/>
              </a:solidFill>
              <a:latin typeface="Gothom"/>
              <a:ea typeface="League Spartan" charset="0"/>
              <a:cs typeface="Poppins" pitchFamily="2" charset="77"/>
            </a:endParaRPr>
          </a:p>
        </p:txBody>
      </p:sp>
      <p:sp>
        <p:nvSpPr>
          <p:cNvPr id="26" name="TextBox 25">
            <a:extLst>
              <a:ext uri="{FF2B5EF4-FFF2-40B4-BE49-F238E27FC236}">
                <a16:creationId xmlns="" xmlns:a16="http://schemas.microsoft.com/office/drawing/2014/main" id="{7E1A2FCE-0ACE-F043-B604-766215E36D83}"/>
              </a:ext>
            </a:extLst>
          </p:cNvPr>
          <p:cNvSpPr txBox="1"/>
          <p:nvPr/>
        </p:nvSpPr>
        <p:spPr>
          <a:xfrm>
            <a:off x="997037" y="4759918"/>
            <a:ext cx="1467068" cy="369332"/>
          </a:xfrm>
          <a:prstGeom prst="rect">
            <a:avLst/>
          </a:prstGeom>
          <a:noFill/>
        </p:spPr>
        <p:txBody>
          <a:bodyPr wrap="none" rtlCol="0" anchor="ctr" anchorCtr="0">
            <a:spAutoFit/>
          </a:bodyPr>
          <a:lstStyle/>
          <a:p>
            <a:r>
              <a:rPr lang="en-US" b="1" dirty="0" smtClean="0">
                <a:solidFill>
                  <a:srgbClr val="EE1D23"/>
                </a:solidFill>
                <a:latin typeface="Gothom"/>
                <a:ea typeface="League Spartan" charset="0"/>
                <a:cs typeface="Poppins" pitchFamily="2" charset="77"/>
              </a:rPr>
              <a:t>970,754,733</a:t>
            </a:r>
            <a:endParaRPr lang="en-US" b="1" dirty="0">
              <a:solidFill>
                <a:srgbClr val="EE1D23"/>
              </a:solidFill>
              <a:latin typeface="Gothom"/>
              <a:ea typeface="League Spartan" charset="0"/>
              <a:cs typeface="Poppins" pitchFamily="2" charset="77"/>
            </a:endParaRPr>
          </a:p>
        </p:txBody>
      </p:sp>
      <p:sp>
        <p:nvSpPr>
          <p:cNvPr id="27" name="Rectangle 26">
            <a:extLst>
              <a:ext uri="{FF2B5EF4-FFF2-40B4-BE49-F238E27FC236}">
                <a16:creationId xmlns="" xmlns:a16="http://schemas.microsoft.com/office/drawing/2014/main" id="{183FF417-7AA4-2945-912E-C0522274C2BD}"/>
              </a:ext>
            </a:extLst>
          </p:cNvPr>
          <p:cNvSpPr/>
          <p:nvPr/>
        </p:nvSpPr>
        <p:spPr>
          <a:xfrm>
            <a:off x="3096696" y="4295252"/>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8" name="Rectangle 27">
            <a:extLst>
              <a:ext uri="{FF2B5EF4-FFF2-40B4-BE49-F238E27FC236}">
                <a16:creationId xmlns="" xmlns:a16="http://schemas.microsoft.com/office/drawing/2014/main" id="{A020B5E2-B3CD-5E4F-A017-D75EB6226176}"/>
              </a:ext>
            </a:extLst>
          </p:cNvPr>
          <p:cNvSpPr/>
          <p:nvPr/>
        </p:nvSpPr>
        <p:spPr>
          <a:xfrm>
            <a:off x="6187979" y="4298100"/>
            <a:ext cx="2867865" cy="922854"/>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9" name="Oval 28">
            <a:extLst>
              <a:ext uri="{FF2B5EF4-FFF2-40B4-BE49-F238E27FC236}">
                <a16:creationId xmlns="" xmlns:a16="http://schemas.microsoft.com/office/drawing/2014/main" id="{60DA6106-D421-1342-91F2-27414AD80B3E}"/>
              </a:ext>
            </a:extLst>
          </p:cNvPr>
          <p:cNvSpPr/>
          <p:nvPr/>
        </p:nvSpPr>
        <p:spPr>
          <a:xfrm>
            <a:off x="3224457" y="4435677"/>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0" name="Oval 29">
            <a:extLst>
              <a:ext uri="{FF2B5EF4-FFF2-40B4-BE49-F238E27FC236}">
                <a16:creationId xmlns="" xmlns:a16="http://schemas.microsoft.com/office/drawing/2014/main" id="{3FC41770-556E-BA41-A7A3-67DD1C09705C}"/>
              </a:ext>
            </a:extLst>
          </p:cNvPr>
          <p:cNvSpPr/>
          <p:nvPr/>
        </p:nvSpPr>
        <p:spPr>
          <a:xfrm>
            <a:off x="6187979" y="4435677"/>
            <a:ext cx="647700" cy="647700"/>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1"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3412869" y="4582562"/>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32" name="Freeform 1001">
            <a:extLst>
              <a:ext uri="{FF2B5EF4-FFF2-40B4-BE49-F238E27FC236}">
                <a16:creationId xmlns="" xmlns:a16="http://schemas.microsoft.com/office/drawing/2014/main" id="{C96C1619-3B08-0546-8F3D-AD86696D057C}"/>
              </a:ext>
            </a:extLst>
          </p:cNvPr>
          <p:cNvSpPr>
            <a:spLocks noChangeAspect="1" noChangeArrowheads="1"/>
          </p:cNvSpPr>
          <p:nvPr/>
        </p:nvSpPr>
        <p:spPr bwMode="auto">
          <a:xfrm>
            <a:off x="6368840" y="4579174"/>
            <a:ext cx="358547" cy="358547"/>
          </a:xfrm>
          <a:custGeom>
            <a:avLst/>
            <a:gdLst>
              <a:gd name="T0" fmla="*/ 369470 w 290151"/>
              <a:gd name="T1" fmla="*/ 801981 h 290152"/>
              <a:gd name="T2" fmla="*/ 369470 w 290151"/>
              <a:gd name="T3" fmla="*/ 832423 h 290152"/>
              <a:gd name="T4" fmla="*/ 100253 w 290151"/>
              <a:gd name="T5" fmla="*/ 817811 h 290152"/>
              <a:gd name="T6" fmla="*/ 251621 w 290151"/>
              <a:gd name="T7" fmla="*/ 691180 h 290152"/>
              <a:gd name="T8" fmla="*/ 304838 w 290151"/>
              <a:gd name="T9" fmla="*/ 707009 h 290152"/>
              <a:gd name="T10" fmla="*/ 251621 w 290151"/>
              <a:gd name="T11" fmla="*/ 721617 h 290152"/>
              <a:gd name="T12" fmla="*/ 251621 w 290151"/>
              <a:gd name="T13" fmla="*/ 691180 h 290152"/>
              <a:gd name="T14" fmla="*/ 174185 w 290151"/>
              <a:gd name="T15" fmla="*/ 691180 h 290152"/>
              <a:gd name="T16" fmla="*/ 174185 w 290151"/>
              <a:gd name="T17" fmla="*/ 721617 h 290152"/>
              <a:gd name="T18" fmla="*/ 100253 w 290151"/>
              <a:gd name="T19" fmla="*/ 707009 h 290152"/>
              <a:gd name="T20" fmla="*/ 539753 w 290151"/>
              <a:gd name="T21" fmla="*/ 629702 h 290152"/>
              <a:gd name="T22" fmla="*/ 638105 w 290151"/>
              <a:gd name="T23" fmla="*/ 838402 h 290152"/>
              <a:gd name="T24" fmla="*/ 714871 w 290151"/>
              <a:gd name="T25" fmla="*/ 647692 h 290152"/>
              <a:gd name="T26" fmla="*/ 539753 w 290151"/>
              <a:gd name="T27" fmla="*/ 629702 h 290152"/>
              <a:gd name="T28" fmla="*/ 258865 w 290151"/>
              <a:gd name="T29" fmla="*/ 580381 h 290152"/>
              <a:gd name="T30" fmla="*/ 258865 w 290151"/>
              <a:gd name="T31" fmla="*/ 610771 h 290152"/>
              <a:gd name="T32" fmla="*/ 100253 w 290151"/>
              <a:gd name="T33" fmla="*/ 595576 h 290152"/>
              <a:gd name="T34" fmla="*/ 114557 w 290151"/>
              <a:gd name="T35" fmla="*/ 474856 h 290152"/>
              <a:gd name="T36" fmla="*/ 273171 w 290151"/>
              <a:gd name="T37" fmla="*/ 490050 h 290152"/>
              <a:gd name="T38" fmla="*/ 114557 w 290151"/>
              <a:gd name="T39" fmla="*/ 505245 h 290152"/>
              <a:gd name="T40" fmla="*/ 114557 w 290151"/>
              <a:gd name="T41" fmla="*/ 474856 h 290152"/>
              <a:gd name="T42" fmla="*/ 534955 w 290151"/>
              <a:gd name="T43" fmla="*/ 540946 h 290152"/>
              <a:gd name="T44" fmla="*/ 740058 w 290151"/>
              <a:gd name="T45" fmla="*/ 540946 h 290152"/>
              <a:gd name="T46" fmla="*/ 114605 w 290151"/>
              <a:gd name="T47" fmla="*/ 364057 h 290152"/>
              <a:gd name="T48" fmla="*/ 304825 w 290151"/>
              <a:gd name="T49" fmla="*/ 379255 h 290152"/>
              <a:gd name="T50" fmla="*/ 114605 w 290151"/>
              <a:gd name="T51" fmla="*/ 394450 h 290152"/>
              <a:gd name="T52" fmla="*/ 114605 w 290151"/>
              <a:gd name="T53" fmla="*/ 364057 h 290152"/>
              <a:gd name="T54" fmla="*/ 742456 w 290151"/>
              <a:gd name="T55" fmla="*/ 462982 h 290152"/>
              <a:gd name="T56" fmla="*/ 736460 w 290151"/>
              <a:gd name="T57" fmla="*/ 628501 h 290152"/>
              <a:gd name="T58" fmla="*/ 934368 w 290151"/>
              <a:gd name="T59" fmla="*/ 540946 h 290152"/>
              <a:gd name="T60" fmla="*/ 267593 w 290151"/>
              <a:gd name="T61" fmla="*/ 258533 h 290152"/>
              <a:gd name="T62" fmla="*/ 378697 w 290151"/>
              <a:gd name="T63" fmla="*/ 273732 h 290152"/>
              <a:gd name="T64" fmla="*/ 267593 w 290151"/>
              <a:gd name="T65" fmla="*/ 288925 h 290152"/>
              <a:gd name="T66" fmla="*/ 267593 w 290151"/>
              <a:gd name="T67" fmla="*/ 258533 h 290152"/>
              <a:gd name="T68" fmla="*/ 190531 w 290151"/>
              <a:gd name="T69" fmla="*/ 258533 h 290152"/>
              <a:gd name="T70" fmla="*/ 190531 w 290151"/>
              <a:gd name="T71" fmla="*/ 288925 h 290152"/>
              <a:gd name="T72" fmla="*/ 100253 w 290151"/>
              <a:gd name="T73" fmla="*/ 273732 h 290152"/>
              <a:gd name="T74" fmla="*/ 652495 w 290151"/>
              <a:gd name="T75" fmla="*/ 244685 h 290152"/>
              <a:gd name="T76" fmla="*/ 723267 w 290151"/>
              <a:gd name="T77" fmla="*/ 440192 h 290152"/>
              <a:gd name="T78" fmla="*/ 652495 w 290151"/>
              <a:gd name="T79" fmla="*/ 244685 h 290152"/>
              <a:gd name="T80" fmla="*/ 340648 w 290151"/>
              <a:gd name="T81" fmla="*/ 540946 h 290152"/>
              <a:gd name="T82" fmla="*/ 522957 w 290151"/>
              <a:gd name="T83" fmla="*/ 605714 h 290152"/>
              <a:gd name="T84" fmla="*/ 623710 w 290151"/>
              <a:gd name="T85" fmla="*/ 410208 h 290152"/>
              <a:gd name="T86" fmla="*/ 203908 w 290151"/>
              <a:gd name="T87" fmla="*/ 29981 h 290152"/>
              <a:gd name="T88" fmla="*/ 248286 w 290151"/>
              <a:gd name="T89" fmla="*/ 117541 h 290152"/>
              <a:gd name="T90" fmla="*/ 564936 w 290151"/>
              <a:gd name="T91" fmla="*/ 73162 h 290152"/>
              <a:gd name="T92" fmla="*/ 203908 w 290151"/>
              <a:gd name="T93" fmla="*/ 29981 h 290152"/>
              <a:gd name="T94" fmla="*/ 28789 w 290151"/>
              <a:gd name="T95" fmla="*/ 73162 h 290152"/>
              <a:gd name="T96" fmla="*/ 73164 w 290151"/>
              <a:gd name="T97" fmla="*/ 935558 h 290152"/>
              <a:gd name="T98" fmla="*/ 740058 w 290151"/>
              <a:gd name="T99" fmla="*/ 892375 h 290152"/>
              <a:gd name="T100" fmla="*/ 638105 w 290151"/>
              <a:gd name="T101" fmla="*/ 867192 h 290152"/>
              <a:gd name="T102" fmla="*/ 638105 w 290151"/>
              <a:gd name="T103" fmla="*/ 215896 h 290152"/>
              <a:gd name="T104" fmla="*/ 740058 w 290151"/>
              <a:gd name="T105" fmla="*/ 73162 h 290152"/>
              <a:gd name="T106" fmla="*/ 593725 w 290151"/>
              <a:gd name="T107" fmla="*/ 29981 h 290152"/>
              <a:gd name="T108" fmla="*/ 521760 w 290151"/>
              <a:gd name="T109" fmla="*/ 146332 h 290152"/>
              <a:gd name="T110" fmla="*/ 175122 w 290151"/>
              <a:gd name="T111" fmla="*/ 73162 h 290152"/>
              <a:gd name="T112" fmla="*/ 73164 w 290151"/>
              <a:gd name="T113" fmla="*/ 29981 h 290152"/>
              <a:gd name="T114" fmla="*/ 696879 w 290151"/>
              <a:gd name="T115" fmla="*/ 0 h 290152"/>
              <a:gd name="T116" fmla="*/ 768846 w 290151"/>
              <a:gd name="T117" fmla="*/ 242285 h 290152"/>
              <a:gd name="T118" fmla="*/ 768846 w 290151"/>
              <a:gd name="T119" fmla="*/ 839599 h 290152"/>
              <a:gd name="T120" fmla="*/ 696879 w 290151"/>
              <a:gd name="T121" fmla="*/ 964341 h 290152"/>
              <a:gd name="T122" fmla="*/ 0 w 290151"/>
              <a:gd name="T123" fmla="*/ 892375 h 290152"/>
              <a:gd name="T124" fmla="*/ 73164 w 290151"/>
              <a:gd name="T125" fmla="*/ 0 h 29015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0151" h="290152">
                <a:moveTo>
                  <a:pt x="34521" y="241300"/>
                </a:moveTo>
                <a:lnTo>
                  <a:pt x="111165" y="241300"/>
                </a:lnTo>
                <a:cubicBezTo>
                  <a:pt x="113708" y="241300"/>
                  <a:pt x="115524" y="243498"/>
                  <a:pt x="115524" y="246063"/>
                </a:cubicBezTo>
                <a:cubicBezTo>
                  <a:pt x="115524" y="248627"/>
                  <a:pt x="113708" y="250459"/>
                  <a:pt x="111165" y="250459"/>
                </a:cubicBezTo>
                <a:lnTo>
                  <a:pt x="34521" y="250459"/>
                </a:lnTo>
                <a:cubicBezTo>
                  <a:pt x="31978" y="250459"/>
                  <a:pt x="30162" y="248627"/>
                  <a:pt x="30162" y="246063"/>
                </a:cubicBezTo>
                <a:cubicBezTo>
                  <a:pt x="30162" y="243498"/>
                  <a:pt x="31978" y="241300"/>
                  <a:pt x="34521" y="241300"/>
                </a:cubicBezTo>
                <a:close/>
                <a:moveTo>
                  <a:pt x="75707" y="207963"/>
                </a:moveTo>
                <a:lnTo>
                  <a:pt x="87449" y="207963"/>
                </a:lnTo>
                <a:cubicBezTo>
                  <a:pt x="89584" y="207963"/>
                  <a:pt x="91719" y="210161"/>
                  <a:pt x="91719" y="212725"/>
                </a:cubicBezTo>
                <a:cubicBezTo>
                  <a:pt x="91719" y="215290"/>
                  <a:pt x="89584" y="217121"/>
                  <a:pt x="87449" y="217121"/>
                </a:cubicBezTo>
                <a:lnTo>
                  <a:pt x="75707" y="217121"/>
                </a:lnTo>
                <a:cubicBezTo>
                  <a:pt x="73216" y="217121"/>
                  <a:pt x="71437" y="215290"/>
                  <a:pt x="71437" y="212725"/>
                </a:cubicBezTo>
                <a:cubicBezTo>
                  <a:pt x="71437" y="210161"/>
                  <a:pt x="73216" y="207963"/>
                  <a:pt x="75707" y="207963"/>
                </a:cubicBezTo>
                <a:close/>
                <a:moveTo>
                  <a:pt x="34539" y="207963"/>
                </a:moveTo>
                <a:lnTo>
                  <a:pt x="52409" y="207963"/>
                </a:lnTo>
                <a:cubicBezTo>
                  <a:pt x="54962" y="207963"/>
                  <a:pt x="56786" y="210161"/>
                  <a:pt x="56786" y="212725"/>
                </a:cubicBezTo>
                <a:cubicBezTo>
                  <a:pt x="56786" y="215290"/>
                  <a:pt x="54962" y="217121"/>
                  <a:pt x="52409" y="217121"/>
                </a:cubicBezTo>
                <a:lnTo>
                  <a:pt x="34539" y="217121"/>
                </a:lnTo>
                <a:cubicBezTo>
                  <a:pt x="31986" y="217121"/>
                  <a:pt x="30162" y="215290"/>
                  <a:pt x="30162" y="212725"/>
                </a:cubicBezTo>
                <a:cubicBezTo>
                  <a:pt x="30162" y="210161"/>
                  <a:pt x="31986" y="207963"/>
                  <a:pt x="34539" y="207963"/>
                </a:cubicBezTo>
                <a:close/>
                <a:moveTo>
                  <a:pt x="162398" y="189465"/>
                </a:moveTo>
                <a:lnTo>
                  <a:pt x="121979" y="218336"/>
                </a:lnTo>
                <a:cubicBezTo>
                  <a:pt x="138219" y="238906"/>
                  <a:pt x="163481" y="252259"/>
                  <a:pt x="191991" y="252259"/>
                </a:cubicBezTo>
                <a:cubicBezTo>
                  <a:pt x="213283" y="252259"/>
                  <a:pt x="233132" y="244681"/>
                  <a:pt x="248289" y="232049"/>
                </a:cubicBezTo>
                <a:lnTo>
                  <a:pt x="215087" y="194878"/>
                </a:lnTo>
                <a:cubicBezTo>
                  <a:pt x="208591" y="199570"/>
                  <a:pt x="200652" y="202457"/>
                  <a:pt x="191991" y="202457"/>
                </a:cubicBezTo>
                <a:cubicBezTo>
                  <a:pt x="180442" y="202457"/>
                  <a:pt x="169616" y="197404"/>
                  <a:pt x="162398" y="189465"/>
                </a:cubicBezTo>
                <a:close/>
                <a:moveTo>
                  <a:pt x="34468" y="174625"/>
                </a:moveTo>
                <a:lnTo>
                  <a:pt x="77886" y="174625"/>
                </a:lnTo>
                <a:cubicBezTo>
                  <a:pt x="80397" y="174625"/>
                  <a:pt x="82191" y="176530"/>
                  <a:pt x="82191" y="179197"/>
                </a:cubicBezTo>
                <a:cubicBezTo>
                  <a:pt x="82191" y="181864"/>
                  <a:pt x="80397" y="183769"/>
                  <a:pt x="77886" y="183769"/>
                </a:cubicBezTo>
                <a:lnTo>
                  <a:pt x="34468" y="183769"/>
                </a:lnTo>
                <a:cubicBezTo>
                  <a:pt x="31956" y="183769"/>
                  <a:pt x="30162" y="181864"/>
                  <a:pt x="30162" y="179197"/>
                </a:cubicBezTo>
                <a:cubicBezTo>
                  <a:pt x="30162" y="176530"/>
                  <a:pt x="31956" y="174625"/>
                  <a:pt x="34468" y="174625"/>
                </a:cubicBezTo>
                <a:close/>
                <a:moveTo>
                  <a:pt x="34468" y="142875"/>
                </a:moveTo>
                <a:lnTo>
                  <a:pt x="77886" y="142875"/>
                </a:lnTo>
                <a:cubicBezTo>
                  <a:pt x="80397" y="142875"/>
                  <a:pt x="82191" y="144780"/>
                  <a:pt x="82191" y="147447"/>
                </a:cubicBezTo>
                <a:cubicBezTo>
                  <a:pt x="82191" y="150114"/>
                  <a:pt x="80397" y="152019"/>
                  <a:pt x="77886" y="152019"/>
                </a:cubicBezTo>
                <a:lnTo>
                  <a:pt x="34468" y="152019"/>
                </a:lnTo>
                <a:cubicBezTo>
                  <a:pt x="31956" y="152019"/>
                  <a:pt x="30162" y="150114"/>
                  <a:pt x="30162" y="147447"/>
                </a:cubicBezTo>
                <a:cubicBezTo>
                  <a:pt x="30162" y="144780"/>
                  <a:pt x="31956" y="142875"/>
                  <a:pt x="34468" y="142875"/>
                </a:cubicBezTo>
                <a:close/>
                <a:moveTo>
                  <a:pt x="191991" y="132084"/>
                </a:moveTo>
                <a:cubicBezTo>
                  <a:pt x="175029" y="132084"/>
                  <a:pt x="160955" y="145798"/>
                  <a:pt x="160955" y="162759"/>
                </a:cubicBezTo>
                <a:cubicBezTo>
                  <a:pt x="160955" y="179721"/>
                  <a:pt x="175029" y="193795"/>
                  <a:pt x="191991" y="193795"/>
                </a:cubicBezTo>
                <a:cubicBezTo>
                  <a:pt x="208952" y="193795"/>
                  <a:pt x="222666" y="179721"/>
                  <a:pt x="222666" y="162759"/>
                </a:cubicBezTo>
                <a:cubicBezTo>
                  <a:pt x="222666" y="145798"/>
                  <a:pt x="208952" y="132084"/>
                  <a:pt x="191991" y="132084"/>
                </a:cubicBezTo>
                <a:close/>
                <a:moveTo>
                  <a:pt x="34482" y="109538"/>
                </a:moveTo>
                <a:lnTo>
                  <a:pt x="87396" y="109538"/>
                </a:lnTo>
                <a:cubicBezTo>
                  <a:pt x="89556" y="109538"/>
                  <a:pt x="91715" y="111443"/>
                  <a:pt x="91715" y="114110"/>
                </a:cubicBezTo>
                <a:cubicBezTo>
                  <a:pt x="91715" y="116777"/>
                  <a:pt x="89556" y="118682"/>
                  <a:pt x="87396" y="118682"/>
                </a:cubicBezTo>
                <a:lnTo>
                  <a:pt x="34482" y="118682"/>
                </a:lnTo>
                <a:cubicBezTo>
                  <a:pt x="31962" y="118682"/>
                  <a:pt x="30162" y="116777"/>
                  <a:pt x="30162" y="114110"/>
                </a:cubicBezTo>
                <a:cubicBezTo>
                  <a:pt x="30162" y="111443"/>
                  <a:pt x="31962" y="109538"/>
                  <a:pt x="34482" y="109538"/>
                </a:cubicBezTo>
                <a:close/>
                <a:moveTo>
                  <a:pt x="259476" y="105017"/>
                </a:moveTo>
                <a:lnTo>
                  <a:pt x="223388" y="139302"/>
                </a:lnTo>
                <a:cubicBezTo>
                  <a:pt x="228440" y="145798"/>
                  <a:pt x="231327" y="154098"/>
                  <a:pt x="231327" y="162759"/>
                </a:cubicBezTo>
                <a:cubicBezTo>
                  <a:pt x="231327" y="172864"/>
                  <a:pt x="227718" y="181886"/>
                  <a:pt x="221583" y="189104"/>
                </a:cubicBezTo>
                <a:lnTo>
                  <a:pt x="255146" y="226275"/>
                </a:lnTo>
                <a:cubicBezTo>
                  <a:pt x="271385" y="210035"/>
                  <a:pt x="281129" y="187299"/>
                  <a:pt x="281129" y="162759"/>
                </a:cubicBezTo>
                <a:cubicBezTo>
                  <a:pt x="281129" y="140745"/>
                  <a:pt x="273190" y="120175"/>
                  <a:pt x="259476" y="105017"/>
                </a:cubicBezTo>
                <a:close/>
                <a:moveTo>
                  <a:pt x="80513" y="77788"/>
                </a:moveTo>
                <a:lnTo>
                  <a:pt x="109628" y="77788"/>
                </a:lnTo>
                <a:cubicBezTo>
                  <a:pt x="112144" y="77788"/>
                  <a:pt x="113941" y="79693"/>
                  <a:pt x="113941" y="82360"/>
                </a:cubicBezTo>
                <a:cubicBezTo>
                  <a:pt x="113941" y="85027"/>
                  <a:pt x="112144" y="86932"/>
                  <a:pt x="109628" y="86932"/>
                </a:cubicBezTo>
                <a:lnTo>
                  <a:pt x="80513" y="86932"/>
                </a:lnTo>
                <a:cubicBezTo>
                  <a:pt x="78357" y="86932"/>
                  <a:pt x="76200" y="85027"/>
                  <a:pt x="76200" y="82360"/>
                </a:cubicBezTo>
                <a:cubicBezTo>
                  <a:pt x="76200" y="79693"/>
                  <a:pt x="78357" y="77788"/>
                  <a:pt x="80513" y="77788"/>
                </a:cubicBezTo>
                <a:close/>
                <a:moveTo>
                  <a:pt x="34396" y="77788"/>
                </a:moveTo>
                <a:lnTo>
                  <a:pt x="57326" y="77788"/>
                </a:lnTo>
                <a:cubicBezTo>
                  <a:pt x="59796" y="77788"/>
                  <a:pt x="61559" y="79693"/>
                  <a:pt x="61559" y="82360"/>
                </a:cubicBezTo>
                <a:cubicBezTo>
                  <a:pt x="61559" y="85027"/>
                  <a:pt x="59796" y="86932"/>
                  <a:pt x="57326" y="86932"/>
                </a:cubicBezTo>
                <a:lnTo>
                  <a:pt x="34396" y="86932"/>
                </a:lnTo>
                <a:cubicBezTo>
                  <a:pt x="31926" y="86932"/>
                  <a:pt x="30162" y="85027"/>
                  <a:pt x="30162" y="82360"/>
                </a:cubicBezTo>
                <a:cubicBezTo>
                  <a:pt x="30162" y="79693"/>
                  <a:pt x="31926" y="77788"/>
                  <a:pt x="34396" y="77788"/>
                </a:cubicBezTo>
                <a:close/>
                <a:moveTo>
                  <a:pt x="196321" y="73620"/>
                </a:moveTo>
                <a:lnTo>
                  <a:pt x="196321" y="123423"/>
                </a:lnTo>
                <a:cubicBezTo>
                  <a:pt x="204261" y="124505"/>
                  <a:pt x="211479" y="127753"/>
                  <a:pt x="217614" y="132445"/>
                </a:cubicBezTo>
                <a:lnTo>
                  <a:pt x="253702" y="98161"/>
                </a:lnTo>
                <a:cubicBezTo>
                  <a:pt x="238545" y="83725"/>
                  <a:pt x="218696" y="74703"/>
                  <a:pt x="196321" y="73620"/>
                </a:cubicBezTo>
                <a:close/>
                <a:moveTo>
                  <a:pt x="187660" y="73620"/>
                </a:moveTo>
                <a:cubicBezTo>
                  <a:pt x="140384" y="76147"/>
                  <a:pt x="102491" y="115122"/>
                  <a:pt x="102491" y="162759"/>
                </a:cubicBezTo>
                <a:cubicBezTo>
                  <a:pt x="102491" y="180804"/>
                  <a:pt x="107905" y="197404"/>
                  <a:pt x="116927" y="211118"/>
                </a:cubicBezTo>
                <a:lnTo>
                  <a:pt x="157346" y="182247"/>
                </a:lnTo>
                <a:cubicBezTo>
                  <a:pt x="154098" y="176473"/>
                  <a:pt x="152293" y="169977"/>
                  <a:pt x="152293" y="162759"/>
                </a:cubicBezTo>
                <a:cubicBezTo>
                  <a:pt x="152293" y="142550"/>
                  <a:pt x="167812" y="125588"/>
                  <a:pt x="187660" y="123423"/>
                </a:cubicBezTo>
                <a:lnTo>
                  <a:pt x="187660" y="73620"/>
                </a:lnTo>
                <a:close/>
                <a:moveTo>
                  <a:pt x="61351" y="9022"/>
                </a:moveTo>
                <a:lnTo>
                  <a:pt x="61351" y="22014"/>
                </a:lnTo>
                <a:cubicBezTo>
                  <a:pt x="61351" y="29231"/>
                  <a:pt x="67486" y="35367"/>
                  <a:pt x="74703" y="35367"/>
                </a:cubicBezTo>
                <a:lnTo>
                  <a:pt x="156985" y="35367"/>
                </a:lnTo>
                <a:cubicBezTo>
                  <a:pt x="164203" y="35367"/>
                  <a:pt x="169977" y="29231"/>
                  <a:pt x="169977" y="22014"/>
                </a:cubicBezTo>
                <a:lnTo>
                  <a:pt x="169977" y="9022"/>
                </a:lnTo>
                <a:lnTo>
                  <a:pt x="61351" y="9022"/>
                </a:lnTo>
                <a:close/>
                <a:moveTo>
                  <a:pt x="22014" y="9022"/>
                </a:moveTo>
                <a:cubicBezTo>
                  <a:pt x="14435" y="9022"/>
                  <a:pt x="8661" y="14796"/>
                  <a:pt x="8661" y="22014"/>
                </a:cubicBezTo>
                <a:lnTo>
                  <a:pt x="8661" y="268499"/>
                </a:lnTo>
                <a:cubicBezTo>
                  <a:pt x="8661" y="275717"/>
                  <a:pt x="14435" y="281491"/>
                  <a:pt x="22014" y="281491"/>
                </a:cubicBezTo>
                <a:lnTo>
                  <a:pt x="209674" y="281491"/>
                </a:lnTo>
                <a:cubicBezTo>
                  <a:pt x="216892" y="281491"/>
                  <a:pt x="222666" y="275717"/>
                  <a:pt x="222666" y="268499"/>
                </a:cubicBezTo>
                <a:lnTo>
                  <a:pt x="222666" y="255868"/>
                </a:lnTo>
                <a:cubicBezTo>
                  <a:pt x="212922" y="259477"/>
                  <a:pt x="202456" y="260921"/>
                  <a:pt x="191991" y="260921"/>
                </a:cubicBezTo>
                <a:cubicBezTo>
                  <a:pt x="137858" y="260921"/>
                  <a:pt x="93830" y="216892"/>
                  <a:pt x="93830" y="162759"/>
                </a:cubicBezTo>
                <a:cubicBezTo>
                  <a:pt x="93830" y="108626"/>
                  <a:pt x="137858" y="64959"/>
                  <a:pt x="191991" y="64959"/>
                </a:cubicBezTo>
                <a:cubicBezTo>
                  <a:pt x="202456" y="64959"/>
                  <a:pt x="212922" y="66403"/>
                  <a:pt x="222666" y="69651"/>
                </a:cubicBezTo>
                <a:lnTo>
                  <a:pt x="222666" y="22014"/>
                </a:lnTo>
                <a:cubicBezTo>
                  <a:pt x="222666" y="14796"/>
                  <a:pt x="216892" y="9022"/>
                  <a:pt x="209674" y="9022"/>
                </a:cubicBezTo>
                <a:lnTo>
                  <a:pt x="178638" y="9022"/>
                </a:lnTo>
                <a:lnTo>
                  <a:pt x="178638" y="22014"/>
                </a:lnTo>
                <a:cubicBezTo>
                  <a:pt x="178638" y="34284"/>
                  <a:pt x="168894" y="44028"/>
                  <a:pt x="156985" y="44028"/>
                </a:cubicBezTo>
                <a:lnTo>
                  <a:pt x="74703" y="44028"/>
                </a:lnTo>
                <a:cubicBezTo>
                  <a:pt x="62433" y="44028"/>
                  <a:pt x="52689" y="34284"/>
                  <a:pt x="52689" y="22014"/>
                </a:cubicBezTo>
                <a:lnTo>
                  <a:pt x="52689" y="9022"/>
                </a:lnTo>
                <a:lnTo>
                  <a:pt x="22014" y="9022"/>
                </a:lnTo>
                <a:close/>
                <a:moveTo>
                  <a:pt x="22014" y="0"/>
                </a:moveTo>
                <a:lnTo>
                  <a:pt x="209674" y="0"/>
                </a:lnTo>
                <a:cubicBezTo>
                  <a:pt x="221583" y="0"/>
                  <a:pt x="231327" y="10105"/>
                  <a:pt x="231327" y="22014"/>
                </a:cubicBezTo>
                <a:lnTo>
                  <a:pt x="231327" y="72899"/>
                </a:lnTo>
                <a:cubicBezTo>
                  <a:pt x="265972" y="88417"/>
                  <a:pt x="290151" y="122701"/>
                  <a:pt x="290151" y="162759"/>
                </a:cubicBezTo>
                <a:cubicBezTo>
                  <a:pt x="290151" y="202818"/>
                  <a:pt x="265972" y="237463"/>
                  <a:pt x="231327" y="252620"/>
                </a:cubicBezTo>
                <a:lnTo>
                  <a:pt x="231327" y="268499"/>
                </a:lnTo>
                <a:cubicBezTo>
                  <a:pt x="231327" y="280408"/>
                  <a:pt x="221583" y="290152"/>
                  <a:pt x="209674" y="290152"/>
                </a:cubicBezTo>
                <a:lnTo>
                  <a:pt x="22014" y="290152"/>
                </a:lnTo>
                <a:cubicBezTo>
                  <a:pt x="9744" y="290152"/>
                  <a:pt x="0" y="280408"/>
                  <a:pt x="0" y="268499"/>
                </a:cubicBezTo>
                <a:lnTo>
                  <a:pt x="0" y="22014"/>
                </a:lnTo>
                <a:cubicBezTo>
                  <a:pt x="0" y="10105"/>
                  <a:pt x="9744" y="0"/>
                  <a:pt x="22014" y="0"/>
                </a:cubicBezTo>
                <a:close/>
              </a:path>
            </a:pathLst>
          </a:custGeom>
          <a:solidFill>
            <a:schemeClr val="bg1"/>
          </a:solidFill>
          <a:ln>
            <a:noFill/>
          </a:ln>
          <a:effectLst/>
        </p:spPr>
        <p:txBody>
          <a:bodyPr anchor="ctr"/>
          <a:lstStyle/>
          <a:p>
            <a:endParaRPr lang="en-US" sz="1050" dirty="0">
              <a:latin typeface="Gothom"/>
            </a:endParaRPr>
          </a:p>
        </p:txBody>
      </p:sp>
      <p:sp>
        <p:nvSpPr>
          <p:cNvPr id="33" name="TextBox 32">
            <a:extLst>
              <a:ext uri="{FF2B5EF4-FFF2-40B4-BE49-F238E27FC236}">
                <a16:creationId xmlns="" xmlns:a16="http://schemas.microsoft.com/office/drawing/2014/main" id="{03AED0F6-BD03-8B40-881D-A0DE3B9C0A68}"/>
              </a:ext>
            </a:extLst>
          </p:cNvPr>
          <p:cNvSpPr txBox="1"/>
          <p:nvPr/>
        </p:nvSpPr>
        <p:spPr>
          <a:xfrm>
            <a:off x="4127531" y="4354478"/>
            <a:ext cx="1406732" cy="400110"/>
          </a:xfrm>
          <a:prstGeom prst="rect">
            <a:avLst/>
          </a:prstGeom>
          <a:noFill/>
        </p:spPr>
        <p:txBody>
          <a:bodyPr wrap="none" lIns="45720" rtlCol="0" anchor="ctr" anchorCtr="0">
            <a:spAutoFit/>
          </a:bodyPr>
          <a:lstStyle/>
          <a:p>
            <a:r>
              <a:rPr lang="en-US" sz="2000" b="1" dirty="0" smtClean="0">
                <a:solidFill>
                  <a:schemeClr val="tx2"/>
                </a:solidFill>
                <a:latin typeface="Gothom"/>
                <a:ea typeface="League Spartan" charset="0"/>
                <a:cs typeface="Poppins" pitchFamily="2" charset="77"/>
              </a:rPr>
              <a:t>2022.11.30</a:t>
            </a:r>
            <a:endParaRPr lang="en-US" sz="2000" b="1" dirty="0">
              <a:solidFill>
                <a:schemeClr val="tx2"/>
              </a:solidFill>
              <a:latin typeface="Gothom"/>
              <a:ea typeface="League Spartan" charset="0"/>
              <a:cs typeface="Poppins" pitchFamily="2" charset="77"/>
            </a:endParaRPr>
          </a:p>
        </p:txBody>
      </p:sp>
      <p:sp>
        <p:nvSpPr>
          <p:cNvPr id="34" name="TextBox 33">
            <a:extLst>
              <a:ext uri="{FF2B5EF4-FFF2-40B4-BE49-F238E27FC236}">
                <a16:creationId xmlns="" xmlns:a16="http://schemas.microsoft.com/office/drawing/2014/main" id="{0CCDF37E-7FDE-FF44-9376-E912460CAA50}"/>
              </a:ext>
            </a:extLst>
          </p:cNvPr>
          <p:cNvSpPr txBox="1"/>
          <p:nvPr/>
        </p:nvSpPr>
        <p:spPr>
          <a:xfrm>
            <a:off x="7369477" y="4293156"/>
            <a:ext cx="981359" cy="400110"/>
          </a:xfrm>
          <a:prstGeom prst="rect">
            <a:avLst/>
          </a:prstGeom>
          <a:noFill/>
        </p:spPr>
        <p:txBody>
          <a:bodyPr wrap="none" rtlCol="0" anchor="ctr" anchorCtr="0">
            <a:spAutoFit/>
          </a:bodyPr>
          <a:lstStyle/>
          <a:p>
            <a:r>
              <a:rPr lang="mn-MN" sz="2000" b="1" dirty="0" smtClean="0">
                <a:solidFill>
                  <a:schemeClr val="tx2"/>
                </a:solidFill>
                <a:latin typeface="Gothom"/>
                <a:ea typeface="League Spartan" charset="0"/>
                <a:cs typeface="Poppins" pitchFamily="2" charset="77"/>
              </a:rPr>
              <a:t>Өссөн</a:t>
            </a:r>
            <a:endParaRPr lang="en-US" sz="2000" b="1" dirty="0">
              <a:solidFill>
                <a:schemeClr val="tx2"/>
              </a:solidFill>
              <a:latin typeface="Gothom"/>
              <a:ea typeface="League Spartan" charset="0"/>
              <a:cs typeface="Poppins" pitchFamily="2" charset="77"/>
            </a:endParaRPr>
          </a:p>
        </p:txBody>
      </p:sp>
      <p:sp>
        <p:nvSpPr>
          <p:cNvPr id="35" name="TextBox 34">
            <a:extLst>
              <a:ext uri="{FF2B5EF4-FFF2-40B4-BE49-F238E27FC236}">
                <a16:creationId xmlns="" xmlns:a16="http://schemas.microsoft.com/office/drawing/2014/main" id="{CD940861-A42F-094E-80AE-F4290D7D8681}"/>
              </a:ext>
            </a:extLst>
          </p:cNvPr>
          <p:cNvSpPr txBox="1"/>
          <p:nvPr/>
        </p:nvSpPr>
        <p:spPr>
          <a:xfrm>
            <a:off x="4132902" y="4768024"/>
            <a:ext cx="1893467" cy="400110"/>
          </a:xfrm>
          <a:prstGeom prst="rect">
            <a:avLst/>
          </a:prstGeom>
          <a:noFill/>
        </p:spPr>
        <p:txBody>
          <a:bodyPr wrap="none" rtlCol="0" anchor="ctr" anchorCtr="0">
            <a:spAutoFit/>
          </a:bodyPr>
          <a:lstStyle/>
          <a:p>
            <a:r>
              <a:rPr lang="en-US" sz="2000" b="1" dirty="0" smtClean="0">
                <a:solidFill>
                  <a:srgbClr val="2EA648"/>
                </a:solidFill>
                <a:latin typeface="Gothom"/>
                <a:ea typeface="League Spartan" charset="0"/>
                <a:cs typeface="Poppins" pitchFamily="2" charset="77"/>
              </a:rPr>
              <a:t>1,006,015,979</a:t>
            </a:r>
            <a:endParaRPr lang="en-US" sz="2000" b="1" dirty="0">
              <a:solidFill>
                <a:srgbClr val="2EA648"/>
              </a:solidFill>
              <a:latin typeface="Gothom"/>
              <a:ea typeface="League Spartan" charset="0"/>
              <a:cs typeface="Poppins" pitchFamily="2" charset="77"/>
            </a:endParaRPr>
          </a:p>
        </p:txBody>
      </p:sp>
      <p:sp>
        <p:nvSpPr>
          <p:cNvPr id="36" name="TextBox 35">
            <a:extLst>
              <a:ext uri="{FF2B5EF4-FFF2-40B4-BE49-F238E27FC236}">
                <a16:creationId xmlns="" xmlns:a16="http://schemas.microsoft.com/office/drawing/2014/main" id="{DF00EEFA-AB75-D847-94E5-A1978967E269}"/>
              </a:ext>
            </a:extLst>
          </p:cNvPr>
          <p:cNvSpPr txBox="1"/>
          <p:nvPr/>
        </p:nvSpPr>
        <p:spPr>
          <a:xfrm>
            <a:off x="7197956" y="4755947"/>
            <a:ext cx="1537600" cy="400110"/>
          </a:xfrm>
          <a:prstGeom prst="rect">
            <a:avLst/>
          </a:prstGeom>
          <a:noFill/>
        </p:spPr>
        <p:txBody>
          <a:bodyPr wrap="none" rtlCol="0" anchor="ctr" anchorCtr="0">
            <a:spAutoFit/>
          </a:bodyPr>
          <a:lstStyle/>
          <a:p>
            <a:r>
              <a:rPr lang="en-US" sz="2000" b="1" dirty="0">
                <a:solidFill>
                  <a:srgbClr val="F36421"/>
                </a:solidFill>
                <a:latin typeface="Gothom"/>
                <a:ea typeface="League Spartan" charset="0"/>
                <a:cs typeface="Poppins" pitchFamily="2" charset="77"/>
              </a:rPr>
              <a:t> </a:t>
            </a:r>
            <a:r>
              <a:rPr lang="en-US" sz="2000" b="1" dirty="0" smtClean="0">
                <a:solidFill>
                  <a:srgbClr val="F36421"/>
                </a:solidFill>
                <a:latin typeface="Gothom"/>
                <a:ea typeface="League Spartan" charset="0"/>
                <a:cs typeface="Poppins" pitchFamily="2" charset="77"/>
              </a:rPr>
              <a:t>35,261,246</a:t>
            </a:r>
            <a:endParaRPr lang="en-US" sz="2000" b="1" dirty="0">
              <a:solidFill>
                <a:srgbClr val="F36421"/>
              </a:solidFill>
              <a:latin typeface="Gothom"/>
              <a:ea typeface="League Spartan" charset="0"/>
              <a:cs typeface="Poppins" pitchFamily="2" charset="77"/>
            </a:endParaRPr>
          </a:p>
        </p:txBody>
      </p:sp>
      <p:sp>
        <p:nvSpPr>
          <p:cNvPr id="37" name="Rectangle 36">
            <a:extLst>
              <a:ext uri="{FF2B5EF4-FFF2-40B4-BE49-F238E27FC236}">
                <a16:creationId xmlns="" xmlns:a16="http://schemas.microsoft.com/office/drawing/2014/main" id="{183FF417-7AA4-2945-912E-C0522274C2BD}"/>
              </a:ext>
            </a:extLst>
          </p:cNvPr>
          <p:cNvSpPr/>
          <p:nvPr/>
        </p:nvSpPr>
        <p:spPr>
          <a:xfrm>
            <a:off x="138946" y="4295252"/>
            <a:ext cx="2814525"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38" name="TextBox 37">
            <a:extLst>
              <a:ext uri="{FF2B5EF4-FFF2-40B4-BE49-F238E27FC236}">
                <a16:creationId xmlns:a16="http://schemas.microsoft.com/office/drawing/2014/main" xmlns="" id="{219185C5-7AA2-2F42-85D4-57CDBC84DE12}"/>
              </a:ext>
            </a:extLst>
          </p:cNvPr>
          <p:cNvSpPr txBox="1"/>
          <p:nvPr/>
        </p:nvSpPr>
        <p:spPr>
          <a:xfrm>
            <a:off x="2546546" y="1665781"/>
            <a:ext cx="3636062" cy="338554"/>
          </a:xfrm>
          <a:prstGeom prst="rect">
            <a:avLst/>
          </a:prstGeom>
          <a:noFill/>
        </p:spPr>
        <p:txBody>
          <a:bodyPr wrap="square" rtlCol="0" anchor="b" anchorCtr="0">
            <a:spAutoFit/>
          </a:bodyPr>
          <a:lstStyle/>
          <a:p>
            <a:pPr algn="ctr"/>
            <a:r>
              <a:rPr lang="mn-MN" sz="1600" b="1" dirty="0" smtClean="0">
                <a:solidFill>
                  <a:schemeClr val="accent2"/>
                </a:solidFill>
                <a:latin typeface="Gothom"/>
                <a:ea typeface="League Spartan" charset="0"/>
                <a:cs typeface="Poppins" pitchFamily="2" charset="77"/>
              </a:rPr>
              <a:t>Өр төлбөр</a:t>
            </a:r>
            <a:endParaRPr lang="en-US" sz="1600" b="1" dirty="0" smtClean="0">
              <a:solidFill>
                <a:schemeClr val="accent2"/>
              </a:solidFill>
              <a:latin typeface="Gothom"/>
              <a:ea typeface="League Spartan" charset="0"/>
              <a:cs typeface="Poppins" pitchFamily="2" charset="77"/>
            </a:endParaRPr>
          </a:p>
        </p:txBody>
      </p:sp>
      <p:sp>
        <p:nvSpPr>
          <p:cNvPr id="39" name="TextBox 38">
            <a:extLst>
              <a:ext uri="{FF2B5EF4-FFF2-40B4-BE49-F238E27FC236}">
                <a16:creationId xmlns:a16="http://schemas.microsoft.com/office/drawing/2014/main" xmlns="" id="{219185C5-7AA2-2F42-85D4-57CDBC84DE12}"/>
              </a:ext>
            </a:extLst>
          </p:cNvPr>
          <p:cNvSpPr txBox="1"/>
          <p:nvPr/>
        </p:nvSpPr>
        <p:spPr>
          <a:xfrm>
            <a:off x="1783913" y="3641924"/>
            <a:ext cx="5320671" cy="338554"/>
          </a:xfrm>
          <a:prstGeom prst="rect">
            <a:avLst/>
          </a:prstGeom>
          <a:noFill/>
        </p:spPr>
        <p:txBody>
          <a:bodyPr wrap="square" rtlCol="0" anchor="b" anchorCtr="0">
            <a:spAutoFit/>
          </a:bodyPr>
          <a:lstStyle/>
          <a:p>
            <a:pPr algn="ctr"/>
            <a:r>
              <a:rPr lang="mn-MN" sz="1600" b="1" dirty="0" smtClean="0">
                <a:solidFill>
                  <a:srgbClr val="7030A0"/>
                </a:solidFill>
                <a:latin typeface="Gothom"/>
                <a:ea typeface="League Spartan" charset="0"/>
                <a:cs typeface="Poppins" pitchFamily="2" charset="77"/>
              </a:rPr>
              <a:t>Эздийн өмч</a:t>
            </a:r>
            <a:endParaRPr lang="en-US" sz="1600" b="1" dirty="0" smtClean="0">
              <a:solidFill>
                <a:srgbClr val="7030A0"/>
              </a:solidFill>
              <a:latin typeface="Gothom"/>
              <a:ea typeface="League Spartan" charset="0"/>
              <a:cs typeface="Poppins" pitchFamily="2" charset="77"/>
            </a:endParaRPr>
          </a:p>
        </p:txBody>
      </p:sp>
    </p:spTree>
    <p:extLst>
      <p:ext uri="{BB962C8B-B14F-4D97-AF65-F5344CB8AC3E}">
        <p14:creationId xmlns:p14="http://schemas.microsoft.com/office/powerpoint/2010/main" val="1637578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anim calcmode="lin" valueType="num">
                                      <p:cBhvr additive="base">
                                        <p:cTn id="11" dur="500" fill="hold"/>
                                        <p:tgtEl>
                                          <p:spTgt spid="39"/>
                                        </p:tgtEl>
                                        <p:attrNameLst>
                                          <p:attrName>ppt_x</p:attrName>
                                        </p:attrNameLst>
                                      </p:cBhvr>
                                      <p:tavLst>
                                        <p:tav tm="0">
                                          <p:val>
                                            <p:strVal val="#ppt_x"/>
                                          </p:val>
                                        </p:tav>
                                        <p:tav tm="100000">
                                          <p:val>
                                            <p:strVal val="#ppt_x"/>
                                          </p:val>
                                        </p:tav>
                                      </p:tavLst>
                                    </p:anim>
                                    <p:anim calcmode="lin" valueType="num">
                                      <p:cBhvr additive="base">
                                        <p:cTn id="12"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9" name="Rectangle 8">
            <a:extLst>
              <a:ext uri="{FF2B5EF4-FFF2-40B4-BE49-F238E27FC236}">
                <a16:creationId xmlns="" xmlns:a16="http://schemas.microsoft.com/office/drawing/2014/main" id="{183FF417-7AA4-2945-912E-C0522274C2BD}"/>
              </a:ext>
            </a:extLst>
          </p:cNvPr>
          <p:cNvSpPr/>
          <p:nvPr/>
        </p:nvSpPr>
        <p:spPr>
          <a:xfrm>
            <a:off x="588656" y="2687133"/>
            <a:ext cx="3693783"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0" name="Oval 9">
            <a:extLst>
              <a:ext uri="{FF2B5EF4-FFF2-40B4-BE49-F238E27FC236}">
                <a16:creationId xmlns="" xmlns:a16="http://schemas.microsoft.com/office/drawing/2014/main" id="{60DA6106-D421-1342-91F2-27414AD80B3E}"/>
              </a:ext>
            </a:extLst>
          </p:cNvPr>
          <p:cNvSpPr/>
          <p:nvPr/>
        </p:nvSpPr>
        <p:spPr>
          <a:xfrm>
            <a:off x="716418" y="2827558"/>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11"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904830" y="2974443"/>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12" name="TextBox 11">
            <a:extLst>
              <a:ext uri="{FF2B5EF4-FFF2-40B4-BE49-F238E27FC236}">
                <a16:creationId xmlns="" xmlns:a16="http://schemas.microsoft.com/office/drawing/2014/main" id="{03AED0F6-BD03-8B40-881D-A0DE3B9C0A68}"/>
              </a:ext>
            </a:extLst>
          </p:cNvPr>
          <p:cNvSpPr txBox="1"/>
          <p:nvPr/>
        </p:nvSpPr>
        <p:spPr>
          <a:xfrm>
            <a:off x="1624863" y="2746313"/>
            <a:ext cx="2424190" cy="400110"/>
          </a:xfrm>
          <a:prstGeom prst="rect">
            <a:avLst/>
          </a:prstGeom>
          <a:noFill/>
        </p:spPr>
        <p:txBody>
          <a:bodyPr wrap="none" lIns="45720" rtlCol="0" anchor="ctr" anchorCtr="0">
            <a:spAutoFit/>
          </a:bodyPr>
          <a:lstStyle/>
          <a:p>
            <a:r>
              <a:rPr lang="mn-MN" sz="2000" b="1" dirty="0" smtClean="0">
                <a:solidFill>
                  <a:schemeClr val="tx2"/>
                </a:solidFill>
                <a:latin typeface="Gothom"/>
                <a:ea typeface="League Spartan" charset="0"/>
                <a:cs typeface="Poppins" pitchFamily="2" charset="77"/>
              </a:rPr>
              <a:t>Засвар үйлчилгээ</a:t>
            </a:r>
            <a:endParaRPr lang="en-US" sz="2000" b="1" dirty="0">
              <a:solidFill>
                <a:schemeClr val="tx2"/>
              </a:solidFill>
              <a:latin typeface="Gothom"/>
              <a:ea typeface="League Spartan" charset="0"/>
              <a:cs typeface="Poppins" pitchFamily="2" charset="77"/>
            </a:endParaRPr>
          </a:p>
        </p:txBody>
      </p:sp>
      <p:sp>
        <p:nvSpPr>
          <p:cNvPr id="13" name="TextBox 12">
            <a:extLst>
              <a:ext uri="{FF2B5EF4-FFF2-40B4-BE49-F238E27FC236}">
                <a16:creationId xmlns="" xmlns:a16="http://schemas.microsoft.com/office/drawing/2014/main" id="{CD940861-A42F-094E-80AE-F4290D7D8681}"/>
              </a:ext>
            </a:extLst>
          </p:cNvPr>
          <p:cNvSpPr txBox="1"/>
          <p:nvPr/>
        </p:nvSpPr>
        <p:spPr>
          <a:xfrm>
            <a:off x="1624863" y="3159905"/>
            <a:ext cx="1467068" cy="400110"/>
          </a:xfrm>
          <a:prstGeom prst="rect">
            <a:avLst/>
          </a:prstGeom>
          <a:noFill/>
        </p:spPr>
        <p:txBody>
          <a:bodyPr wrap="none" rtlCol="0" anchor="ctr" anchorCtr="0">
            <a:spAutoFit/>
          </a:bodyPr>
          <a:lstStyle/>
          <a:p>
            <a:r>
              <a:rPr lang="en-US" sz="2000" b="1" dirty="0" smtClean="0">
                <a:solidFill>
                  <a:srgbClr val="2EA648"/>
                </a:solidFill>
                <a:latin typeface="Gothom"/>
                <a:ea typeface="League Spartan" charset="0"/>
                <a:cs typeface="Poppins" pitchFamily="2" charset="77"/>
              </a:rPr>
              <a:t>21.000.000</a:t>
            </a:r>
            <a:endParaRPr lang="en-US" sz="2000" b="1" dirty="0">
              <a:solidFill>
                <a:srgbClr val="2EA648"/>
              </a:solidFill>
              <a:latin typeface="Gothom"/>
              <a:ea typeface="League Spartan" charset="0"/>
              <a:cs typeface="Poppins" pitchFamily="2" charset="77"/>
            </a:endParaRPr>
          </a:p>
        </p:txBody>
      </p:sp>
      <p:sp>
        <p:nvSpPr>
          <p:cNvPr id="19" name="Rectangle 18">
            <a:extLst>
              <a:ext uri="{FF2B5EF4-FFF2-40B4-BE49-F238E27FC236}">
                <a16:creationId xmlns="" xmlns:a16="http://schemas.microsoft.com/office/drawing/2014/main" id="{183FF417-7AA4-2945-912E-C0522274C2BD}"/>
              </a:ext>
            </a:extLst>
          </p:cNvPr>
          <p:cNvSpPr/>
          <p:nvPr/>
        </p:nvSpPr>
        <p:spPr>
          <a:xfrm>
            <a:off x="5154096" y="2687133"/>
            <a:ext cx="3490098" cy="940115"/>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0" name="Oval 19">
            <a:extLst>
              <a:ext uri="{FF2B5EF4-FFF2-40B4-BE49-F238E27FC236}">
                <a16:creationId xmlns="" xmlns:a16="http://schemas.microsoft.com/office/drawing/2014/main" id="{60DA6106-D421-1342-91F2-27414AD80B3E}"/>
              </a:ext>
            </a:extLst>
          </p:cNvPr>
          <p:cNvSpPr/>
          <p:nvPr/>
        </p:nvSpPr>
        <p:spPr>
          <a:xfrm>
            <a:off x="5281857" y="2827558"/>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latin typeface="Gothom"/>
            </a:endParaRPr>
          </a:p>
        </p:txBody>
      </p:sp>
      <p:sp>
        <p:nvSpPr>
          <p:cNvPr id="21" name="Freeform 1000">
            <a:extLst>
              <a:ext uri="{FF2B5EF4-FFF2-40B4-BE49-F238E27FC236}">
                <a16:creationId xmlns="" xmlns:a16="http://schemas.microsoft.com/office/drawing/2014/main" id="{69B1A5B8-7D61-824F-B966-5C993EAE573A}"/>
              </a:ext>
            </a:extLst>
          </p:cNvPr>
          <p:cNvSpPr>
            <a:spLocks noChangeAspect="1" noChangeArrowheads="1"/>
          </p:cNvSpPr>
          <p:nvPr/>
        </p:nvSpPr>
        <p:spPr bwMode="auto">
          <a:xfrm>
            <a:off x="5470269" y="2974443"/>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1050" dirty="0">
              <a:latin typeface="Gothom"/>
            </a:endParaRPr>
          </a:p>
        </p:txBody>
      </p:sp>
      <p:sp>
        <p:nvSpPr>
          <p:cNvPr id="22" name="TextBox 21">
            <a:extLst>
              <a:ext uri="{FF2B5EF4-FFF2-40B4-BE49-F238E27FC236}">
                <a16:creationId xmlns="" xmlns:a16="http://schemas.microsoft.com/office/drawing/2014/main" id="{03AED0F6-BD03-8B40-881D-A0DE3B9C0A68}"/>
              </a:ext>
            </a:extLst>
          </p:cNvPr>
          <p:cNvSpPr txBox="1"/>
          <p:nvPr/>
        </p:nvSpPr>
        <p:spPr>
          <a:xfrm>
            <a:off x="6184931" y="2746359"/>
            <a:ext cx="2459263" cy="400110"/>
          </a:xfrm>
          <a:prstGeom prst="rect">
            <a:avLst/>
          </a:prstGeom>
          <a:noFill/>
        </p:spPr>
        <p:txBody>
          <a:bodyPr wrap="none" lIns="45720" rtlCol="0" anchor="ctr" anchorCtr="0">
            <a:spAutoFit/>
          </a:bodyPr>
          <a:lstStyle/>
          <a:p>
            <a:r>
              <a:rPr lang="mn-MN" sz="2000" b="1" dirty="0" smtClean="0">
                <a:solidFill>
                  <a:schemeClr val="tx2"/>
                </a:solidFill>
                <a:latin typeface="Gothom"/>
                <a:ea typeface="League Spartan" charset="0"/>
                <a:cs typeface="Poppins" pitchFamily="2" charset="77"/>
              </a:rPr>
              <a:t>Хөрөнгө оруулалт</a:t>
            </a:r>
            <a:endParaRPr lang="en-US" sz="2000" b="1" dirty="0">
              <a:solidFill>
                <a:schemeClr val="tx2"/>
              </a:solidFill>
              <a:latin typeface="Gothom"/>
              <a:ea typeface="League Spartan" charset="0"/>
              <a:cs typeface="Poppins" pitchFamily="2" charset="77"/>
            </a:endParaRPr>
          </a:p>
        </p:txBody>
      </p:sp>
      <p:sp>
        <p:nvSpPr>
          <p:cNvPr id="23" name="TextBox 22">
            <a:extLst>
              <a:ext uri="{FF2B5EF4-FFF2-40B4-BE49-F238E27FC236}">
                <a16:creationId xmlns="" xmlns:a16="http://schemas.microsoft.com/office/drawing/2014/main" id="{CD940861-A42F-094E-80AE-F4290D7D8681}"/>
              </a:ext>
            </a:extLst>
          </p:cNvPr>
          <p:cNvSpPr txBox="1"/>
          <p:nvPr/>
        </p:nvSpPr>
        <p:spPr>
          <a:xfrm>
            <a:off x="6190302" y="3159905"/>
            <a:ext cx="1467068" cy="400110"/>
          </a:xfrm>
          <a:prstGeom prst="rect">
            <a:avLst/>
          </a:prstGeom>
          <a:noFill/>
        </p:spPr>
        <p:txBody>
          <a:bodyPr wrap="none" rtlCol="0" anchor="ctr" anchorCtr="0">
            <a:spAutoFit/>
          </a:bodyPr>
          <a:lstStyle/>
          <a:p>
            <a:r>
              <a:rPr lang="en-US" sz="2000" b="1" dirty="0" smtClean="0">
                <a:solidFill>
                  <a:srgbClr val="2EA648"/>
                </a:solidFill>
                <a:latin typeface="Gothom"/>
                <a:ea typeface="League Spartan" charset="0"/>
                <a:cs typeface="Poppins" pitchFamily="2" charset="77"/>
              </a:rPr>
              <a:t>30.067.499</a:t>
            </a:r>
            <a:endParaRPr lang="en-US" sz="2000" b="1" dirty="0">
              <a:solidFill>
                <a:srgbClr val="2EA648"/>
              </a:solidFill>
              <a:latin typeface="Gothom"/>
              <a:ea typeface="League Spartan" charset="0"/>
              <a:cs typeface="Poppins" pitchFamily="2" charset="77"/>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Title 1"/>
          <p:cNvSpPr txBox="1">
            <a:spLocks/>
          </p:cNvSpPr>
          <p:nvPr/>
        </p:nvSpPr>
        <p:spPr>
          <a:xfrm>
            <a:off x="1676401" y="2727960"/>
            <a:ext cx="5585459" cy="1043940"/>
          </a:xfrm>
          <a:prstGeom prst="rect">
            <a:avLst/>
          </a:prstGeom>
        </p:spPr>
        <p:style>
          <a:lnRef idx="2">
            <a:schemeClr val="accent3"/>
          </a:lnRef>
          <a:fillRef idx="1">
            <a:schemeClr val="lt1"/>
          </a:fillRef>
          <a:effectRef idx="0">
            <a:schemeClr val="accent3"/>
          </a:effectRef>
          <a:fontRef idx="minor">
            <a:schemeClr val="dk1"/>
          </a:fontRef>
        </p:style>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endParaRPr lang="mn-MN" sz="2400" u="sng" dirty="0" smtClean="0">
              <a:solidFill>
                <a:srgbClr val="00B050"/>
              </a:solidFill>
              <a:latin typeface="Times New Roman" pitchFamily="18" charset="0"/>
              <a:cs typeface="Times New Roman" pitchFamily="18" charset="0"/>
            </a:endParaRPr>
          </a:p>
          <a:p>
            <a:pPr marL="342900" indent="-342900">
              <a:buFont typeface="Wingdings" pitchFamily="2" charset="2"/>
              <a:buChar char="v"/>
            </a:pPr>
            <a:r>
              <a:rPr lang="en-US" sz="2400" b="1" u="sng" dirty="0" smtClean="0">
                <a:solidFill>
                  <a:srgbClr val="00B050"/>
                </a:solidFill>
                <a:latin typeface="Times New Roman" pitchFamily="18" charset="0"/>
                <a:cs typeface="Times New Roman" pitchFamily="18" charset="0"/>
              </a:rPr>
              <a:t>2023 </a:t>
            </a:r>
            <a:r>
              <a:rPr lang="mn-MN" sz="2400" b="1" u="sng" dirty="0" smtClean="0">
                <a:solidFill>
                  <a:srgbClr val="00B050"/>
                </a:solidFill>
                <a:latin typeface="Times New Roman" pitchFamily="18" charset="0"/>
                <a:cs typeface="Times New Roman" pitchFamily="18" charset="0"/>
              </a:rPr>
              <a:t>ОНЫ ЗОРИЛТ</a:t>
            </a:r>
            <a:endParaRPr lang="en-US" sz="2400" b="1" u="sng"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val="29123781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Title 1"/>
          <p:cNvSpPr txBox="1">
            <a:spLocks/>
          </p:cNvSpPr>
          <p:nvPr/>
        </p:nvSpPr>
        <p:spPr>
          <a:xfrm>
            <a:off x="-57148" y="1253684"/>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smtClean="0">
                <a:latin typeface="Times New Roman" pitchFamily="18" charset="0"/>
                <a:cs typeface="Times New Roman" pitchFamily="18" charset="0"/>
              </a:rPr>
              <a:t>Борлуулалтын тоон төлөвлөгөө</a:t>
            </a:r>
            <a:r>
              <a:rPr lang="en-US" sz="2400" u="sng" smtClean="0">
                <a:latin typeface="Times New Roman" pitchFamily="18" charset="0"/>
                <a:cs typeface="Times New Roman" pitchFamily="18" charset="0"/>
              </a:rPr>
              <a:t>/</a:t>
            </a:r>
            <a:endParaRPr lang="en-US" sz="2400" u="sng" dirty="0">
              <a:latin typeface="Times New Roman" pitchFamily="18" charset="0"/>
              <a:cs typeface="Times New Roman" pitchFamily="18" charset="0"/>
            </a:endParaRPr>
          </a:p>
        </p:txBody>
      </p:sp>
      <p:sp>
        <p:nvSpPr>
          <p:cNvPr id="6" name="Rectangle 5">
            <a:extLst>
              <a:ext uri="{FF2B5EF4-FFF2-40B4-BE49-F238E27FC236}">
                <a16:creationId xmlns:a16="http://schemas.microsoft.com/office/drawing/2014/main" xmlns="" id="{183FF417-7AA4-2945-912E-C0522274C2BD}"/>
              </a:ext>
            </a:extLst>
          </p:cNvPr>
          <p:cNvSpPr/>
          <p:nvPr/>
        </p:nvSpPr>
        <p:spPr>
          <a:xfrm>
            <a:off x="1695453" y="2505896"/>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7" name="Oval 6">
            <a:extLst>
              <a:ext uri="{FF2B5EF4-FFF2-40B4-BE49-F238E27FC236}">
                <a16:creationId xmlns:a16="http://schemas.microsoft.com/office/drawing/2014/main" xmlns="" id="{60DA6106-D421-1342-91F2-27414AD80B3E}"/>
              </a:ext>
            </a:extLst>
          </p:cNvPr>
          <p:cNvSpPr/>
          <p:nvPr/>
        </p:nvSpPr>
        <p:spPr>
          <a:xfrm>
            <a:off x="1695453" y="2599446"/>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8"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1840029" y="2727807"/>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9" name="TextBox 8">
            <a:extLst>
              <a:ext uri="{FF2B5EF4-FFF2-40B4-BE49-F238E27FC236}">
                <a16:creationId xmlns:a16="http://schemas.microsoft.com/office/drawing/2014/main" xmlns="" id="{CD940861-A42F-094E-80AE-F4290D7D8681}"/>
              </a:ext>
            </a:extLst>
          </p:cNvPr>
          <p:cNvSpPr txBox="1"/>
          <p:nvPr/>
        </p:nvSpPr>
        <p:spPr>
          <a:xfrm>
            <a:off x="2343153" y="2343601"/>
            <a:ext cx="2409634" cy="1200329"/>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a:t>
            </a:r>
            <a:endParaRPr lang="en-US" sz="2400" b="1" dirty="0" smtClean="0">
              <a:solidFill>
                <a:srgbClr val="2EA648"/>
              </a:solidFill>
              <a:latin typeface="Gothom"/>
              <a:ea typeface="League Spartan" charset="0"/>
              <a:cs typeface="Poppins" pitchFamily="2" charset="77"/>
            </a:endParaRPr>
          </a:p>
          <a:p>
            <a:r>
              <a:rPr lang="en-US" sz="2400" b="1" dirty="0">
                <a:solidFill>
                  <a:srgbClr val="2EA648"/>
                </a:solidFill>
                <a:latin typeface="Gothom"/>
                <a:ea typeface="League Spartan" charset="0"/>
                <a:cs typeface="Poppins" pitchFamily="2" charset="77"/>
              </a:rPr>
              <a:t> </a:t>
            </a:r>
            <a:r>
              <a:rPr lang="en-US" sz="2400" b="1" dirty="0" smtClean="0">
                <a:solidFill>
                  <a:srgbClr val="2EA648"/>
                </a:solidFill>
                <a:latin typeface="Gothom"/>
                <a:ea typeface="League Spartan" charset="0"/>
                <a:cs typeface="Poppins" pitchFamily="2" charset="77"/>
              </a:rPr>
              <a:t> 3,505,020,723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p:txBody>
      </p:sp>
      <p:sp>
        <p:nvSpPr>
          <p:cNvPr id="10" name="Rectangle 9"/>
          <p:cNvSpPr/>
          <p:nvPr/>
        </p:nvSpPr>
        <p:spPr>
          <a:xfrm>
            <a:off x="247653" y="2618149"/>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1" name="Rectangle 10"/>
          <p:cNvSpPr/>
          <p:nvPr/>
        </p:nvSpPr>
        <p:spPr>
          <a:xfrm>
            <a:off x="247653" y="3207858"/>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2" name="TextBox 11"/>
          <p:cNvSpPr txBox="1"/>
          <p:nvPr/>
        </p:nvSpPr>
        <p:spPr>
          <a:xfrm>
            <a:off x="247653" y="2605683"/>
            <a:ext cx="1371600" cy="646331"/>
          </a:xfrm>
          <a:prstGeom prst="rect">
            <a:avLst/>
          </a:prstGeom>
          <a:noFill/>
        </p:spPr>
        <p:txBody>
          <a:bodyPr wrap="square" rtlCol="0">
            <a:spAutoFit/>
          </a:bodyPr>
          <a:lstStyle/>
          <a:p>
            <a:pPr algn="ctr"/>
            <a:r>
              <a:rPr lang="mn-MN" dirty="0" smtClean="0">
                <a:latin typeface="Gothom"/>
              </a:rPr>
              <a:t>Дархан хүнс ХК</a:t>
            </a:r>
            <a:endParaRPr lang="en-US" dirty="0">
              <a:latin typeface="Gothom"/>
            </a:endParaRPr>
          </a:p>
        </p:txBody>
      </p:sp>
      <p:sp>
        <p:nvSpPr>
          <p:cNvPr id="13" name="Rectangle 12"/>
          <p:cNvSpPr/>
          <p:nvPr/>
        </p:nvSpPr>
        <p:spPr>
          <a:xfrm>
            <a:off x="247653" y="4232961"/>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4" name="Rectangle 13"/>
          <p:cNvSpPr/>
          <p:nvPr/>
        </p:nvSpPr>
        <p:spPr>
          <a:xfrm>
            <a:off x="247653" y="5064690"/>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5" name="TextBox 14"/>
          <p:cNvSpPr txBox="1"/>
          <p:nvPr/>
        </p:nvSpPr>
        <p:spPr>
          <a:xfrm>
            <a:off x="247653" y="4187079"/>
            <a:ext cx="1371600" cy="923330"/>
          </a:xfrm>
          <a:prstGeom prst="rect">
            <a:avLst/>
          </a:prstGeom>
          <a:noFill/>
        </p:spPr>
        <p:txBody>
          <a:bodyPr wrap="square" rtlCol="0">
            <a:spAutoFit/>
          </a:bodyPr>
          <a:lstStyle/>
          <a:p>
            <a:pPr algn="ctr"/>
            <a:r>
              <a:rPr lang="mn-MN" dirty="0" smtClean="0">
                <a:latin typeface="Gothom"/>
              </a:rPr>
              <a:t>Дархан цасхан сүү ХХК</a:t>
            </a:r>
            <a:endParaRPr lang="en-US" dirty="0">
              <a:latin typeface="Gothom"/>
            </a:endParaRPr>
          </a:p>
        </p:txBody>
      </p:sp>
      <p:sp>
        <p:nvSpPr>
          <p:cNvPr id="16" name="Rectangle 15">
            <a:extLst>
              <a:ext uri="{FF2B5EF4-FFF2-40B4-BE49-F238E27FC236}">
                <a16:creationId xmlns:a16="http://schemas.microsoft.com/office/drawing/2014/main" xmlns="" id="{183FF417-7AA4-2945-912E-C0522274C2BD}"/>
              </a:ext>
            </a:extLst>
          </p:cNvPr>
          <p:cNvSpPr/>
          <p:nvPr/>
        </p:nvSpPr>
        <p:spPr>
          <a:xfrm>
            <a:off x="1695453" y="4198971"/>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7" name="Oval 16">
            <a:extLst>
              <a:ext uri="{FF2B5EF4-FFF2-40B4-BE49-F238E27FC236}">
                <a16:creationId xmlns:a16="http://schemas.microsoft.com/office/drawing/2014/main" xmlns="" id="{60DA6106-D421-1342-91F2-27414AD80B3E}"/>
              </a:ext>
            </a:extLst>
          </p:cNvPr>
          <p:cNvSpPr/>
          <p:nvPr/>
        </p:nvSpPr>
        <p:spPr>
          <a:xfrm>
            <a:off x="1695453" y="4292521"/>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8"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1840029" y="4420882"/>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19" name="TextBox 18">
            <a:extLst>
              <a:ext uri="{FF2B5EF4-FFF2-40B4-BE49-F238E27FC236}">
                <a16:creationId xmlns:a16="http://schemas.microsoft.com/office/drawing/2014/main" xmlns="" id="{CD940861-A42F-094E-80AE-F4290D7D8681}"/>
              </a:ext>
            </a:extLst>
          </p:cNvPr>
          <p:cNvSpPr txBox="1"/>
          <p:nvPr/>
        </p:nvSpPr>
        <p:spPr>
          <a:xfrm>
            <a:off x="2343153" y="4036676"/>
            <a:ext cx="2409634" cy="1200329"/>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a:t>
            </a:r>
            <a:endParaRPr lang="en-US" sz="2400" b="1" dirty="0" smtClean="0">
              <a:solidFill>
                <a:srgbClr val="2EA648"/>
              </a:solidFill>
              <a:latin typeface="Gothom"/>
              <a:ea typeface="League Spartan" charset="0"/>
              <a:cs typeface="Poppins" pitchFamily="2" charset="77"/>
            </a:endParaRPr>
          </a:p>
          <a:p>
            <a:r>
              <a:rPr lang="en-US" sz="2400" b="1" dirty="0">
                <a:solidFill>
                  <a:srgbClr val="2EA648"/>
                </a:solidFill>
                <a:latin typeface="Gothom"/>
                <a:ea typeface="League Spartan" charset="0"/>
                <a:cs typeface="Poppins" pitchFamily="2" charset="77"/>
              </a:rPr>
              <a:t> </a:t>
            </a:r>
            <a:r>
              <a:rPr lang="en-US" sz="2400" b="1" dirty="0" smtClean="0">
                <a:solidFill>
                  <a:srgbClr val="2EA648"/>
                </a:solidFill>
                <a:latin typeface="Gothom"/>
                <a:ea typeface="League Spartan" charset="0"/>
                <a:cs typeface="Poppins" pitchFamily="2" charset="77"/>
              </a:rPr>
              <a:t> 1,187,680,227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p:txBody>
      </p:sp>
      <p:sp>
        <p:nvSpPr>
          <p:cNvPr id="20" name="Rectangle 19">
            <a:extLst>
              <a:ext uri="{FF2B5EF4-FFF2-40B4-BE49-F238E27FC236}">
                <a16:creationId xmlns:a16="http://schemas.microsoft.com/office/drawing/2014/main" xmlns="" id="{183FF417-7AA4-2945-912E-C0522274C2BD}"/>
              </a:ext>
            </a:extLst>
          </p:cNvPr>
          <p:cNvSpPr/>
          <p:nvPr/>
        </p:nvSpPr>
        <p:spPr>
          <a:xfrm>
            <a:off x="4895853" y="2488452"/>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1" name="Oval 20">
            <a:extLst>
              <a:ext uri="{FF2B5EF4-FFF2-40B4-BE49-F238E27FC236}">
                <a16:creationId xmlns:a16="http://schemas.microsoft.com/office/drawing/2014/main" xmlns="" id="{60DA6106-D421-1342-91F2-27414AD80B3E}"/>
              </a:ext>
            </a:extLst>
          </p:cNvPr>
          <p:cNvSpPr/>
          <p:nvPr/>
        </p:nvSpPr>
        <p:spPr>
          <a:xfrm>
            <a:off x="4895853" y="2582002"/>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2"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5040429" y="2710363"/>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23" name="TextBox 22">
            <a:extLst>
              <a:ext uri="{FF2B5EF4-FFF2-40B4-BE49-F238E27FC236}">
                <a16:creationId xmlns:a16="http://schemas.microsoft.com/office/drawing/2014/main" xmlns="" id="{CD940861-A42F-094E-80AE-F4290D7D8681}"/>
              </a:ext>
            </a:extLst>
          </p:cNvPr>
          <p:cNvSpPr txBox="1"/>
          <p:nvPr/>
        </p:nvSpPr>
        <p:spPr>
          <a:xfrm>
            <a:off x="5543553" y="2326157"/>
            <a:ext cx="2409634" cy="1200329"/>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a:t>
            </a:r>
            <a:endParaRPr lang="en-US" sz="2400" b="1" dirty="0" smtClean="0">
              <a:solidFill>
                <a:srgbClr val="2EA648"/>
              </a:solidFill>
              <a:latin typeface="Gothom"/>
              <a:ea typeface="League Spartan" charset="0"/>
              <a:cs typeface="Poppins" pitchFamily="2" charset="77"/>
            </a:endParaRPr>
          </a:p>
          <a:p>
            <a:r>
              <a:rPr lang="en-US" sz="2400" b="1" dirty="0">
                <a:solidFill>
                  <a:srgbClr val="2EA648"/>
                </a:solidFill>
                <a:latin typeface="Gothom"/>
                <a:ea typeface="League Spartan" charset="0"/>
                <a:cs typeface="Poppins" pitchFamily="2" charset="77"/>
              </a:rPr>
              <a:t> </a:t>
            </a:r>
            <a:r>
              <a:rPr lang="en-US" sz="2400" b="1" dirty="0" smtClean="0">
                <a:solidFill>
                  <a:srgbClr val="2EA648"/>
                </a:solidFill>
                <a:latin typeface="Gothom"/>
                <a:ea typeface="League Spartan" charset="0"/>
                <a:cs typeface="Poppins" pitchFamily="2" charset="77"/>
              </a:rPr>
              <a:t> 4,342,895,347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p:txBody>
      </p:sp>
      <p:sp>
        <p:nvSpPr>
          <p:cNvPr id="24" name="Rectangle 23">
            <a:extLst>
              <a:ext uri="{FF2B5EF4-FFF2-40B4-BE49-F238E27FC236}">
                <a16:creationId xmlns:a16="http://schemas.microsoft.com/office/drawing/2014/main" xmlns="" id="{183FF417-7AA4-2945-912E-C0522274C2BD}"/>
              </a:ext>
            </a:extLst>
          </p:cNvPr>
          <p:cNvSpPr/>
          <p:nvPr/>
        </p:nvSpPr>
        <p:spPr>
          <a:xfrm>
            <a:off x="4895853" y="4181527"/>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5" name="Oval 24">
            <a:extLst>
              <a:ext uri="{FF2B5EF4-FFF2-40B4-BE49-F238E27FC236}">
                <a16:creationId xmlns:a16="http://schemas.microsoft.com/office/drawing/2014/main" xmlns="" id="{60DA6106-D421-1342-91F2-27414AD80B3E}"/>
              </a:ext>
            </a:extLst>
          </p:cNvPr>
          <p:cNvSpPr/>
          <p:nvPr/>
        </p:nvSpPr>
        <p:spPr>
          <a:xfrm>
            <a:off x="4895853" y="4275077"/>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6"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5040429" y="4403438"/>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27" name="TextBox 26">
            <a:extLst>
              <a:ext uri="{FF2B5EF4-FFF2-40B4-BE49-F238E27FC236}">
                <a16:creationId xmlns:a16="http://schemas.microsoft.com/office/drawing/2014/main" xmlns="" id="{CD940861-A42F-094E-80AE-F4290D7D8681}"/>
              </a:ext>
            </a:extLst>
          </p:cNvPr>
          <p:cNvSpPr txBox="1"/>
          <p:nvPr/>
        </p:nvSpPr>
        <p:spPr>
          <a:xfrm>
            <a:off x="5543553" y="4388564"/>
            <a:ext cx="2409634" cy="461665"/>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1,607,419,014 </a:t>
            </a:r>
          </a:p>
        </p:txBody>
      </p:sp>
      <p:sp>
        <p:nvSpPr>
          <p:cNvPr id="28" name="Rectangle 27">
            <a:extLst>
              <a:ext uri="{FF2B5EF4-FFF2-40B4-BE49-F238E27FC236}">
                <a16:creationId xmlns:a16="http://schemas.microsoft.com/office/drawing/2014/main" xmlns="" id="{183FF417-7AA4-2945-912E-C0522274C2BD}"/>
              </a:ext>
            </a:extLst>
          </p:cNvPr>
          <p:cNvSpPr/>
          <p:nvPr/>
        </p:nvSpPr>
        <p:spPr>
          <a:xfrm>
            <a:off x="8096253" y="2488451"/>
            <a:ext cx="782826"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9" name="Rectangle 28">
            <a:extLst>
              <a:ext uri="{FF2B5EF4-FFF2-40B4-BE49-F238E27FC236}">
                <a16:creationId xmlns:a16="http://schemas.microsoft.com/office/drawing/2014/main" xmlns="" id="{183FF417-7AA4-2945-912E-C0522274C2BD}"/>
              </a:ext>
            </a:extLst>
          </p:cNvPr>
          <p:cNvSpPr/>
          <p:nvPr/>
        </p:nvSpPr>
        <p:spPr>
          <a:xfrm>
            <a:off x="8096253" y="4164232"/>
            <a:ext cx="782826"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30" name="TextBox 29">
            <a:extLst>
              <a:ext uri="{FF2B5EF4-FFF2-40B4-BE49-F238E27FC236}">
                <a16:creationId xmlns:a16="http://schemas.microsoft.com/office/drawing/2014/main" xmlns="" id="{CD940861-A42F-094E-80AE-F4290D7D8681}"/>
              </a:ext>
            </a:extLst>
          </p:cNvPr>
          <p:cNvSpPr txBox="1"/>
          <p:nvPr/>
        </p:nvSpPr>
        <p:spPr>
          <a:xfrm>
            <a:off x="8096253" y="2692461"/>
            <a:ext cx="973343" cy="461665"/>
          </a:xfrm>
          <a:prstGeom prst="rect">
            <a:avLst/>
          </a:prstGeom>
          <a:noFill/>
        </p:spPr>
        <p:txBody>
          <a:bodyPr wrap="none" rtlCol="0" anchor="ctr" anchorCtr="0">
            <a:spAutoFit/>
          </a:bodyPr>
          <a:lstStyle/>
          <a:p>
            <a:r>
              <a:rPr lang="en-US" sz="2400" b="1" dirty="0" smtClean="0">
                <a:solidFill>
                  <a:srgbClr val="2EA648"/>
                </a:solidFill>
                <a:latin typeface="Gothom"/>
                <a:ea typeface="League Spartan" charset="0"/>
                <a:cs typeface="Poppins" pitchFamily="2" charset="77"/>
              </a:rPr>
              <a:t>124%</a:t>
            </a:r>
            <a:endParaRPr lang="en-US" sz="2400" b="1" dirty="0">
              <a:solidFill>
                <a:srgbClr val="2EA648"/>
              </a:solidFill>
              <a:latin typeface="Gothom"/>
              <a:ea typeface="League Spartan" charset="0"/>
              <a:cs typeface="Poppins" pitchFamily="2" charset="77"/>
            </a:endParaRPr>
          </a:p>
        </p:txBody>
      </p:sp>
      <p:sp>
        <p:nvSpPr>
          <p:cNvPr id="31" name="TextBox 30">
            <a:extLst>
              <a:ext uri="{FF2B5EF4-FFF2-40B4-BE49-F238E27FC236}">
                <a16:creationId xmlns:a16="http://schemas.microsoft.com/office/drawing/2014/main" xmlns="" id="{CD940861-A42F-094E-80AE-F4290D7D8681}"/>
              </a:ext>
            </a:extLst>
          </p:cNvPr>
          <p:cNvSpPr txBox="1"/>
          <p:nvPr/>
        </p:nvSpPr>
        <p:spPr>
          <a:xfrm>
            <a:off x="8000994" y="4383623"/>
            <a:ext cx="1058303" cy="461665"/>
          </a:xfrm>
          <a:prstGeom prst="rect">
            <a:avLst/>
          </a:prstGeom>
          <a:noFill/>
        </p:spPr>
        <p:txBody>
          <a:bodyPr wrap="none" rtlCol="0" anchor="ctr" anchorCtr="0">
            <a:spAutoFit/>
          </a:bodyPr>
          <a:lstStyle/>
          <a:p>
            <a:r>
              <a:rPr lang="en-US" sz="2400" b="1" dirty="0" smtClean="0">
                <a:solidFill>
                  <a:srgbClr val="2EA648"/>
                </a:solidFill>
                <a:latin typeface="Gothom"/>
                <a:ea typeface="League Spartan" charset="0"/>
                <a:cs typeface="Poppins" pitchFamily="2" charset="77"/>
              </a:rPr>
              <a:t> 135%</a:t>
            </a:r>
            <a:endParaRPr lang="en-US" sz="2400" b="1" dirty="0">
              <a:solidFill>
                <a:srgbClr val="2EA648"/>
              </a:solidFill>
              <a:latin typeface="Gothom"/>
              <a:ea typeface="League Spartan" charset="0"/>
              <a:cs typeface="Poppins" pitchFamily="2" charset="77"/>
            </a:endParaRPr>
          </a:p>
        </p:txBody>
      </p:sp>
      <p:sp>
        <p:nvSpPr>
          <p:cNvPr id="32" name="Title 1"/>
          <p:cNvSpPr txBox="1">
            <a:spLocks/>
          </p:cNvSpPr>
          <p:nvPr/>
        </p:nvSpPr>
        <p:spPr>
          <a:xfrm>
            <a:off x="2838453" y="2053783"/>
            <a:ext cx="1810917" cy="228600"/>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600" b="1" u="sng" dirty="0" smtClean="0">
                <a:latin typeface="Times New Roman" pitchFamily="18" charset="0"/>
                <a:cs typeface="Times New Roman" pitchFamily="18" charset="0"/>
              </a:rPr>
              <a:t>2022</a:t>
            </a:r>
            <a:r>
              <a:rPr lang="mn-MN" sz="1600" b="1" u="sng" dirty="0" smtClean="0">
                <a:latin typeface="Times New Roman" pitchFamily="18" charset="0"/>
                <a:cs typeface="Times New Roman" pitchFamily="18" charset="0"/>
              </a:rPr>
              <a:t> гүйцэтгэл</a:t>
            </a:r>
            <a:endParaRPr lang="en-US" sz="1600" b="1" u="sng" dirty="0">
              <a:latin typeface="Times New Roman" pitchFamily="18" charset="0"/>
              <a:cs typeface="Times New Roman" pitchFamily="18" charset="0"/>
            </a:endParaRPr>
          </a:p>
        </p:txBody>
      </p:sp>
      <p:sp>
        <p:nvSpPr>
          <p:cNvPr id="33" name="Title 1"/>
          <p:cNvSpPr txBox="1">
            <a:spLocks/>
          </p:cNvSpPr>
          <p:nvPr/>
        </p:nvSpPr>
        <p:spPr>
          <a:xfrm>
            <a:off x="6057311" y="2064667"/>
            <a:ext cx="1810917" cy="228600"/>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600" b="1" u="sng" dirty="0" smtClean="0">
                <a:latin typeface="Times New Roman" pitchFamily="18" charset="0"/>
                <a:cs typeface="Times New Roman" pitchFamily="18" charset="0"/>
              </a:rPr>
              <a:t>202</a:t>
            </a:r>
            <a:r>
              <a:rPr lang="en-US" sz="1600" b="1" u="sng" dirty="0">
                <a:latin typeface="Times New Roman" pitchFamily="18" charset="0"/>
                <a:cs typeface="Times New Roman" pitchFamily="18" charset="0"/>
              </a:rPr>
              <a:t>3</a:t>
            </a:r>
            <a:r>
              <a:rPr lang="en-US" sz="1600" b="1" u="sng" dirty="0" smtClean="0">
                <a:latin typeface="Times New Roman" pitchFamily="18" charset="0"/>
                <a:cs typeface="Times New Roman" pitchFamily="18" charset="0"/>
              </a:rPr>
              <a:t> </a:t>
            </a:r>
            <a:r>
              <a:rPr lang="mn-MN" sz="1600" b="1" u="sng" dirty="0" smtClean="0">
                <a:latin typeface="Times New Roman" pitchFamily="18" charset="0"/>
                <a:cs typeface="Times New Roman" pitchFamily="18" charset="0"/>
              </a:rPr>
              <a:t>төлөвлөгөө</a:t>
            </a:r>
            <a:endParaRPr lang="en-US" sz="16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Title 1"/>
          <p:cNvSpPr txBox="1">
            <a:spLocks/>
          </p:cNvSpPr>
          <p:nvPr/>
        </p:nvSpPr>
        <p:spPr>
          <a:xfrm>
            <a:off x="-57148" y="1253684"/>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dirty="0" smtClean="0">
                <a:latin typeface="Times New Roman" pitchFamily="18" charset="0"/>
                <a:cs typeface="Times New Roman" pitchFamily="18" charset="0"/>
              </a:rPr>
              <a:t>Төлөвлөсөн ашиг</a:t>
            </a:r>
            <a:r>
              <a:rPr lang="en-US" sz="2400" u="sng" dirty="0" smtClean="0">
                <a:latin typeface="Times New Roman" pitchFamily="18" charset="0"/>
                <a:cs typeface="Times New Roman" pitchFamily="18" charset="0"/>
              </a:rPr>
              <a:t>/</a:t>
            </a:r>
            <a:endParaRPr lang="en-US" sz="2400" u="sng" dirty="0">
              <a:latin typeface="Times New Roman" pitchFamily="18" charset="0"/>
              <a:cs typeface="Times New Roman" pitchFamily="18" charset="0"/>
            </a:endParaRPr>
          </a:p>
        </p:txBody>
      </p:sp>
      <p:sp>
        <p:nvSpPr>
          <p:cNvPr id="6" name="Rectangle 5">
            <a:extLst>
              <a:ext uri="{FF2B5EF4-FFF2-40B4-BE49-F238E27FC236}">
                <a16:creationId xmlns:a16="http://schemas.microsoft.com/office/drawing/2014/main" xmlns="" id="{183FF417-7AA4-2945-912E-C0522274C2BD}"/>
              </a:ext>
            </a:extLst>
          </p:cNvPr>
          <p:cNvSpPr/>
          <p:nvPr/>
        </p:nvSpPr>
        <p:spPr>
          <a:xfrm>
            <a:off x="4210052" y="2502869"/>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7" name="Oval 6">
            <a:extLst>
              <a:ext uri="{FF2B5EF4-FFF2-40B4-BE49-F238E27FC236}">
                <a16:creationId xmlns:a16="http://schemas.microsoft.com/office/drawing/2014/main" xmlns="" id="{60DA6106-D421-1342-91F2-27414AD80B3E}"/>
              </a:ext>
            </a:extLst>
          </p:cNvPr>
          <p:cNvSpPr/>
          <p:nvPr/>
        </p:nvSpPr>
        <p:spPr>
          <a:xfrm>
            <a:off x="4210052" y="2596419"/>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8"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4354628" y="2724780"/>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9" name="TextBox 8">
            <a:extLst>
              <a:ext uri="{FF2B5EF4-FFF2-40B4-BE49-F238E27FC236}">
                <a16:creationId xmlns:a16="http://schemas.microsoft.com/office/drawing/2014/main" xmlns="" id="{CD940861-A42F-094E-80AE-F4290D7D8681}"/>
              </a:ext>
            </a:extLst>
          </p:cNvPr>
          <p:cNvSpPr txBox="1"/>
          <p:nvPr/>
        </p:nvSpPr>
        <p:spPr>
          <a:xfrm>
            <a:off x="4857752" y="1971243"/>
            <a:ext cx="2494594" cy="1938992"/>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a:t>
            </a:r>
            <a:endParaRPr lang="en-US" sz="2400" b="1" dirty="0" smtClean="0">
              <a:solidFill>
                <a:srgbClr val="2EA648"/>
              </a:solidFill>
              <a:latin typeface="Gothom"/>
              <a:ea typeface="League Spartan" charset="0"/>
              <a:cs typeface="Poppins" pitchFamily="2" charset="77"/>
            </a:endParaRPr>
          </a:p>
          <a:p>
            <a:r>
              <a:rPr lang="en-US" sz="2400" b="1" dirty="0">
                <a:solidFill>
                  <a:srgbClr val="2EA648"/>
                </a:solidFill>
                <a:latin typeface="Gothom"/>
                <a:ea typeface="League Spartan" charset="0"/>
                <a:cs typeface="Poppins" pitchFamily="2" charset="77"/>
              </a:rPr>
              <a:t>   </a:t>
            </a:r>
            <a:endParaRPr lang="mn-MN" sz="2400" b="1" dirty="0" smtClean="0">
              <a:solidFill>
                <a:srgbClr val="2EA648"/>
              </a:solidFill>
              <a:latin typeface="Gothom"/>
              <a:ea typeface="League Spartan" charset="0"/>
              <a:cs typeface="Poppins" pitchFamily="2" charset="77"/>
            </a:endParaRPr>
          </a:p>
          <a:p>
            <a:r>
              <a:rPr lang="mn-MN" sz="2400" b="1" dirty="0">
                <a:solidFill>
                  <a:srgbClr val="2EA648"/>
                </a:solidFill>
                <a:latin typeface="Gothom"/>
                <a:ea typeface="League Spartan" charset="0"/>
                <a:cs typeface="Poppins" pitchFamily="2" charset="77"/>
              </a:rPr>
              <a:t> </a:t>
            </a:r>
            <a:r>
              <a:rPr lang="mn-MN" sz="2400" b="1" dirty="0" smtClean="0">
                <a:solidFill>
                  <a:srgbClr val="2EA648"/>
                </a:solidFill>
                <a:latin typeface="Gothom"/>
                <a:ea typeface="League Spartan" charset="0"/>
                <a:cs typeface="Poppins" pitchFamily="2" charset="77"/>
              </a:rPr>
              <a:t>  </a:t>
            </a:r>
            <a:r>
              <a:rPr lang="en-US" sz="2400" b="1" dirty="0" smtClean="0">
                <a:solidFill>
                  <a:srgbClr val="2EA648"/>
                </a:solidFill>
                <a:latin typeface="Gothom"/>
                <a:ea typeface="League Spartan" charset="0"/>
                <a:cs typeface="Poppins" pitchFamily="2" charset="77"/>
              </a:rPr>
              <a:t>46,630,121.40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p:txBody>
      </p:sp>
      <p:sp>
        <p:nvSpPr>
          <p:cNvPr id="10" name="Rectangle 9"/>
          <p:cNvSpPr/>
          <p:nvPr/>
        </p:nvSpPr>
        <p:spPr>
          <a:xfrm>
            <a:off x="1383033" y="2572430"/>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1" name="Rectangle 10"/>
          <p:cNvSpPr/>
          <p:nvPr/>
        </p:nvSpPr>
        <p:spPr>
          <a:xfrm>
            <a:off x="1383033" y="3162139"/>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2" name="TextBox 11"/>
          <p:cNvSpPr txBox="1"/>
          <p:nvPr/>
        </p:nvSpPr>
        <p:spPr>
          <a:xfrm>
            <a:off x="1383033" y="2559964"/>
            <a:ext cx="1371600" cy="646331"/>
          </a:xfrm>
          <a:prstGeom prst="rect">
            <a:avLst/>
          </a:prstGeom>
          <a:noFill/>
        </p:spPr>
        <p:txBody>
          <a:bodyPr wrap="square" rtlCol="0">
            <a:spAutoFit/>
          </a:bodyPr>
          <a:lstStyle/>
          <a:p>
            <a:pPr algn="ctr"/>
            <a:r>
              <a:rPr lang="mn-MN" dirty="0" smtClean="0">
                <a:latin typeface="Gothom"/>
              </a:rPr>
              <a:t>Дархан хүнс ХК</a:t>
            </a:r>
            <a:endParaRPr lang="en-US" dirty="0">
              <a:latin typeface="Gothom"/>
            </a:endParaRPr>
          </a:p>
        </p:txBody>
      </p:sp>
      <p:sp>
        <p:nvSpPr>
          <p:cNvPr id="13" name="Rectangle 12"/>
          <p:cNvSpPr/>
          <p:nvPr/>
        </p:nvSpPr>
        <p:spPr>
          <a:xfrm>
            <a:off x="1383033" y="4187242"/>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4" name="Rectangle 13"/>
          <p:cNvSpPr/>
          <p:nvPr/>
        </p:nvSpPr>
        <p:spPr>
          <a:xfrm>
            <a:off x="1383033" y="5018971"/>
            <a:ext cx="1371600" cy="45719"/>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5" name="TextBox 14"/>
          <p:cNvSpPr txBox="1"/>
          <p:nvPr/>
        </p:nvSpPr>
        <p:spPr>
          <a:xfrm>
            <a:off x="1383033" y="4141360"/>
            <a:ext cx="1371600" cy="923330"/>
          </a:xfrm>
          <a:prstGeom prst="rect">
            <a:avLst/>
          </a:prstGeom>
          <a:noFill/>
        </p:spPr>
        <p:txBody>
          <a:bodyPr wrap="square" rtlCol="0">
            <a:spAutoFit/>
          </a:bodyPr>
          <a:lstStyle/>
          <a:p>
            <a:pPr algn="ctr"/>
            <a:r>
              <a:rPr lang="mn-MN" dirty="0" smtClean="0">
                <a:latin typeface="Gothom"/>
              </a:rPr>
              <a:t>Дархан цасхан сүү ХХК</a:t>
            </a:r>
            <a:endParaRPr lang="en-US" dirty="0">
              <a:latin typeface="Gothom"/>
            </a:endParaRPr>
          </a:p>
        </p:txBody>
      </p:sp>
      <p:sp>
        <p:nvSpPr>
          <p:cNvPr id="16" name="Rectangle 15">
            <a:extLst>
              <a:ext uri="{FF2B5EF4-FFF2-40B4-BE49-F238E27FC236}">
                <a16:creationId xmlns:a16="http://schemas.microsoft.com/office/drawing/2014/main" xmlns="" id="{183FF417-7AA4-2945-912E-C0522274C2BD}"/>
              </a:ext>
            </a:extLst>
          </p:cNvPr>
          <p:cNvSpPr/>
          <p:nvPr/>
        </p:nvSpPr>
        <p:spPr>
          <a:xfrm>
            <a:off x="4210052" y="4195944"/>
            <a:ext cx="3048000" cy="869687"/>
          </a:xfrm>
          <a:prstGeom prst="rect">
            <a:avLst/>
          </a:prstGeom>
          <a:solidFill>
            <a:schemeClr val="tx1">
              <a:lumMod val="20000"/>
              <a:lumOff val="80000"/>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7" name="Oval 16">
            <a:extLst>
              <a:ext uri="{FF2B5EF4-FFF2-40B4-BE49-F238E27FC236}">
                <a16:creationId xmlns:a16="http://schemas.microsoft.com/office/drawing/2014/main" xmlns="" id="{60DA6106-D421-1342-91F2-27414AD80B3E}"/>
              </a:ext>
            </a:extLst>
          </p:cNvPr>
          <p:cNvSpPr/>
          <p:nvPr/>
        </p:nvSpPr>
        <p:spPr>
          <a:xfrm>
            <a:off x="4210052" y="4289494"/>
            <a:ext cx="647700" cy="647700"/>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8" name="Freeform 1000">
            <a:extLst>
              <a:ext uri="{FF2B5EF4-FFF2-40B4-BE49-F238E27FC236}">
                <a16:creationId xmlns:a16="http://schemas.microsoft.com/office/drawing/2014/main" xmlns="" id="{69B1A5B8-7D61-824F-B966-5C993EAE573A}"/>
              </a:ext>
            </a:extLst>
          </p:cNvPr>
          <p:cNvSpPr>
            <a:spLocks noChangeAspect="1" noChangeArrowheads="1"/>
          </p:cNvSpPr>
          <p:nvPr/>
        </p:nvSpPr>
        <p:spPr bwMode="auto">
          <a:xfrm>
            <a:off x="4354628" y="4417855"/>
            <a:ext cx="358547" cy="356388"/>
          </a:xfrm>
          <a:custGeom>
            <a:avLst/>
            <a:gdLst>
              <a:gd name="T0" fmla="*/ 73901 w 290132"/>
              <a:gd name="T1" fmla="*/ 708677 h 289197"/>
              <a:gd name="T2" fmla="*/ 868984 w 290132"/>
              <a:gd name="T3" fmla="*/ 673933 h 289197"/>
              <a:gd name="T4" fmla="*/ 680804 w 290132"/>
              <a:gd name="T5" fmla="*/ 761616 h 289197"/>
              <a:gd name="T6" fmla="*/ 860592 w 290132"/>
              <a:gd name="T7" fmla="*/ 712510 h 289197"/>
              <a:gd name="T8" fmla="*/ 152217 w 290132"/>
              <a:gd name="T9" fmla="*/ 644704 h 289197"/>
              <a:gd name="T10" fmla="*/ 934905 w 290132"/>
              <a:gd name="T11" fmla="*/ 737061 h 289197"/>
              <a:gd name="T12" fmla="*/ 632859 w 290132"/>
              <a:gd name="T13" fmla="*/ 814219 h 289197"/>
              <a:gd name="T14" fmla="*/ 400336 w 290132"/>
              <a:gd name="T15" fmla="*/ 817726 h 289197"/>
              <a:gd name="T16" fmla="*/ 624468 w 290132"/>
              <a:gd name="T17" fmla="*/ 787331 h 289197"/>
              <a:gd name="T18" fmla="*/ 641250 w 290132"/>
              <a:gd name="T19" fmla="*/ 721863 h 289197"/>
              <a:gd name="T20" fmla="*/ 152217 w 290132"/>
              <a:gd name="T21" fmla="*/ 644704 h 289197"/>
              <a:gd name="T22" fmla="*/ 122247 w 290132"/>
              <a:gd name="T23" fmla="*/ 872674 h 289197"/>
              <a:gd name="T24" fmla="*/ 14389 w 290132"/>
              <a:gd name="T25" fmla="*/ 616643 h 289197"/>
              <a:gd name="T26" fmla="*/ 612486 w 290132"/>
              <a:gd name="T27" fmla="*/ 682113 h 289197"/>
              <a:gd name="T28" fmla="*/ 787474 w 290132"/>
              <a:gd name="T29" fmla="*/ 670424 h 289197"/>
              <a:gd name="T30" fmla="*/ 904936 w 290132"/>
              <a:gd name="T31" fmla="*/ 696143 h 289197"/>
              <a:gd name="T32" fmla="*/ 927709 w 290132"/>
              <a:gd name="T33" fmla="*/ 790838 h 289197"/>
              <a:gd name="T34" fmla="*/ 14389 w 290132"/>
              <a:gd name="T35" fmla="*/ 900730 h 289197"/>
              <a:gd name="T36" fmla="*/ 14389 w 290132"/>
              <a:gd name="T37" fmla="*/ 616643 h 289197"/>
              <a:gd name="T38" fmla="*/ 415829 w 290132"/>
              <a:gd name="T39" fmla="*/ 605337 h 289197"/>
              <a:gd name="T40" fmla="*/ 385374 w 290132"/>
              <a:gd name="T41" fmla="*/ 531143 h 289197"/>
              <a:gd name="T42" fmla="*/ 553031 w 290132"/>
              <a:gd name="T43" fmla="*/ 418322 h 289197"/>
              <a:gd name="T44" fmla="*/ 522625 w 290132"/>
              <a:gd name="T45" fmla="*/ 647971 h 289197"/>
              <a:gd name="T46" fmla="*/ 675723 w 290132"/>
              <a:gd name="T47" fmla="*/ 326456 h 289197"/>
              <a:gd name="T48" fmla="*/ 675723 w 290132"/>
              <a:gd name="T49" fmla="*/ 677661 h 289197"/>
              <a:gd name="T50" fmla="*/ 675723 w 290132"/>
              <a:gd name="T51" fmla="*/ 326456 h 289197"/>
              <a:gd name="T52" fmla="*/ 827544 w 290132"/>
              <a:gd name="T53" fmla="*/ 626113 h 289197"/>
              <a:gd name="T54" fmla="*/ 797138 w 290132"/>
              <a:gd name="T55" fmla="*/ 268005 h 289197"/>
              <a:gd name="T56" fmla="*/ 964804 w 290132"/>
              <a:gd name="T57" fmla="*/ 133282 h 289197"/>
              <a:gd name="T58" fmla="*/ 934387 w 290132"/>
              <a:gd name="T59" fmla="*/ 667571 h 289197"/>
              <a:gd name="T60" fmla="*/ 934509 w 290132"/>
              <a:gd name="T61" fmla="*/ 31793 h 289197"/>
              <a:gd name="T62" fmla="*/ 711168 w 290132"/>
              <a:gd name="T63" fmla="*/ 290449 h 289197"/>
              <a:gd name="T64" fmla="*/ 408997 w 290132"/>
              <a:gd name="T65" fmla="*/ 473862 h 289197"/>
              <a:gd name="T66" fmla="*/ 195201 w 290132"/>
              <a:gd name="T67" fmla="*/ 579674 h 289197"/>
              <a:gd name="T68" fmla="*/ 174897 w 290132"/>
              <a:gd name="T69" fmla="*/ 559686 h 289197"/>
              <a:gd name="T70" fmla="*/ 399438 w 290132"/>
              <a:gd name="T71" fmla="*/ 443293 h 289197"/>
              <a:gd name="T72" fmla="*/ 701609 w 290132"/>
              <a:gd name="T73" fmla="*/ 261056 h 289197"/>
              <a:gd name="T74" fmla="*/ 172251 w 290132"/>
              <a:gd name="T75" fmla="*/ 192767 h 289197"/>
              <a:gd name="T76" fmla="*/ 470609 w 290132"/>
              <a:gd name="T77" fmla="*/ 240067 h 289197"/>
              <a:gd name="T78" fmla="*/ 156801 w 290132"/>
              <a:gd name="T79" fmla="*/ 0 h 289197"/>
              <a:gd name="T80" fmla="*/ 500323 w 290132"/>
              <a:gd name="T81" fmla="*/ 269630 h 289197"/>
              <a:gd name="T82" fmla="*/ 476551 w 290132"/>
              <a:gd name="T83" fmla="*/ 281455 h 289197"/>
              <a:gd name="T84" fmla="*/ 142533 w 290132"/>
              <a:gd name="T85" fmla="*/ 206955 h 28919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0132" h="289197">
                <a:moveTo>
                  <a:pt x="22225" y="207963"/>
                </a:moveTo>
                <a:cubicBezTo>
                  <a:pt x="24423" y="207963"/>
                  <a:pt x="26621" y="210249"/>
                  <a:pt x="26621" y="212535"/>
                </a:cubicBezTo>
                <a:cubicBezTo>
                  <a:pt x="26621" y="215202"/>
                  <a:pt x="24423" y="217107"/>
                  <a:pt x="22225" y="217107"/>
                </a:cubicBezTo>
                <a:cubicBezTo>
                  <a:pt x="19661" y="217107"/>
                  <a:pt x="17463" y="215202"/>
                  <a:pt x="17463" y="212535"/>
                </a:cubicBezTo>
                <a:cubicBezTo>
                  <a:pt x="17463" y="210249"/>
                  <a:pt x="19661" y="207963"/>
                  <a:pt x="22225" y="207963"/>
                </a:cubicBezTo>
                <a:close/>
                <a:moveTo>
                  <a:pt x="261318" y="206463"/>
                </a:moveTo>
                <a:cubicBezTo>
                  <a:pt x="259155" y="205030"/>
                  <a:pt x="247982" y="209686"/>
                  <a:pt x="240052" y="213268"/>
                </a:cubicBezTo>
                <a:cubicBezTo>
                  <a:pt x="230320" y="217566"/>
                  <a:pt x="218426" y="222580"/>
                  <a:pt x="204369" y="226520"/>
                </a:cubicBezTo>
                <a:cubicBezTo>
                  <a:pt x="204729" y="228669"/>
                  <a:pt x="205089" y="230817"/>
                  <a:pt x="204729" y="233325"/>
                </a:cubicBezTo>
                <a:cubicBezTo>
                  <a:pt x="204369" y="234757"/>
                  <a:pt x="204369" y="235832"/>
                  <a:pt x="204008" y="237264"/>
                </a:cubicBezTo>
                <a:cubicBezTo>
                  <a:pt x="227437" y="231534"/>
                  <a:pt x="244017" y="224371"/>
                  <a:pt x="255911" y="219356"/>
                </a:cubicBezTo>
                <a:cubicBezTo>
                  <a:pt x="256993" y="218998"/>
                  <a:pt x="258074" y="218640"/>
                  <a:pt x="258795" y="218282"/>
                </a:cubicBezTo>
                <a:cubicBezTo>
                  <a:pt x="262039" y="215417"/>
                  <a:pt x="263841" y="212193"/>
                  <a:pt x="263841" y="210403"/>
                </a:cubicBezTo>
                <a:cubicBezTo>
                  <a:pt x="263841" y="209686"/>
                  <a:pt x="263480" y="208254"/>
                  <a:pt x="261318" y="206463"/>
                </a:cubicBezTo>
                <a:close/>
                <a:moveTo>
                  <a:pt x="45776" y="197509"/>
                </a:moveTo>
                <a:lnTo>
                  <a:pt x="45776" y="268424"/>
                </a:lnTo>
                <a:cubicBezTo>
                  <a:pt x="65960" y="274512"/>
                  <a:pt x="184184" y="306030"/>
                  <a:pt x="273933" y="235115"/>
                </a:cubicBezTo>
                <a:cubicBezTo>
                  <a:pt x="276096" y="233683"/>
                  <a:pt x="280781" y="229743"/>
                  <a:pt x="281142" y="225803"/>
                </a:cubicBezTo>
                <a:cubicBezTo>
                  <a:pt x="281142" y="225087"/>
                  <a:pt x="280781" y="223296"/>
                  <a:pt x="278979" y="221864"/>
                </a:cubicBezTo>
                <a:cubicBezTo>
                  <a:pt x="276817" y="220073"/>
                  <a:pt x="268166" y="223654"/>
                  <a:pt x="259155" y="227594"/>
                </a:cubicBezTo>
                <a:cubicBezTo>
                  <a:pt x="244738" y="233683"/>
                  <a:pt x="222751" y="242995"/>
                  <a:pt x="190311" y="249442"/>
                </a:cubicBezTo>
                <a:lnTo>
                  <a:pt x="189951" y="249442"/>
                </a:lnTo>
                <a:cubicBezTo>
                  <a:pt x="183103" y="251949"/>
                  <a:pt x="172650" y="253739"/>
                  <a:pt x="159674" y="253739"/>
                </a:cubicBezTo>
                <a:cubicBezTo>
                  <a:pt x="148501" y="253739"/>
                  <a:pt x="135525" y="252307"/>
                  <a:pt x="120387" y="250516"/>
                </a:cubicBezTo>
                <a:cubicBezTo>
                  <a:pt x="118224" y="250158"/>
                  <a:pt x="116422" y="248009"/>
                  <a:pt x="116782" y="245860"/>
                </a:cubicBezTo>
                <a:cubicBezTo>
                  <a:pt x="117143" y="243353"/>
                  <a:pt x="119305" y="241562"/>
                  <a:pt x="121828" y="241920"/>
                </a:cubicBezTo>
                <a:cubicBezTo>
                  <a:pt x="161476" y="246934"/>
                  <a:pt x="179498" y="244427"/>
                  <a:pt x="187788" y="241204"/>
                </a:cubicBezTo>
                <a:lnTo>
                  <a:pt x="187788" y="240846"/>
                </a:lnTo>
                <a:cubicBezTo>
                  <a:pt x="195718" y="237981"/>
                  <a:pt x="195718" y="234041"/>
                  <a:pt x="195718" y="232608"/>
                </a:cubicBezTo>
                <a:cubicBezTo>
                  <a:pt x="196439" y="227594"/>
                  <a:pt x="195358" y="223296"/>
                  <a:pt x="192835" y="221147"/>
                </a:cubicBezTo>
                <a:cubicBezTo>
                  <a:pt x="189591" y="217924"/>
                  <a:pt x="184544" y="217924"/>
                  <a:pt x="184544" y="217924"/>
                </a:cubicBezTo>
                <a:cubicBezTo>
                  <a:pt x="141292" y="218640"/>
                  <a:pt x="133723" y="213984"/>
                  <a:pt x="124351" y="208612"/>
                </a:cubicBezTo>
                <a:cubicBezTo>
                  <a:pt x="115701" y="203598"/>
                  <a:pt x="105609" y="197867"/>
                  <a:pt x="45776" y="197509"/>
                </a:cubicBezTo>
                <a:close/>
                <a:moveTo>
                  <a:pt x="8650" y="197509"/>
                </a:moveTo>
                <a:lnTo>
                  <a:pt x="8650" y="267349"/>
                </a:lnTo>
                <a:lnTo>
                  <a:pt x="36764" y="267349"/>
                </a:lnTo>
                <a:lnTo>
                  <a:pt x="36764" y="197509"/>
                </a:lnTo>
                <a:lnTo>
                  <a:pt x="8650" y="197509"/>
                </a:lnTo>
                <a:close/>
                <a:moveTo>
                  <a:pt x="4325" y="188913"/>
                </a:moveTo>
                <a:lnTo>
                  <a:pt x="41450" y="188913"/>
                </a:lnTo>
                <a:cubicBezTo>
                  <a:pt x="107771" y="188913"/>
                  <a:pt x="118945" y="195360"/>
                  <a:pt x="129037" y="201449"/>
                </a:cubicBezTo>
                <a:cubicBezTo>
                  <a:pt x="136967" y="205747"/>
                  <a:pt x="143815" y="210044"/>
                  <a:pt x="184184" y="208970"/>
                </a:cubicBezTo>
                <a:cubicBezTo>
                  <a:pt x="184184" y="208970"/>
                  <a:pt x="192835" y="208612"/>
                  <a:pt x="198962" y="215059"/>
                </a:cubicBezTo>
                <a:cubicBezTo>
                  <a:pt x="200043" y="215775"/>
                  <a:pt x="200764" y="216849"/>
                  <a:pt x="201485" y="218282"/>
                </a:cubicBezTo>
                <a:cubicBezTo>
                  <a:pt x="215182" y="214342"/>
                  <a:pt x="227076" y="209328"/>
                  <a:pt x="236808" y="205388"/>
                </a:cubicBezTo>
                <a:cubicBezTo>
                  <a:pt x="251586" y="198942"/>
                  <a:pt x="260597" y="195002"/>
                  <a:pt x="266724" y="199658"/>
                </a:cubicBezTo>
                <a:cubicBezTo>
                  <a:pt x="271410" y="203239"/>
                  <a:pt x="272491" y="207179"/>
                  <a:pt x="272491" y="209686"/>
                </a:cubicBezTo>
                <a:cubicBezTo>
                  <a:pt x="272852" y="211119"/>
                  <a:pt x="272491" y="212193"/>
                  <a:pt x="272131" y="213268"/>
                </a:cubicBezTo>
                <a:cubicBezTo>
                  <a:pt x="277177" y="212193"/>
                  <a:pt x="281142" y="212193"/>
                  <a:pt x="284386" y="215059"/>
                </a:cubicBezTo>
                <a:cubicBezTo>
                  <a:pt x="289071" y="218998"/>
                  <a:pt x="290153" y="223296"/>
                  <a:pt x="289792" y="226161"/>
                </a:cubicBezTo>
                <a:cubicBezTo>
                  <a:pt x="289432" y="234757"/>
                  <a:pt x="280061" y="241562"/>
                  <a:pt x="278979" y="242278"/>
                </a:cubicBezTo>
                <a:cubicBezTo>
                  <a:pt x="232122" y="279527"/>
                  <a:pt x="177336" y="289197"/>
                  <a:pt x="132281" y="289197"/>
                </a:cubicBezTo>
                <a:cubicBezTo>
                  <a:pt x="83622" y="289197"/>
                  <a:pt x="46136" y="278094"/>
                  <a:pt x="40729" y="275945"/>
                </a:cubicBezTo>
                <a:lnTo>
                  <a:pt x="4325" y="275945"/>
                </a:lnTo>
                <a:cubicBezTo>
                  <a:pt x="2163" y="275945"/>
                  <a:pt x="0" y="274154"/>
                  <a:pt x="0" y="272005"/>
                </a:cubicBezTo>
                <a:lnTo>
                  <a:pt x="0" y="193211"/>
                </a:lnTo>
                <a:cubicBezTo>
                  <a:pt x="0" y="190704"/>
                  <a:pt x="2163" y="188913"/>
                  <a:pt x="4325" y="188913"/>
                </a:cubicBezTo>
                <a:close/>
                <a:moveTo>
                  <a:pt x="120284" y="158750"/>
                </a:moveTo>
                <a:cubicBezTo>
                  <a:pt x="122849" y="158750"/>
                  <a:pt x="125047" y="160554"/>
                  <a:pt x="125047" y="162719"/>
                </a:cubicBezTo>
                <a:lnTo>
                  <a:pt x="125047" y="185449"/>
                </a:lnTo>
                <a:cubicBezTo>
                  <a:pt x="125047" y="187975"/>
                  <a:pt x="122849" y="190139"/>
                  <a:pt x="120284" y="190139"/>
                </a:cubicBezTo>
                <a:cubicBezTo>
                  <a:pt x="117720" y="190139"/>
                  <a:pt x="115888" y="187975"/>
                  <a:pt x="115888" y="185449"/>
                </a:cubicBezTo>
                <a:lnTo>
                  <a:pt x="115888" y="162719"/>
                </a:lnTo>
                <a:cubicBezTo>
                  <a:pt x="115888" y="160554"/>
                  <a:pt x="117720" y="158750"/>
                  <a:pt x="120284" y="158750"/>
                </a:cubicBezTo>
                <a:close/>
                <a:moveTo>
                  <a:pt x="161735" y="123825"/>
                </a:moveTo>
                <a:cubicBezTo>
                  <a:pt x="164402" y="123825"/>
                  <a:pt x="166307" y="125629"/>
                  <a:pt x="166307" y="128155"/>
                </a:cubicBezTo>
                <a:lnTo>
                  <a:pt x="166307" y="198510"/>
                </a:lnTo>
                <a:cubicBezTo>
                  <a:pt x="166307" y="201035"/>
                  <a:pt x="164402" y="202839"/>
                  <a:pt x="161735" y="202839"/>
                </a:cubicBezTo>
                <a:cubicBezTo>
                  <a:pt x="159068" y="202839"/>
                  <a:pt x="157163" y="201035"/>
                  <a:pt x="157163" y="198510"/>
                </a:cubicBezTo>
                <a:lnTo>
                  <a:pt x="157163" y="128155"/>
                </a:lnTo>
                <a:cubicBezTo>
                  <a:pt x="157163" y="125629"/>
                  <a:pt x="159068" y="123825"/>
                  <a:pt x="161735" y="123825"/>
                </a:cubicBezTo>
                <a:close/>
                <a:moveTo>
                  <a:pt x="203201" y="100013"/>
                </a:moveTo>
                <a:cubicBezTo>
                  <a:pt x="205765" y="100013"/>
                  <a:pt x="207597" y="101801"/>
                  <a:pt x="207597" y="104303"/>
                </a:cubicBezTo>
                <a:lnTo>
                  <a:pt x="207597" y="202959"/>
                </a:lnTo>
                <a:cubicBezTo>
                  <a:pt x="207597" y="205461"/>
                  <a:pt x="205765" y="207606"/>
                  <a:pt x="203201" y="207606"/>
                </a:cubicBezTo>
                <a:cubicBezTo>
                  <a:pt x="200636" y="207606"/>
                  <a:pt x="198438" y="205461"/>
                  <a:pt x="198438" y="202959"/>
                </a:cubicBezTo>
                <a:lnTo>
                  <a:pt x="198438" y="104303"/>
                </a:lnTo>
                <a:cubicBezTo>
                  <a:pt x="198438" y="101801"/>
                  <a:pt x="200636" y="100013"/>
                  <a:pt x="203201" y="100013"/>
                </a:cubicBezTo>
                <a:close/>
                <a:moveTo>
                  <a:pt x="244285" y="77788"/>
                </a:moveTo>
                <a:cubicBezTo>
                  <a:pt x="246952" y="77788"/>
                  <a:pt x="248857" y="79587"/>
                  <a:pt x="248857" y="82105"/>
                </a:cubicBezTo>
                <a:lnTo>
                  <a:pt x="248857" y="191814"/>
                </a:lnTo>
                <a:cubicBezTo>
                  <a:pt x="248857" y="194332"/>
                  <a:pt x="246952" y="196491"/>
                  <a:pt x="244285" y="196491"/>
                </a:cubicBezTo>
                <a:cubicBezTo>
                  <a:pt x="241618" y="196491"/>
                  <a:pt x="239713" y="194332"/>
                  <a:pt x="239713" y="191814"/>
                </a:cubicBezTo>
                <a:lnTo>
                  <a:pt x="239713" y="82105"/>
                </a:lnTo>
                <a:cubicBezTo>
                  <a:pt x="239713" y="79587"/>
                  <a:pt x="241618" y="77788"/>
                  <a:pt x="244285" y="77788"/>
                </a:cubicBezTo>
                <a:close/>
                <a:moveTo>
                  <a:pt x="285560" y="36513"/>
                </a:moveTo>
                <a:cubicBezTo>
                  <a:pt x="288227" y="36513"/>
                  <a:pt x="290132" y="38672"/>
                  <a:pt x="290132" y="40830"/>
                </a:cubicBezTo>
                <a:lnTo>
                  <a:pt x="290132" y="204514"/>
                </a:lnTo>
                <a:cubicBezTo>
                  <a:pt x="290132" y="207032"/>
                  <a:pt x="288227" y="209190"/>
                  <a:pt x="285560" y="209190"/>
                </a:cubicBezTo>
                <a:cubicBezTo>
                  <a:pt x="283274" y="209190"/>
                  <a:pt x="280988" y="207032"/>
                  <a:pt x="280988" y="204514"/>
                </a:cubicBezTo>
                <a:lnTo>
                  <a:pt x="280988" y="40830"/>
                </a:lnTo>
                <a:cubicBezTo>
                  <a:pt x="280988" y="38672"/>
                  <a:pt x="283274" y="36513"/>
                  <a:pt x="285560" y="36513"/>
                </a:cubicBezTo>
                <a:close/>
                <a:moveTo>
                  <a:pt x="281024" y="9739"/>
                </a:moveTo>
                <a:cubicBezTo>
                  <a:pt x="282460" y="7938"/>
                  <a:pt x="285334" y="7938"/>
                  <a:pt x="287129" y="9739"/>
                </a:cubicBezTo>
                <a:cubicBezTo>
                  <a:pt x="288566" y="11180"/>
                  <a:pt x="288566" y="14061"/>
                  <a:pt x="287129" y="15862"/>
                </a:cubicBezTo>
                <a:lnTo>
                  <a:pt x="213860" y="88981"/>
                </a:lnTo>
                <a:cubicBezTo>
                  <a:pt x="212064" y="91142"/>
                  <a:pt x="209550" y="91142"/>
                  <a:pt x="207754" y="88981"/>
                </a:cubicBezTo>
                <a:lnTo>
                  <a:pt x="193388" y="74933"/>
                </a:lnTo>
                <a:lnTo>
                  <a:pt x="122992" y="145170"/>
                </a:lnTo>
                <a:cubicBezTo>
                  <a:pt x="121555" y="146971"/>
                  <a:pt x="118682" y="146971"/>
                  <a:pt x="116886" y="145170"/>
                </a:cubicBezTo>
                <a:lnTo>
                  <a:pt x="103956" y="132203"/>
                </a:lnTo>
                <a:lnTo>
                  <a:pt x="58702" y="177587"/>
                </a:lnTo>
                <a:cubicBezTo>
                  <a:pt x="57984" y="178308"/>
                  <a:pt x="56906" y="179028"/>
                  <a:pt x="55829" y="179028"/>
                </a:cubicBezTo>
                <a:cubicBezTo>
                  <a:pt x="54392" y="179028"/>
                  <a:pt x="53314" y="178308"/>
                  <a:pt x="52596" y="177587"/>
                </a:cubicBezTo>
                <a:cubicBezTo>
                  <a:pt x="50800" y="175786"/>
                  <a:pt x="50800" y="172905"/>
                  <a:pt x="52596" y="171464"/>
                </a:cubicBezTo>
                <a:lnTo>
                  <a:pt x="101083" y="122839"/>
                </a:lnTo>
                <a:cubicBezTo>
                  <a:pt x="102520" y="121038"/>
                  <a:pt x="105393" y="121038"/>
                  <a:pt x="107189" y="122839"/>
                </a:cubicBezTo>
                <a:lnTo>
                  <a:pt x="120119" y="135805"/>
                </a:lnTo>
                <a:lnTo>
                  <a:pt x="190155" y="65569"/>
                </a:lnTo>
                <a:cubicBezTo>
                  <a:pt x="191951" y="63768"/>
                  <a:pt x="194465" y="63768"/>
                  <a:pt x="196261" y="65569"/>
                </a:cubicBezTo>
                <a:lnTo>
                  <a:pt x="210987" y="79976"/>
                </a:lnTo>
                <a:lnTo>
                  <a:pt x="281024" y="9739"/>
                </a:lnTo>
                <a:close/>
                <a:moveTo>
                  <a:pt x="51800" y="9058"/>
                </a:moveTo>
                <a:lnTo>
                  <a:pt x="51800" y="59054"/>
                </a:lnTo>
                <a:lnTo>
                  <a:pt x="122217" y="59054"/>
                </a:lnTo>
                <a:cubicBezTo>
                  <a:pt x="122932" y="59054"/>
                  <a:pt x="124362" y="59417"/>
                  <a:pt x="124719" y="60141"/>
                </a:cubicBezTo>
                <a:lnTo>
                  <a:pt x="141520" y="73546"/>
                </a:lnTo>
                <a:lnTo>
                  <a:pt x="141520" y="9058"/>
                </a:lnTo>
                <a:lnTo>
                  <a:pt x="51800" y="9058"/>
                </a:lnTo>
                <a:close/>
                <a:moveTo>
                  <a:pt x="47153" y="0"/>
                </a:moveTo>
                <a:lnTo>
                  <a:pt x="146166" y="0"/>
                </a:lnTo>
                <a:cubicBezTo>
                  <a:pt x="148311" y="0"/>
                  <a:pt x="150456" y="2174"/>
                  <a:pt x="150456" y="4710"/>
                </a:cubicBezTo>
                <a:lnTo>
                  <a:pt x="150456" y="82603"/>
                </a:lnTo>
                <a:cubicBezTo>
                  <a:pt x="150456" y="84053"/>
                  <a:pt x="149383" y="85864"/>
                  <a:pt x="147954" y="86589"/>
                </a:cubicBezTo>
                <a:cubicBezTo>
                  <a:pt x="147239" y="86589"/>
                  <a:pt x="146524" y="86951"/>
                  <a:pt x="146166" y="86951"/>
                </a:cubicBezTo>
                <a:cubicBezTo>
                  <a:pt x="145094" y="86951"/>
                  <a:pt x="144022" y="86589"/>
                  <a:pt x="143307" y="86226"/>
                </a:cubicBezTo>
                <a:lnTo>
                  <a:pt x="120787" y="68112"/>
                </a:lnTo>
                <a:lnTo>
                  <a:pt x="47153" y="68112"/>
                </a:lnTo>
                <a:cubicBezTo>
                  <a:pt x="45008" y="68112"/>
                  <a:pt x="42863" y="65938"/>
                  <a:pt x="42863" y="63402"/>
                </a:cubicBezTo>
                <a:lnTo>
                  <a:pt x="42863" y="4710"/>
                </a:lnTo>
                <a:cubicBezTo>
                  <a:pt x="42863" y="2174"/>
                  <a:pt x="45008" y="0"/>
                  <a:pt x="47153" y="0"/>
                </a:cubicBezTo>
                <a:close/>
              </a:path>
            </a:pathLst>
          </a:custGeom>
          <a:solidFill>
            <a:schemeClr val="bg1"/>
          </a:solidFill>
          <a:ln>
            <a:noFill/>
          </a:ln>
          <a:effectLst/>
        </p:spPr>
        <p:txBody>
          <a:bodyPr anchor="ctr"/>
          <a:lstStyle/>
          <a:p>
            <a:endParaRPr lang="en-US" sz="900" dirty="0">
              <a:latin typeface="Gothom"/>
            </a:endParaRPr>
          </a:p>
        </p:txBody>
      </p:sp>
      <p:sp>
        <p:nvSpPr>
          <p:cNvPr id="19" name="TextBox 18">
            <a:extLst>
              <a:ext uri="{FF2B5EF4-FFF2-40B4-BE49-F238E27FC236}">
                <a16:creationId xmlns:a16="http://schemas.microsoft.com/office/drawing/2014/main" xmlns="" id="{CD940861-A42F-094E-80AE-F4290D7D8681}"/>
              </a:ext>
            </a:extLst>
          </p:cNvPr>
          <p:cNvSpPr txBox="1"/>
          <p:nvPr/>
        </p:nvSpPr>
        <p:spPr>
          <a:xfrm>
            <a:off x="4857752" y="3664318"/>
            <a:ext cx="2494594" cy="1938992"/>
          </a:xfrm>
          <a:prstGeom prst="rect">
            <a:avLst/>
          </a:prstGeom>
          <a:noFill/>
        </p:spPr>
        <p:txBody>
          <a:bodyPr wrap="none" rtlCol="0" anchor="ctr" anchorCtr="0">
            <a:spAutoFit/>
          </a:bodyPr>
          <a:lstStyle/>
          <a:p>
            <a:r>
              <a:rPr lang="en-US" sz="2400" b="1" dirty="0">
                <a:solidFill>
                  <a:srgbClr val="2EA648"/>
                </a:solidFill>
                <a:latin typeface="Gothom"/>
                <a:ea typeface="League Spartan" charset="0"/>
                <a:cs typeface="Poppins" pitchFamily="2" charset="77"/>
              </a:rPr>
              <a:t>  </a:t>
            </a:r>
            <a:endParaRPr lang="en-US" sz="2400" b="1" dirty="0" smtClean="0">
              <a:solidFill>
                <a:srgbClr val="2EA648"/>
              </a:solidFill>
              <a:latin typeface="Gothom"/>
              <a:ea typeface="League Spartan" charset="0"/>
              <a:cs typeface="Poppins" pitchFamily="2" charset="77"/>
            </a:endParaRPr>
          </a:p>
          <a:p>
            <a:r>
              <a:rPr lang="en-US" sz="2400" b="1" dirty="0">
                <a:solidFill>
                  <a:srgbClr val="2EA648"/>
                </a:solidFill>
                <a:latin typeface="Gothom"/>
                <a:ea typeface="League Spartan" charset="0"/>
                <a:cs typeface="Poppins" pitchFamily="2" charset="77"/>
              </a:rPr>
              <a:t>   </a:t>
            </a:r>
            <a:endParaRPr lang="mn-MN" sz="2400" b="1" dirty="0" smtClean="0">
              <a:solidFill>
                <a:srgbClr val="2EA648"/>
              </a:solidFill>
              <a:latin typeface="Gothom"/>
              <a:ea typeface="League Spartan" charset="0"/>
              <a:cs typeface="Poppins" pitchFamily="2" charset="77"/>
            </a:endParaRPr>
          </a:p>
          <a:p>
            <a:r>
              <a:rPr lang="mn-MN" sz="2400" b="1" dirty="0">
                <a:solidFill>
                  <a:srgbClr val="2EA648"/>
                </a:solidFill>
                <a:latin typeface="Gothom"/>
                <a:ea typeface="League Spartan" charset="0"/>
                <a:cs typeface="Poppins" pitchFamily="2" charset="77"/>
              </a:rPr>
              <a:t> </a:t>
            </a:r>
            <a:r>
              <a:rPr lang="mn-MN" sz="2400" b="1" dirty="0" smtClean="0">
                <a:solidFill>
                  <a:srgbClr val="2EA648"/>
                </a:solidFill>
                <a:latin typeface="Gothom"/>
                <a:ea typeface="League Spartan" charset="0"/>
                <a:cs typeface="Poppins" pitchFamily="2" charset="77"/>
              </a:rPr>
              <a:t>  </a:t>
            </a:r>
            <a:r>
              <a:rPr lang="en-US" sz="2400" b="1" dirty="0" smtClean="0">
                <a:solidFill>
                  <a:srgbClr val="2EA648"/>
                </a:solidFill>
                <a:latin typeface="Gothom"/>
                <a:ea typeface="League Spartan" charset="0"/>
                <a:cs typeface="Poppins" pitchFamily="2" charset="77"/>
              </a:rPr>
              <a:t>79,184,163.38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a:p>
            <a:r>
              <a:rPr lang="en-US" sz="2400" b="1" dirty="0" smtClean="0">
                <a:solidFill>
                  <a:srgbClr val="2EA648"/>
                </a:solidFill>
                <a:latin typeface="Gothom"/>
                <a:ea typeface="League Spartan" charset="0"/>
                <a:cs typeface="Poppins" pitchFamily="2" charset="77"/>
              </a:rPr>
              <a:t> </a:t>
            </a:r>
            <a:endParaRPr lang="en-US" sz="2400" b="1" dirty="0">
              <a:solidFill>
                <a:srgbClr val="2EA648"/>
              </a:solidFill>
              <a:latin typeface="Gothom"/>
              <a:ea typeface="League Spartan" charset="0"/>
              <a:cs typeface="Poppins" pitchFamily="2" charset="77"/>
            </a:endParaRPr>
          </a:p>
        </p:txBody>
      </p:sp>
    </p:spTree>
    <p:extLst>
      <p:ext uri="{BB962C8B-B14F-4D97-AF65-F5344CB8AC3E}">
        <p14:creationId xmlns:p14="http://schemas.microsoft.com/office/powerpoint/2010/main" val="2656175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3F6AD21E-1E49-2C57-76D6-B08F4DC441C5}"/>
              </a:ext>
            </a:extLst>
          </p:cNvPr>
          <p:cNvSpPr>
            <a:spLocks noGrp="1"/>
          </p:cNvSpPr>
          <p:nvPr>
            <p:ph type="title"/>
          </p:nvPr>
        </p:nvSpPr>
        <p:spPr>
          <a:xfrm>
            <a:off x="884907" y="413144"/>
            <a:ext cx="8259099" cy="882297"/>
          </a:xfrm>
        </p:spPr>
        <p:txBody>
          <a:bodyPr>
            <a:normAutofit/>
          </a:bodyPr>
          <a:lstStyle/>
          <a:p>
            <a:r>
              <a:rPr lang="mn-MN" b="1" i="1" dirty="0">
                <a:latin typeface="Times New Roman" panose="02020603050405020304" pitchFamily="18" charset="0"/>
                <a:cs typeface="Times New Roman" panose="02020603050405020304" pitchFamily="18" charset="0"/>
              </a:rPr>
              <a:t>Дархан хүнс ХК</a:t>
            </a:r>
            <a:endParaRPr lang="en-US" b="1"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779AFE36-AA34-F26D-B63D-241369F701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886" y="69449"/>
            <a:ext cx="899486" cy="104710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9" name="Rectangle 58"/>
          <p:cNvSpPr/>
          <p:nvPr/>
        </p:nvSpPr>
        <p:spPr>
          <a:xfrm>
            <a:off x="461551" y="1937399"/>
            <a:ext cx="1413272" cy="369332"/>
          </a:xfrm>
          <a:prstGeom prst="rect">
            <a:avLst/>
          </a:prstGeom>
        </p:spPr>
        <p:txBody>
          <a:bodyPr wrap="none">
            <a:spAutoFit/>
          </a:bodyPr>
          <a:lstStyle/>
          <a:p>
            <a:pPr algn="ctr">
              <a:spcBef>
                <a:spcPct val="20000"/>
              </a:spcBef>
              <a:defRPr/>
            </a:pPr>
            <a:r>
              <a:rPr lang="en-US" b="1" dirty="0" smtClean="0">
                <a:solidFill>
                  <a:schemeClr val="tx2"/>
                </a:solidFill>
                <a:latin typeface="Gothom"/>
              </a:rPr>
              <a:t>  </a:t>
            </a:r>
            <a:r>
              <a:rPr lang="mn-MN" b="1" dirty="0" smtClean="0">
                <a:solidFill>
                  <a:schemeClr val="tx2"/>
                </a:solidFill>
                <a:latin typeface="Gothom"/>
              </a:rPr>
              <a:t>АГУУЛГА</a:t>
            </a:r>
            <a:r>
              <a:rPr lang="en-US" b="1" dirty="0" smtClean="0">
                <a:solidFill>
                  <a:schemeClr val="tx2"/>
                </a:solidFill>
                <a:latin typeface="Gothom"/>
              </a:rPr>
              <a:t>:</a:t>
            </a:r>
            <a:endParaRPr lang="mn-MN" b="1" dirty="0" smtClean="0">
              <a:solidFill>
                <a:schemeClr val="tx2"/>
              </a:solidFill>
              <a:latin typeface="Gothom"/>
            </a:endParaRPr>
          </a:p>
        </p:txBody>
      </p:sp>
      <p:sp>
        <p:nvSpPr>
          <p:cNvPr id="60" name="Rectangle 59"/>
          <p:cNvSpPr/>
          <p:nvPr/>
        </p:nvSpPr>
        <p:spPr>
          <a:xfrm>
            <a:off x="2020268" y="2760359"/>
            <a:ext cx="4543167" cy="1034129"/>
          </a:xfrm>
          <a:prstGeom prst="rect">
            <a:avLst/>
          </a:prstGeom>
        </p:spPr>
        <p:txBody>
          <a:bodyPr wrap="none">
            <a:spAutoFit/>
          </a:bodyPr>
          <a:lstStyle/>
          <a:p>
            <a:pPr marL="342900" indent="-342900">
              <a:spcBef>
                <a:spcPct val="20000"/>
              </a:spcBef>
              <a:buFont typeface="Wingdings" pitchFamily="2" charset="2"/>
              <a:buChar char="ü"/>
              <a:defRPr/>
            </a:pPr>
            <a:r>
              <a:rPr lang="en-US" b="1" dirty="0" smtClean="0">
                <a:solidFill>
                  <a:schemeClr val="tx2"/>
                </a:solidFill>
                <a:latin typeface="Gothom"/>
              </a:rPr>
              <a:t>2022 </a:t>
            </a:r>
            <a:r>
              <a:rPr lang="mn-MN" b="1" dirty="0" smtClean="0">
                <a:solidFill>
                  <a:schemeClr val="tx2"/>
                </a:solidFill>
                <a:latin typeface="Gothom"/>
              </a:rPr>
              <a:t>ОНЫ ТАЙЛАН</a:t>
            </a:r>
          </a:p>
          <a:p>
            <a:pPr marL="342900" indent="-342900">
              <a:spcBef>
                <a:spcPct val="20000"/>
              </a:spcBef>
              <a:buFont typeface="Wingdings" pitchFamily="2" charset="2"/>
              <a:buChar char="ü"/>
              <a:defRPr/>
            </a:pPr>
            <a:r>
              <a:rPr lang="en-US" b="1" dirty="0" smtClean="0">
                <a:solidFill>
                  <a:schemeClr val="tx2"/>
                </a:solidFill>
                <a:latin typeface="Gothom"/>
              </a:rPr>
              <a:t>2022 </a:t>
            </a:r>
            <a:r>
              <a:rPr lang="mn-MN" b="1" dirty="0" smtClean="0">
                <a:solidFill>
                  <a:schemeClr val="tx2"/>
                </a:solidFill>
                <a:latin typeface="Gothom"/>
              </a:rPr>
              <a:t>ОНЫ </a:t>
            </a:r>
            <a:r>
              <a:rPr lang="en-US" b="1" dirty="0" smtClean="0">
                <a:solidFill>
                  <a:schemeClr val="tx2"/>
                </a:solidFill>
                <a:latin typeface="Gothom"/>
              </a:rPr>
              <a:t>9-11 </a:t>
            </a:r>
            <a:r>
              <a:rPr lang="mn-MN" b="1" dirty="0" smtClean="0">
                <a:solidFill>
                  <a:schemeClr val="tx2"/>
                </a:solidFill>
                <a:latin typeface="Gothom"/>
              </a:rPr>
              <a:t>САРЫН ГҮЙЦЭТГЭЛ</a:t>
            </a:r>
          </a:p>
          <a:p>
            <a:pPr marL="342900" indent="-342900">
              <a:spcBef>
                <a:spcPct val="20000"/>
              </a:spcBef>
              <a:buFont typeface="Wingdings" pitchFamily="2" charset="2"/>
              <a:buChar char="ü"/>
              <a:defRPr/>
            </a:pPr>
            <a:r>
              <a:rPr lang="en-US" b="1" dirty="0" smtClean="0">
                <a:solidFill>
                  <a:schemeClr val="tx2"/>
                </a:solidFill>
                <a:latin typeface="Gothom"/>
              </a:rPr>
              <a:t>2023 </a:t>
            </a:r>
            <a:r>
              <a:rPr lang="mn-MN" b="1" dirty="0" smtClean="0">
                <a:solidFill>
                  <a:schemeClr val="tx2"/>
                </a:solidFill>
                <a:latin typeface="Gothom"/>
              </a:rPr>
              <a:t>ОНЫ ТӨЛӨВЛӨГӨӨ</a:t>
            </a:r>
          </a:p>
        </p:txBody>
      </p:sp>
    </p:spTree>
    <p:extLst>
      <p:ext uri="{BB962C8B-B14F-4D97-AF65-F5344CB8AC3E}">
        <p14:creationId xmlns:p14="http://schemas.microsoft.com/office/powerpoint/2010/main" val="1529621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Right Arrow 4">
            <a:extLst>
              <a:ext uri="{FF2B5EF4-FFF2-40B4-BE49-F238E27FC236}">
                <a16:creationId xmlns="" xmlns:a16="http://schemas.microsoft.com/office/drawing/2014/main" id="{5B4073F7-FD4C-7E4C-9C44-38523DA46DEC}"/>
              </a:ext>
            </a:extLst>
          </p:cNvPr>
          <p:cNvSpPr/>
          <p:nvPr/>
        </p:nvSpPr>
        <p:spPr>
          <a:xfrm>
            <a:off x="822960" y="1965115"/>
            <a:ext cx="8168640" cy="425450"/>
          </a:xfrm>
          <a:prstGeom prst="rightArrow">
            <a:avLst>
              <a:gd name="adj1" fmla="val 100000"/>
              <a:gd name="adj2" fmla="val 55970"/>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nvGrpSpPr>
          <p:cNvPr id="6" name="Group 5">
            <a:extLst>
              <a:ext uri="{FF2B5EF4-FFF2-40B4-BE49-F238E27FC236}">
                <a16:creationId xmlns="" xmlns:a16="http://schemas.microsoft.com/office/drawing/2014/main" id="{A03C22B9-C2E5-8346-A5CE-5C32E6FDF09E}"/>
              </a:ext>
            </a:extLst>
          </p:cNvPr>
          <p:cNvGrpSpPr/>
          <p:nvPr/>
        </p:nvGrpSpPr>
        <p:grpSpPr>
          <a:xfrm>
            <a:off x="1242555" y="1545999"/>
            <a:ext cx="1263683" cy="1263683"/>
            <a:chOff x="6203917" y="6068451"/>
            <a:chExt cx="2527366" cy="2527366"/>
          </a:xfrm>
        </p:grpSpPr>
        <p:sp>
          <p:nvSpPr>
            <p:cNvPr id="7" name="Teardrop 6">
              <a:extLst>
                <a:ext uri="{FF2B5EF4-FFF2-40B4-BE49-F238E27FC236}">
                  <a16:creationId xmlns="" xmlns:a16="http://schemas.microsoft.com/office/drawing/2014/main" id="{89CD00F2-DF86-7E4B-9C89-E86CECEB6482}"/>
                </a:ext>
              </a:extLst>
            </p:cNvPr>
            <p:cNvSpPr/>
            <p:nvPr/>
          </p:nvSpPr>
          <p:spPr>
            <a:xfrm rot="8100000">
              <a:off x="6203917" y="6068451"/>
              <a:ext cx="2527366" cy="2527366"/>
            </a:xfrm>
            <a:prstGeom prst="teardrop">
              <a:avLst>
                <a:gd name="adj" fmla="val 118365"/>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useBgFill="1">
          <p:nvSpPr>
            <p:cNvPr id="8" name="Oval 7">
              <a:extLst>
                <a:ext uri="{FF2B5EF4-FFF2-40B4-BE49-F238E27FC236}">
                  <a16:creationId xmlns="" xmlns:a16="http://schemas.microsoft.com/office/drawing/2014/main" id="{5484A468-A1FF-AD43-B720-815F6C4B7F56}"/>
                </a:ext>
              </a:extLst>
            </p:cNvPr>
            <p:cNvSpPr/>
            <p:nvPr/>
          </p:nvSpPr>
          <p:spPr>
            <a:xfrm>
              <a:off x="6369481" y="6230072"/>
              <a:ext cx="2194970" cy="21949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sp>
        <p:nvSpPr>
          <p:cNvPr id="9" name="Rectangle 8">
            <a:extLst>
              <a:ext uri="{FF2B5EF4-FFF2-40B4-BE49-F238E27FC236}">
                <a16:creationId xmlns="" xmlns:a16="http://schemas.microsoft.com/office/drawing/2014/main" id="{5D5EA104-B78A-8F4E-996A-683BE35FEB36}"/>
              </a:ext>
            </a:extLst>
          </p:cNvPr>
          <p:cNvSpPr/>
          <p:nvPr/>
        </p:nvSpPr>
        <p:spPr>
          <a:xfrm>
            <a:off x="822960" y="3437460"/>
            <a:ext cx="2102239" cy="425450"/>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p:nvSpPr>
          <p:cNvPr id="10" name="Rectangle 9">
            <a:extLst>
              <a:ext uri="{FF2B5EF4-FFF2-40B4-BE49-F238E27FC236}">
                <a16:creationId xmlns="" xmlns:a16="http://schemas.microsoft.com/office/drawing/2014/main" id="{20984FD9-255A-8D45-8A12-164C3DD08AC0}"/>
              </a:ext>
            </a:extLst>
          </p:cNvPr>
          <p:cNvSpPr/>
          <p:nvPr/>
        </p:nvSpPr>
        <p:spPr>
          <a:xfrm>
            <a:off x="822960" y="3862910"/>
            <a:ext cx="2102239" cy="19488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grpSp>
        <p:nvGrpSpPr>
          <p:cNvPr id="11" name="Group 10">
            <a:extLst>
              <a:ext uri="{FF2B5EF4-FFF2-40B4-BE49-F238E27FC236}">
                <a16:creationId xmlns="" xmlns:a16="http://schemas.microsoft.com/office/drawing/2014/main" id="{B79EB52C-4818-2240-A1D5-42CA1F06F47A}"/>
              </a:ext>
            </a:extLst>
          </p:cNvPr>
          <p:cNvGrpSpPr/>
          <p:nvPr/>
        </p:nvGrpSpPr>
        <p:grpSpPr>
          <a:xfrm>
            <a:off x="6721140" y="1545999"/>
            <a:ext cx="1263683" cy="1263683"/>
            <a:chOff x="6203917" y="6068451"/>
            <a:chExt cx="2527366" cy="2527366"/>
          </a:xfrm>
        </p:grpSpPr>
        <p:sp>
          <p:nvSpPr>
            <p:cNvPr id="12" name="Teardrop 11">
              <a:extLst>
                <a:ext uri="{FF2B5EF4-FFF2-40B4-BE49-F238E27FC236}">
                  <a16:creationId xmlns="" xmlns:a16="http://schemas.microsoft.com/office/drawing/2014/main" id="{C522F5D6-E95A-1F4F-B810-3435C4C597DE}"/>
                </a:ext>
              </a:extLst>
            </p:cNvPr>
            <p:cNvSpPr/>
            <p:nvPr/>
          </p:nvSpPr>
          <p:spPr>
            <a:xfrm rot="8100000">
              <a:off x="6203917" y="6068451"/>
              <a:ext cx="2527366" cy="2527366"/>
            </a:xfrm>
            <a:prstGeom prst="teardrop">
              <a:avLst>
                <a:gd name="adj" fmla="val 118365"/>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useBgFill="1">
          <p:nvSpPr>
            <p:cNvPr id="13" name="Oval 12">
              <a:extLst>
                <a:ext uri="{FF2B5EF4-FFF2-40B4-BE49-F238E27FC236}">
                  <a16:creationId xmlns="" xmlns:a16="http://schemas.microsoft.com/office/drawing/2014/main" id="{1F6E3190-3E16-FF4C-8DE0-D6A4559E6A44}"/>
                </a:ext>
              </a:extLst>
            </p:cNvPr>
            <p:cNvSpPr/>
            <p:nvPr/>
          </p:nvSpPr>
          <p:spPr>
            <a:xfrm>
              <a:off x="6369481" y="6230072"/>
              <a:ext cx="2194970" cy="21949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sp>
        <p:nvSpPr>
          <p:cNvPr id="14" name="Rectangle 13">
            <a:extLst>
              <a:ext uri="{FF2B5EF4-FFF2-40B4-BE49-F238E27FC236}">
                <a16:creationId xmlns="" xmlns:a16="http://schemas.microsoft.com/office/drawing/2014/main" id="{83F42EB1-8D46-A54E-A4C2-D65479D9A15F}"/>
              </a:ext>
            </a:extLst>
          </p:cNvPr>
          <p:cNvSpPr/>
          <p:nvPr/>
        </p:nvSpPr>
        <p:spPr>
          <a:xfrm>
            <a:off x="6301545" y="3437460"/>
            <a:ext cx="2102239" cy="425450"/>
          </a:xfrm>
          <a:prstGeom prst="rect">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p:nvSpPr>
          <p:cNvPr id="15" name="Rectangle 14">
            <a:extLst>
              <a:ext uri="{FF2B5EF4-FFF2-40B4-BE49-F238E27FC236}">
                <a16:creationId xmlns="" xmlns:a16="http://schemas.microsoft.com/office/drawing/2014/main" id="{13BEAF02-6DF5-064F-8F19-A3ADD65636A4}"/>
              </a:ext>
            </a:extLst>
          </p:cNvPr>
          <p:cNvSpPr/>
          <p:nvPr/>
        </p:nvSpPr>
        <p:spPr>
          <a:xfrm>
            <a:off x="6301545" y="3862910"/>
            <a:ext cx="2102239" cy="19488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grpSp>
        <p:nvGrpSpPr>
          <p:cNvPr id="16" name="Group 15">
            <a:extLst>
              <a:ext uri="{FF2B5EF4-FFF2-40B4-BE49-F238E27FC236}">
                <a16:creationId xmlns="" xmlns:a16="http://schemas.microsoft.com/office/drawing/2014/main" id="{81E046D4-0B35-3147-B50D-399F81FFEE0E}"/>
              </a:ext>
            </a:extLst>
          </p:cNvPr>
          <p:cNvGrpSpPr/>
          <p:nvPr/>
        </p:nvGrpSpPr>
        <p:grpSpPr>
          <a:xfrm>
            <a:off x="3981848" y="1545999"/>
            <a:ext cx="1263683" cy="1263683"/>
            <a:chOff x="6203917" y="6068451"/>
            <a:chExt cx="2527366" cy="2527366"/>
          </a:xfrm>
        </p:grpSpPr>
        <p:sp>
          <p:nvSpPr>
            <p:cNvPr id="17" name="Teardrop 16">
              <a:extLst>
                <a:ext uri="{FF2B5EF4-FFF2-40B4-BE49-F238E27FC236}">
                  <a16:creationId xmlns="" xmlns:a16="http://schemas.microsoft.com/office/drawing/2014/main" id="{A2339B6B-C0F7-6A46-BBAC-93AB14F954D2}"/>
                </a:ext>
              </a:extLst>
            </p:cNvPr>
            <p:cNvSpPr/>
            <p:nvPr/>
          </p:nvSpPr>
          <p:spPr>
            <a:xfrm rot="8100000">
              <a:off x="6203917" y="6068451"/>
              <a:ext cx="2527366" cy="2527366"/>
            </a:xfrm>
            <a:prstGeom prst="teardrop">
              <a:avLst>
                <a:gd name="adj" fmla="val 118365"/>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useBgFill="1">
          <p:nvSpPr>
            <p:cNvPr id="18" name="Oval 17">
              <a:extLst>
                <a:ext uri="{FF2B5EF4-FFF2-40B4-BE49-F238E27FC236}">
                  <a16:creationId xmlns="" xmlns:a16="http://schemas.microsoft.com/office/drawing/2014/main" id="{2FF3B09F-56E2-404A-B2B9-8C8E05EB900B}"/>
                </a:ext>
              </a:extLst>
            </p:cNvPr>
            <p:cNvSpPr/>
            <p:nvPr/>
          </p:nvSpPr>
          <p:spPr>
            <a:xfrm>
              <a:off x="6369481" y="6230072"/>
              <a:ext cx="2194970" cy="21949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sp>
        <p:nvSpPr>
          <p:cNvPr id="19" name="Rectangle 18">
            <a:extLst>
              <a:ext uri="{FF2B5EF4-FFF2-40B4-BE49-F238E27FC236}">
                <a16:creationId xmlns="" xmlns:a16="http://schemas.microsoft.com/office/drawing/2014/main" id="{EEAFBB83-3E90-F840-81AF-FF0A89A72DDF}"/>
              </a:ext>
            </a:extLst>
          </p:cNvPr>
          <p:cNvSpPr/>
          <p:nvPr/>
        </p:nvSpPr>
        <p:spPr>
          <a:xfrm>
            <a:off x="3562253" y="3437460"/>
            <a:ext cx="2102239" cy="425450"/>
          </a:xfrm>
          <a:prstGeom prst="rect">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p:nvSpPr>
          <p:cNvPr id="20" name="Rectangle 19">
            <a:extLst>
              <a:ext uri="{FF2B5EF4-FFF2-40B4-BE49-F238E27FC236}">
                <a16:creationId xmlns="" xmlns:a16="http://schemas.microsoft.com/office/drawing/2014/main" id="{B1526952-7806-8C4F-8E1D-84323F1B2DAC}"/>
              </a:ext>
            </a:extLst>
          </p:cNvPr>
          <p:cNvSpPr/>
          <p:nvPr/>
        </p:nvSpPr>
        <p:spPr>
          <a:xfrm>
            <a:off x="3562253" y="3862910"/>
            <a:ext cx="2102239" cy="19488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1" name="Rectangle 20">
            <a:extLst>
              <a:ext uri="{FF2B5EF4-FFF2-40B4-BE49-F238E27FC236}">
                <a16:creationId xmlns="" xmlns:a16="http://schemas.microsoft.com/office/drawing/2014/main" id="{5E93EDE2-A18E-6E4C-9FC7-6905E3113573}"/>
              </a:ext>
            </a:extLst>
          </p:cNvPr>
          <p:cNvSpPr/>
          <p:nvPr/>
        </p:nvSpPr>
        <p:spPr>
          <a:xfrm>
            <a:off x="822960" y="5811749"/>
            <a:ext cx="2102239" cy="82062"/>
          </a:xfrm>
          <a:prstGeom prst="rect">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2" name="Rectangle 21">
            <a:extLst>
              <a:ext uri="{FF2B5EF4-FFF2-40B4-BE49-F238E27FC236}">
                <a16:creationId xmlns="" xmlns:a16="http://schemas.microsoft.com/office/drawing/2014/main" id="{74B8E01C-AE68-5F49-8788-90D1F57B7761}"/>
              </a:ext>
            </a:extLst>
          </p:cNvPr>
          <p:cNvSpPr/>
          <p:nvPr/>
        </p:nvSpPr>
        <p:spPr>
          <a:xfrm>
            <a:off x="3562252" y="5811749"/>
            <a:ext cx="2102239" cy="82062"/>
          </a:xfrm>
          <a:prstGeom prst="rect">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3" name="Rectangle 22">
            <a:extLst>
              <a:ext uri="{FF2B5EF4-FFF2-40B4-BE49-F238E27FC236}">
                <a16:creationId xmlns="" xmlns:a16="http://schemas.microsoft.com/office/drawing/2014/main" id="{3EE794A0-001C-DA47-A44C-FFEA5DA32BC2}"/>
              </a:ext>
            </a:extLst>
          </p:cNvPr>
          <p:cNvSpPr/>
          <p:nvPr/>
        </p:nvSpPr>
        <p:spPr>
          <a:xfrm>
            <a:off x="6301545" y="5811749"/>
            <a:ext cx="2102239" cy="82062"/>
          </a:xfrm>
          <a:prstGeom prst="rect">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24" name="TextBox 23">
            <a:extLst>
              <a:ext uri="{FF2B5EF4-FFF2-40B4-BE49-F238E27FC236}">
                <a16:creationId xmlns="" xmlns:a16="http://schemas.microsoft.com/office/drawing/2014/main" id="{89BEEA18-CD46-214B-9603-E3E00A72D0CE}"/>
              </a:ext>
            </a:extLst>
          </p:cNvPr>
          <p:cNvSpPr txBox="1"/>
          <p:nvPr/>
        </p:nvSpPr>
        <p:spPr>
          <a:xfrm>
            <a:off x="1682361" y="2021663"/>
            <a:ext cx="383438" cy="307777"/>
          </a:xfrm>
          <a:prstGeom prst="rect">
            <a:avLst/>
          </a:prstGeom>
          <a:noFill/>
        </p:spPr>
        <p:txBody>
          <a:bodyPr wrap="none" rtlCol="0" anchor="ctr" anchorCtr="0">
            <a:spAutoFit/>
          </a:bodyPr>
          <a:lstStyle/>
          <a:p>
            <a:pPr algn="ctr"/>
            <a:r>
              <a:rPr lang="en-US" sz="1400" b="1" dirty="0" smtClean="0">
                <a:solidFill>
                  <a:srgbClr val="EE1D23"/>
                </a:solidFill>
                <a:latin typeface="Gothom"/>
                <a:ea typeface="League Spartan" charset="0"/>
                <a:cs typeface="Poppins" pitchFamily="2" charset="77"/>
              </a:rPr>
              <a:t>48</a:t>
            </a:r>
            <a:endParaRPr lang="en-US" sz="1400" b="1" dirty="0">
              <a:solidFill>
                <a:srgbClr val="EE1D23"/>
              </a:solidFill>
              <a:latin typeface="Gothom"/>
              <a:ea typeface="League Spartan" charset="0"/>
              <a:cs typeface="Poppins" pitchFamily="2" charset="77"/>
            </a:endParaRPr>
          </a:p>
        </p:txBody>
      </p:sp>
      <p:sp>
        <p:nvSpPr>
          <p:cNvPr id="25" name="TextBox 24">
            <a:extLst>
              <a:ext uri="{FF2B5EF4-FFF2-40B4-BE49-F238E27FC236}">
                <a16:creationId xmlns="" xmlns:a16="http://schemas.microsoft.com/office/drawing/2014/main" id="{16205E5B-8310-314E-9BCE-401CAD16A83C}"/>
              </a:ext>
            </a:extLst>
          </p:cNvPr>
          <p:cNvSpPr txBox="1"/>
          <p:nvPr/>
        </p:nvSpPr>
        <p:spPr>
          <a:xfrm>
            <a:off x="4421653" y="2021663"/>
            <a:ext cx="383438" cy="307777"/>
          </a:xfrm>
          <a:prstGeom prst="rect">
            <a:avLst/>
          </a:prstGeom>
          <a:noFill/>
        </p:spPr>
        <p:txBody>
          <a:bodyPr wrap="none" rtlCol="0" anchor="ctr" anchorCtr="0">
            <a:spAutoFit/>
          </a:bodyPr>
          <a:lstStyle/>
          <a:p>
            <a:pPr algn="ctr"/>
            <a:r>
              <a:rPr lang="en-US" sz="1400" b="1" dirty="0" smtClean="0">
                <a:solidFill>
                  <a:srgbClr val="2EA648"/>
                </a:solidFill>
                <a:latin typeface="Gothom"/>
                <a:ea typeface="League Spartan" charset="0"/>
                <a:cs typeface="Poppins" pitchFamily="2" charset="77"/>
              </a:rPr>
              <a:t>50</a:t>
            </a:r>
            <a:endParaRPr lang="en-US" sz="1400" b="1" dirty="0">
              <a:solidFill>
                <a:srgbClr val="2EA648"/>
              </a:solidFill>
              <a:latin typeface="Gothom"/>
              <a:ea typeface="League Spartan" charset="0"/>
              <a:cs typeface="Poppins" pitchFamily="2" charset="77"/>
            </a:endParaRPr>
          </a:p>
        </p:txBody>
      </p:sp>
      <p:sp>
        <p:nvSpPr>
          <p:cNvPr id="26" name="TextBox 25">
            <a:extLst>
              <a:ext uri="{FF2B5EF4-FFF2-40B4-BE49-F238E27FC236}">
                <a16:creationId xmlns="" xmlns:a16="http://schemas.microsoft.com/office/drawing/2014/main" id="{65AD3E62-8DCE-A94E-8750-376BB3B024C4}"/>
              </a:ext>
            </a:extLst>
          </p:cNvPr>
          <p:cNvSpPr txBox="1"/>
          <p:nvPr/>
        </p:nvSpPr>
        <p:spPr>
          <a:xfrm>
            <a:off x="7160946" y="2021663"/>
            <a:ext cx="383438" cy="307777"/>
          </a:xfrm>
          <a:prstGeom prst="rect">
            <a:avLst/>
          </a:prstGeom>
          <a:noFill/>
        </p:spPr>
        <p:txBody>
          <a:bodyPr wrap="none" rtlCol="0" anchor="ctr" anchorCtr="0">
            <a:spAutoFit/>
          </a:bodyPr>
          <a:lstStyle/>
          <a:p>
            <a:pPr algn="ctr"/>
            <a:r>
              <a:rPr lang="en-US" sz="1400" b="1" dirty="0" smtClean="0">
                <a:solidFill>
                  <a:srgbClr val="F36421"/>
                </a:solidFill>
                <a:latin typeface="Gothom"/>
                <a:ea typeface="League Spartan" charset="0"/>
                <a:cs typeface="Poppins" pitchFamily="2" charset="77"/>
              </a:rPr>
              <a:t>56</a:t>
            </a:r>
            <a:endParaRPr lang="en-US" sz="1400" b="1" dirty="0">
              <a:solidFill>
                <a:srgbClr val="F36421"/>
              </a:solidFill>
              <a:latin typeface="Gothom"/>
              <a:ea typeface="League Spartan" charset="0"/>
              <a:cs typeface="Poppins" pitchFamily="2" charset="77"/>
            </a:endParaRPr>
          </a:p>
        </p:txBody>
      </p:sp>
      <p:sp>
        <p:nvSpPr>
          <p:cNvPr id="27" name="TextBox 26">
            <a:extLst>
              <a:ext uri="{FF2B5EF4-FFF2-40B4-BE49-F238E27FC236}">
                <a16:creationId xmlns="" xmlns:a16="http://schemas.microsoft.com/office/drawing/2014/main" id="{59A6DD26-D7CC-D84C-9096-5532EC60DAF0}"/>
              </a:ext>
            </a:extLst>
          </p:cNvPr>
          <p:cNvSpPr txBox="1"/>
          <p:nvPr/>
        </p:nvSpPr>
        <p:spPr>
          <a:xfrm>
            <a:off x="769231" y="3496297"/>
            <a:ext cx="2209707" cy="307777"/>
          </a:xfrm>
          <a:prstGeom prst="rect">
            <a:avLst/>
          </a:prstGeom>
          <a:noFill/>
        </p:spPr>
        <p:txBody>
          <a:bodyPr wrap="none" rtlCol="0" anchor="ctr" anchorCtr="0">
            <a:spAutoFit/>
          </a:bodyPr>
          <a:lstStyle/>
          <a:p>
            <a:pPr algn="ctr"/>
            <a:r>
              <a:rPr lang="mn-MN" sz="1400" b="1" dirty="0" smtClean="0">
                <a:solidFill>
                  <a:schemeClr val="bg1"/>
                </a:solidFill>
                <a:latin typeface="Gothom"/>
                <a:ea typeface="League Spartan" charset="0"/>
                <a:cs typeface="Poppins" pitchFamily="2" charset="77"/>
              </a:rPr>
              <a:t>Борлуулалт маркетинг</a:t>
            </a:r>
            <a:endParaRPr lang="en-US" sz="1400" b="1" dirty="0">
              <a:solidFill>
                <a:schemeClr val="bg1"/>
              </a:solidFill>
              <a:latin typeface="Gothom"/>
              <a:ea typeface="League Spartan" charset="0"/>
              <a:cs typeface="Poppins" pitchFamily="2" charset="77"/>
            </a:endParaRPr>
          </a:p>
        </p:txBody>
      </p:sp>
      <p:sp>
        <p:nvSpPr>
          <p:cNvPr id="28" name="TextBox 27">
            <a:extLst>
              <a:ext uri="{FF2B5EF4-FFF2-40B4-BE49-F238E27FC236}">
                <a16:creationId xmlns="" xmlns:a16="http://schemas.microsoft.com/office/drawing/2014/main" id="{41FCF86E-8A09-6947-86F6-7CB4E5A13BE9}"/>
              </a:ext>
            </a:extLst>
          </p:cNvPr>
          <p:cNvSpPr txBox="1"/>
          <p:nvPr/>
        </p:nvSpPr>
        <p:spPr>
          <a:xfrm>
            <a:off x="4143919" y="3496297"/>
            <a:ext cx="938911" cy="307777"/>
          </a:xfrm>
          <a:prstGeom prst="rect">
            <a:avLst/>
          </a:prstGeom>
          <a:noFill/>
        </p:spPr>
        <p:txBody>
          <a:bodyPr wrap="none" rtlCol="0" anchor="ctr" anchorCtr="0">
            <a:spAutoFit/>
          </a:bodyPr>
          <a:lstStyle/>
          <a:p>
            <a:pPr algn="ctr"/>
            <a:r>
              <a:rPr lang="mn-MN" sz="1400" b="1" dirty="0" smtClean="0">
                <a:solidFill>
                  <a:schemeClr val="bg1"/>
                </a:solidFill>
                <a:latin typeface="Gothom"/>
                <a:ea typeface="League Spartan" charset="0"/>
                <a:cs typeface="Poppins" pitchFamily="2" charset="77"/>
              </a:rPr>
              <a:t>Механик</a:t>
            </a:r>
            <a:endParaRPr lang="en-US" sz="1400" b="1" dirty="0">
              <a:solidFill>
                <a:schemeClr val="bg1"/>
              </a:solidFill>
              <a:latin typeface="Gothom"/>
              <a:ea typeface="League Spartan" charset="0"/>
              <a:cs typeface="Poppins" pitchFamily="2" charset="77"/>
            </a:endParaRPr>
          </a:p>
        </p:txBody>
      </p:sp>
      <p:sp>
        <p:nvSpPr>
          <p:cNvPr id="29" name="TextBox 28">
            <a:extLst>
              <a:ext uri="{FF2B5EF4-FFF2-40B4-BE49-F238E27FC236}">
                <a16:creationId xmlns="" xmlns:a16="http://schemas.microsoft.com/office/drawing/2014/main" id="{19387AA5-BF2A-8846-B47B-0FC995316B14}"/>
              </a:ext>
            </a:extLst>
          </p:cNvPr>
          <p:cNvSpPr txBox="1"/>
          <p:nvPr/>
        </p:nvSpPr>
        <p:spPr>
          <a:xfrm>
            <a:off x="6802130" y="3496297"/>
            <a:ext cx="1101071" cy="307777"/>
          </a:xfrm>
          <a:prstGeom prst="rect">
            <a:avLst/>
          </a:prstGeom>
          <a:noFill/>
        </p:spPr>
        <p:txBody>
          <a:bodyPr wrap="none" rtlCol="0" anchor="ctr" anchorCtr="0">
            <a:spAutoFit/>
          </a:bodyPr>
          <a:lstStyle/>
          <a:p>
            <a:pPr algn="ctr"/>
            <a:r>
              <a:rPr lang="mn-MN" sz="1400" b="1" dirty="0" smtClean="0">
                <a:solidFill>
                  <a:schemeClr val="bg1"/>
                </a:solidFill>
                <a:latin typeface="Gothom"/>
                <a:ea typeface="League Spartan" charset="0"/>
                <a:cs typeface="Poppins" pitchFamily="2" charset="77"/>
              </a:rPr>
              <a:t>Технологи</a:t>
            </a:r>
            <a:endParaRPr lang="en-US" sz="1400" b="1" dirty="0">
              <a:solidFill>
                <a:schemeClr val="bg1"/>
              </a:solidFill>
              <a:latin typeface="Gothom"/>
              <a:ea typeface="League Spartan" charset="0"/>
              <a:cs typeface="Poppins" pitchFamily="2" charset="77"/>
            </a:endParaRPr>
          </a:p>
        </p:txBody>
      </p:sp>
      <p:sp>
        <p:nvSpPr>
          <p:cNvPr id="30" name="Subtitle 2">
            <a:extLst>
              <a:ext uri="{FF2B5EF4-FFF2-40B4-BE49-F238E27FC236}">
                <a16:creationId xmlns="" xmlns:a16="http://schemas.microsoft.com/office/drawing/2014/main" id="{58DA0E06-EBB6-824A-961A-15D016F3E63B}"/>
              </a:ext>
            </a:extLst>
          </p:cNvPr>
          <p:cNvSpPr txBox="1">
            <a:spLocks/>
          </p:cNvSpPr>
          <p:nvPr/>
        </p:nvSpPr>
        <p:spPr>
          <a:xfrm>
            <a:off x="937028" y="3852447"/>
            <a:ext cx="1874104" cy="1969770"/>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Дижитал маркетинг </a:t>
            </a:r>
            <a:r>
              <a:rPr lang="en-US" sz="1000" dirty="0" smtClean="0">
                <a:solidFill>
                  <a:schemeClr val="tx1"/>
                </a:solidFill>
                <a:latin typeface="Gothom"/>
                <a:ea typeface="Lato Light" panose="020F0502020204030203" pitchFamily="34" charset="0"/>
                <a:cs typeface="Mukta ExtraLight" panose="020B0000000000000000" pitchFamily="34" charset="77"/>
              </a:rPr>
              <a:t>7</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Мерчандайзинг</a:t>
            </a:r>
            <a:r>
              <a:rPr lang="en-US" sz="1000" dirty="0" smtClean="0">
                <a:solidFill>
                  <a:schemeClr val="tx1"/>
                </a:solidFill>
                <a:latin typeface="Gothom"/>
                <a:ea typeface="Lato Light" panose="020F0502020204030203" pitchFamily="34" charset="0"/>
                <a:cs typeface="Mukta ExtraLight" panose="020B0000000000000000" pitchFamily="34" charset="77"/>
              </a:rPr>
              <a:t> 10</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Судалгаа</a:t>
            </a:r>
            <a:r>
              <a:rPr lang="en-US" sz="1000" dirty="0" smtClean="0">
                <a:solidFill>
                  <a:schemeClr val="tx1"/>
                </a:solidFill>
                <a:latin typeface="Gothom"/>
                <a:ea typeface="Lato Light" panose="020F0502020204030203" pitchFamily="34" charset="0"/>
                <a:cs typeface="Mukta ExtraLight" panose="020B0000000000000000" pitchFamily="34" charset="77"/>
              </a:rPr>
              <a:t> 4</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Сургалт</a:t>
            </a:r>
            <a:r>
              <a:rPr lang="en-US" sz="1000" dirty="0" smtClean="0">
                <a:solidFill>
                  <a:schemeClr val="tx1"/>
                </a:solidFill>
                <a:latin typeface="Gothom"/>
                <a:ea typeface="Lato Light" panose="020F0502020204030203" pitchFamily="34" charset="0"/>
                <a:cs typeface="Mukta ExtraLight" panose="020B0000000000000000" pitchFamily="34" charset="77"/>
              </a:rPr>
              <a:t> 9</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Бүтээгдэхүүн хөгжүүлэлт</a:t>
            </a:r>
            <a:r>
              <a:rPr lang="en-US" sz="1000" dirty="0" smtClean="0">
                <a:solidFill>
                  <a:schemeClr val="tx1"/>
                </a:solidFill>
                <a:latin typeface="Gothom"/>
                <a:ea typeface="Lato Light" panose="020F0502020204030203" pitchFamily="34" charset="0"/>
                <a:cs typeface="Mukta ExtraLight" panose="020B0000000000000000" pitchFamily="34" charset="77"/>
              </a:rPr>
              <a:t> 4</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Борлуулалт</a:t>
            </a:r>
            <a:r>
              <a:rPr lang="en-US" sz="1000" dirty="0" smtClean="0">
                <a:solidFill>
                  <a:schemeClr val="tx1"/>
                </a:solidFill>
                <a:latin typeface="Gothom"/>
                <a:ea typeface="Lato Light" panose="020F0502020204030203" pitchFamily="34" charset="0"/>
                <a:cs typeface="Mukta ExtraLight" panose="020B0000000000000000" pitchFamily="34" charset="77"/>
              </a:rPr>
              <a:t> 9</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Шинэ борлуулалтын суваг</a:t>
            </a:r>
            <a:r>
              <a:rPr lang="en-US" sz="1000" dirty="0" smtClean="0">
                <a:solidFill>
                  <a:schemeClr val="tx1"/>
                </a:solidFill>
                <a:latin typeface="Gothom"/>
                <a:ea typeface="Lato Light" panose="020F0502020204030203" pitchFamily="34" charset="0"/>
                <a:cs typeface="Mukta ExtraLight" panose="020B0000000000000000" pitchFamily="34" charset="77"/>
              </a:rPr>
              <a:t> 5</a:t>
            </a:r>
            <a:endParaRPr lang="en-US" sz="1000" dirty="0">
              <a:solidFill>
                <a:schemeClr val="tx1"/>
              </a:solidFill>
              <a:latin typeface="Gothom"/>
              <a:ea typeface="Lato Light" panose="020F0502020204030203" pitchFamily="34" charset="0"/>
              <a:cs typeface="Mukta ExtraLight" panose="020B0000000000000000" pitchFamily="34" charset="77"/>
            </a:endParaRPr>
          </a:p>
        </p:txBody>
      </p:sp>
      <p:sp>
        <p:nvSpPr>
          <p:cNvPr id="31" name="Subtitle 2">
            <a:extLst>
              <a:ext uri="{FF2B5EF4-FFF2-40B4-BE49-F238E27FC236}">
                <a16:creationId xmlns="" xmlns:a16="http://schemas.microsoft.com/office/drawing/2014/main" id="{58DA0E06-EBB6-824A-961A-15D016F3E63B}"/>
              </a:ext>
            </a:extLst>
          </p:cNvPr>
          <p:cNvSpPr txBox="1">
            <a:spLocks/>
          </p:cNvSpPr>
          <p:nvPr/>
        </p:nvSpPr>
        <p:spPr>
          <a:xfrm>
            <a:off x="3676637" y="4133079"/>
            <a:ext cx="1874104" cy="146963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Тоног төхөөрөмжийн засвар,үзлэг </a:t>
            </a:r>
            <a:r>
              <a:rPr lang="en-US" sz="1000" dirty="0" smtClean="0">
                <a:solidFill>
                  <a:schemeClr val="tx1"/>
                </a:solidFill>
                <a:latin typeface="Gothom"/>
                <a:ea typeface="Lato Light" panose="020F0502020204030203" pitchFamily="34" charset="0"/>
                <a:cs typeface="Mukta ExtraLight" panose="020B0000000000000000" pitchFamily="34" charset="77"/>
              </a:rPr>
              <a:t>15</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Авто машины засвар, үзлэг, хяналт</a:t>
            </a:r>
            <a:r>
              <a:rPr lang="en-US" sz="1000" dirty="0" smtClean="0">
                <a:solidFill>
                  <a:schemeClr val="tx1"/>
                </a:solidFill>
                <a:latin typeface="Gothom"/>
                <a:ea typeface="Lato Light" panose="020F0502020204030203" pitchFamily="34" charset="0"/>
                <a:cs typeface="Mukta ExtraLight" panose="020B0000000000000000" pitchFamily="34" charset="77"/>
              </a:rPr>
              <a:t> 7</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Барилгын засвар, дэд бүтэц, сайжруулалт</a:t>
            </a:r>
            <a:r>
              <a:rPr lang="en-US" sz="1000" dirty="0" smtClean="0">
                <a:solidFill>
                  <a:schemeClr val="tx1"/>
                </a:solidFill>
                <a:latin typeface="Gothom"/>
                <a:ea typeface="Lato Light" panose="020F0502020204030203" pitchFamily="34" charset="0"/>
                <a:cs typeface="Mukta ExtraLight" panose="020B0000000000000000" pitchFamily="34" charset="77"/>
              </a:rPr>
              <a:t> 26</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Сургалт</a:t>
            </a:r>
            <a:r>
              <a:rPr lang="en-US" sz="1000" dirty="0" smtClean="0">
                <a:solidFill>
                  <a:schemeClr val="tx1"/>
                </a:solidFill>
                <a:latin typeface="Gothom"/>
                <a:ea typeface="Lato Light" panose="020F0502020204030203" pitchFamily="34" charset="0"/>
                <a:cs typeface="Mukta ExtraLight" panose="020B0000000000000000" pitchFamily="34" charset="77"/>
              </a:rPr>
              <a:t> 1</a:t>
            </a:r>
            <a:endParaRPr lang="en-US" sz="1000" dirty="0">
              <a:solidFill>
                <a:schemeClr val="tx1"/>
              </a:solidFill>
              <a:latin typeface="Gothom"/>
              <a:ea typeface="Lato Light" panose="020F0502020204030203" pitchFamily="34" charset="0"/>
              <a:cs typeface="Mukta ExtraLight" panose="020B0000000000000000" pitchFamily="34" charset="77"/>
            </a:endParaRPr>
          </a:p>
        </p:txBody>
      </p:sp>
      <p:sp>
        <p:nvSpPr>
          <p:cNvPr id="32" name="Subtitle 2">
            <a:extLst>
              <a:ext uri="{FF2B5EF4-FFF2-40B4-BE49-F238E27FC236}">
                <a16:creationId xmlns="" xmlns:a16="http://schemas.microsoft.com/office/drawing/2014/main" id="{58DA0E06-EBB6-824A-961A-15D016F3E63B}"/>
              </a:ext>
            </a:extLst>
          </p:cNvPr>
          <p:cNvSpPr txBox="1">
            <a:spLocks/>
          </p:cNvSpPr>
          <p:nvPr/>
        </p:nvSpPr>
        <p:spPr>
          <a:xfrm>
            <a:off x="6415929" y="4152076"/>
            <a:ext cx="1874104" cy="1277273"/>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Технологийн хяналт</a:t>
            </a:r>
            <a:r>
              <a:rPr lang="en-US" sz="1000" dirty="0" smtClean="0">
                <a:solidFill>
                  <a:schemeClr val="tx1"/>
                </a:solidFill>
                <a:latin typeface="Gothom"/>
                <a:ea typeface="Lato Light" panose="020F0502020204030203" pitchFamily="34" charset="0"/>
                <a:cs typeface="Mukta ExtraLight" panose="020B0000000000000000" pitchFamily="34" charset="77"/>
              </a:rPr>
              <a:t> 10</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Бүтээгдэхүүн хөгжүүлэлт</a:t>
            </a:r>
            <a:r>
              <a:rPr lang="en-US" sz="1000" dirty="0" smtClean="0">
                <a:solidFill>
                  <a:schemeClr val="tx1"/>
                </a:solidFill>
                <a:latin typeface="Gothom"/>
                <a:ea typeface="Lato Light" panose="020F0502020204030203" pitchFamily="34" charset="0"/>
                <a:cs typeface="Mukta ExtraLight" panose="020B0000000000000000" pitchFamily="34" charset="77"/>
              </a:rPr>
              <a:t> 8</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Үйлдвэр хөгжүүлэлт</a:t>
            </a:r>
            <a:r>
              <a:rPr lang="en-US" sz="1000" dirty="0" smtClean="0">
                <a:solidFill>
                  <a:schemeClr val="tx1"/>
                </a:solidFill>
                <a:latin typeface="Gothom"/>
                <a:ea typeface="Lato Light" panose="020F0502020204030203" pitchFamily="34" charset="0"/>
                <a:cs typeface="Mukta ExtraLight" panose="020B0000000000000000" pitchFamily="34" charset="77"/>
              </a:rPr>
              <a:t> 27</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Сургалт</a:t>
            </a:r>
            <a:r>
              <a:rPr lang="en-US" sz="1000" dirty="0" smtClean="0">
                <a:solidFill>
                  <a:schemeClr val="tx1"/>
                </a:solidFill>
                <a:latin typeface="Gothom"/>
                <a:ea typeface="Lato Light" panose="020F0502020204030203" pitchFamily="34" charset="0"/>
                <a:cs typeface="Mukta ExtraLight" panose="020B0000000000000000" pitchFamily="34" charset="77"/>
              </a:rPr>
              <a:t> 5</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Бусад</a:t>
            </a:r>
            <a:r>
              <a:rPr lang="en-US" sz="1000" dirty="0" smtClean="0">
                <a:solidFill>
                  <a:schemeClr val="tx1"/>
                </a:solidFill>
                <a:latin typeface="Gothom"/>
                <a:ea typeface="Lato Light" panose="020F0502020204030203" pitchFamily="34" charset="0"/>
                <a:cs typeface="Mukta ExtraLight" panose="020B0000000000000000" pitchFamily="34" charset="77"/>
              </a:rPr>
              <a:t> 6</a:t>
            </a:r>
            <a:endParaRPr lang="en-US" sz="1000" dirty="0">
              <a:solidFill>
                <a:schemeClr val="tx1"/>
              </a:solidFill>
              <a:latin typeface="Gothom"/>
              <a:ea typeface="Lato Light" panose="020F0502020204030203" pitchFamily="34" charset="0"/>
              <a:cs typeface="Mukta ExtraLight" panose="020B0000000000000000" pitchFamily="34" charset="77"/>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pSp>
        <p:nvGrpSpPr>
          <p:cNvPr id="5" name="Group 4">
            <a:extLst>
              <a:ext uri="{FF2B5EF4-FFF2-40B4-BE49-F238E27FC236}">
                <a16:creationId xmlns="" xmlns:a16="http://schemas.microsoft.com/office/drawing/2014/main" id="{0859A5FE-F1BD-9C4B-90BD-E9BA8730B797}"/>
              </a:ext>
            </a:extLst>
          </p:cNvPr>
          <p:cNvGrpSpPr/>
          <p:nvPr/>
        </p:nvGrpSpPr>
        <p:grpSpPr>
          <a:xfrm>
            <a:off x="5139628" y="1503874"/>
            <a:ext cx="1263683" cy="1263683"/>
            <a:chOff x="6203917" y="6068451"/>
            <a:chExt cx="2527366" cy="2527366"/>
          </a:xfrm>
        </p:grpSpPr>
        <p:sp>
          <p:nvSpPr>
            <p:cNvPr id="6" name="Teardrop 5">
              <a:extLst>
                <a:ext uri="{FF2B5EF4-FFF2-40B4-BE49-F238E27FC236}">
                  <a16:creationId xmlns="" xmlns:a16="http://schemas.microsoft.com/office/drawing/2014/main" id="{707D686E-A54D-A942-BE0A-8C873570D3BD}"/>
                </a:ext>
              </a:extLst>
            </p:cNvPr>
            <p:cNvSpPr/>
            <p:nvPr/>
          </p:nvSpPr>
          <p:spPr>
            <a:xfrm rot="8100000">
              <a:off x="6203917" y="6068451"/>
              <a:ext cx="2527366" cy="2527366"/>
            </a:xfrm>
            <a:prstGeom prst="teardrop">
              <a:avLst>
                <a:gd name="adj" fmla="val 118365"/>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useBgFill="1">
          <p:nvSpPr>
            <p:cNvPr id="7" name="Oval 6">
              <a:extLst>
                <a:ext uri="{FF2B5EF4-FFF2-40B4-BE49-F238E27FC236}">
                  <a16:creationId xmlns="" xmlns:a16="http://schemas.microsoft.com/office/drawing/2014/main" id="{5D46616B-48BB-F64A-A91A-573FE1D14C02}"/>
                </a:ext>
              </a:extLst>
            </p:cNvPr>
            <p:cNvSpPr/>
            <p:nvPr/>
          </p:nvSpPr>
          <p:spPr>
            <a:xfrm>
              <a:off x="6369481" y="6230072"/>
              <a:ext cx="2194970" cy="21949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sp>
        <p:nvSpPr>
          <p:cNvPr id="8" name="Rectangle 7">
            <a:extLst>
              <a:ext uri="{FF2B5EF4-FFF2-40B4-BE49-F238E27FC236}">
                <a16:creationId xmlns="" xmlns:a16="http://schemas.microsoft.com/office/drawing/2014/main" id="{C47612D0-59B4-D040-A659-5E276BA0EDBA}"/>
              </a:ext>
            </a:extLst>
          </p:cNvPr>
          <p:cNvSpPr/>
          <p:nvPr/>
        </p:nvSpPr>
        <p:spPr>
          <a:xfrm>
            <a:off x="4720033" y="3395335"/>
            <a:ext cx="2102239" cy="425450"/>
          </a:xfrm>
          <a:prstGeom prst="rect">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p:nvSpPr>
          <p:cNvPr id="9" name="Rectangle 8">
            <a:extLst>
              <a:ext uri="{FF2B5EF4-FFF2-40B4-BE49-F238E27FC236}">
                <a16:creationId xmlns="" xmlns:a16="http://schemas.microsoft.com/office/drawing/2014/main" id="{E0F705C9-3496-1644-A15E-A0C0F8A474FF}"/>
              </a:ext>
            </a:extLst>
          </p:cNvPr>
          <p:cNvSpPr/>
          <p:nvPr/>
        </p:nvSpPr>
        <p:spPr>
          <a:xfrm>
            <a:off x="4720033" y="3820785"/>
            <a:ext cx="2102239" cy="19488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grpSp>
        <p:nvGrpSpPr>
          <p:cNvPr id="10" name="Group 9">
            <a:extLst>
              <a:ext uri="{FF2B5EF4-FFF2-40B4-BE49-F238E27FC236}">
                <a16:creationId xmlns="" xmlns:a16="http://schemas.microsoft.com/office/drawing/2014/main" id="{B79EB52C-4818-2240-A1D5-42CA1F06F47A}"/>
              </a:ext>
            </a:extLst>
          </p:cNvPr>
          <p:cNvGrpSpPr/>
          <p:nvPr/>
        </p:nvGrpSpPr>
        <p:grpSpPr>
          <a:xfrm>
            <a:off x="2400336" y="1503874"/>
            <a:ext cx="1263683" cy="1263683"/>
            <a:chOff x="6203917" y="6068451"/>
            <a:chExt cx="2527366" cy="2527366"/>
          </a:xfrm>
        </p:grpSpPr>
        <p:sp>
          <p:nvSpPr>
            <p:cNvPr id="11" name="Teardrop 10">
              <a:extLst>
                <a:ext uri="{FF2B5EF4-FFF2-40B4-BE49-F238E27FC236}">
                  <a16:creationId xmlns="" xmlns:a16="http://schemas.microsoft.com/office/drawing/2014/main" id="{C522F5D6-E95A-1F4F-B810-3435C4C597DE}"/>
                </a:ext>
              </a:extLst>
            </p:cNvPr>
            <p:cNvSpPr/>
            <p:nvPr/>
          </p:nvSpPr>
          <p:spPr>
            <a:xfrm rot="8100000">
              <a:off x="6203917" y="6068451"/>
              <a:ext cx="2527366" cy="2527366"/>
            </a:xfrm>
            <a:prstGeom prst="teardrop">
              <a:avLst>
                <a:gd name="adj" fmla="val 118365"/>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useBgFill="1">
          <p:nvSpPr>
            <p:cNvPr id="12" name="Oval 11">
              <a:extLst>
                <a:ext uri="{FF2B5EF4-FFF2-40B4-BE49-F238E27FC236}">
                  <a16:creationId xmlns="" xmlns:a16="http://schemas.microsoft.com/office/drawing/2014/main" id="{1F6E3190-3E16-FF4C-8DE0-D6A4559E6A44}"/>
                </a:ext>
              </a:extLst>
            </p:cNvPr>
            <p:cNvSpPr/>
            <p:nvPr/>
          </p:nvSpPr>
          <p:spPr>
            <a:xfrm>
              <a:off x="6369481" y="6230072"/>
              <a:ext cx="2194970" cy="21949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grpSp>
      <p:sp>
        <p:nvSpPr>
          <p:cNvPr id="13" name="Rectangle 12">
            <a:extLst>
              <a:ext uri="{FF2B5EF4-FFF2-40B4-BE49-F238E27FC236}">
                <a16:creationId xmlns="" xmlns:a16="http://schemas.microsoft.com/office/drawing/2014/main" id="{83F42EB1-8D46-A54E-A4C2-D65479D9A15F}"/>
              </a:ext>
            </a:extLst>
          </p:cNvPr>
          <p:cNvSpPr/>
          <p:nvPr/>
        </p:nvSpPr>
        <p:spPr>
          <a:xfrm>
            <a:off x="1980741" y="3395335"/>
            <a:ext cx="2102239" cy="425450"/>
          </a:xfrm>
          <a:prstGeom prst="rect">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latin typeface="Gothom"/>
            </a:endParaRPr>
          </a:p>
        </p:txBody>
      </p:sp>
      <p:sp>
        <p:nvSpPr>
          <p:cNvPr id="14" name="Rectangle 13">
            <a:extLst>
              <a:ext uri="{FF2B5EF4-FFF2-40B4-BE49-F238E27FC236}">
                <a16:creationId xmlns="" xmlns:a16="http://schemas.microsoft.com/office/drawing/2014/main" id="{13BEAF02-6DF5-064F-8F19-A3ADD65636A4}"/>
              </a:ext>
            </a:extLst>
          </p:cNvPr>
          <p:cNvSpPr/>
          <p:nvPr/>
        </p:nvSpPr>
        <p:spPr>
          <a:xfrm>
            <a:off x="1980741" y="3820785"/>
            <a:ext cx="2102239" cy="194883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5" name="Rectangle 14">
            <a:extLst>
              <a:ext uri="{FF2B5EF4-FFF2-40B4-BE49-F238E27FC236}">
                <a16:creationId xmlns="" xmlns:a16="http://schemas.microsoft.com/office/drawing/2014/main" id="{3EE794A0-001C-DA47-A44C-FFEA5DA32BC2}"/>
              </a:ext>
            </a:extLst>
          </p:cNvPr>
          <p:cNvSpPr/>
          <p:nvPr/>
        </p:nvSpPr>
        <p:spPr>
          <a:xfrm>
            <a:off x="1980741" y="5769624"/>
            <a:ext cx="2102239" cy="82062"/>
          </a:xfrm>
          <a:prstGeom prst="rect">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6" name="Rectangle 15">
            <a:extLst>
              <a:ext uri="{FF2B5EF4-FFF2-40B4-BE49-F238E27FC236}">
                <a16:creationId xmlns="" xmlns:a16="http://schemas.microsoft.com/office/drawing/2014/main" id="{B8FFAC78-6620-E64E-BB30-A82A6B077614}"/>
              </a:ext>
            </a:extLst>
          </p:cNvPr>
          <p:cNvSpPr/>
          <p:nvPr/>
        </p:nvSpPr>
        <p:spPr>
          <a:xfrm>
            <a:off x="4720032" y="5737351"/>
            <a:ext cx="2102239" cy="82062"/>
          </a:xfrm>
          <a:prstGeom prst="rect">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Gothom"/>
            </a:endParaRPr>
          </a:p>
        </p:txBody>
      </p:sp>
      <p:sp>
        <p:nvSpPr>
          <p:cNvPr id="17" name="TextBox 16">
            <a:extLst>
              <a:ext uri="{FF2B5EF4-FFF2-40B4-BE49-F238E27FC236}">
                <a16:creationId xmlns="" xmlns:a16="http://schemas.microsoft.com/office/drawing/2014/main" id="{65AD3E62-8DCE-A94E-8750-376BB3B024C4}"/>
              </a:ext>
            </a:extLst>
          </p:cNvPr>
          <p:cNvSpPr txBox="1"/>
          <p:nvPr/>
        </p:nvSpPr>
        <p:spPr>
          <a:xfrm>
            <a:off x="2840143" y="1979538"/>
            <a:ext cx="383438" cy="307777"/>
          </a:xfrm>
          <a:prstGeom prst="rect">
            <a:avLst/>
          </a:prstGeom>
          <a:noFill/>
        </p:spPr>
        <p:txBody>
          <a:bodyPr wrap="none" rtlCol="0" anchor="ctr" anchorCtr="0">
            <a:spAutoFit/>
          </a:bodyPr>
          <a:lstStyle/>
          <a:p>
            <a:pPr algn="ctr"/>
            <a:r>
              <a:rPr lang="en-US" sz="1400" b="1" dirty="0" smtClean="0">
                <a:solidFill>
                  <a:srgbClr val="F36421"/>
                </a:solidFill>
                <a:latin typeface="Gothom"/>
                <a:ea typeface="League Spartan" charset="0"/>
                <a:cs typeface="Poppins" pitchFamily="2" charset="77"/>
              </a:rPr>
              <a:t>50</a:t>
            </a:r>
            <a:endParaRPr lang="en-US" sz="1400" b="1" dirty="0">
              <a:solidFill>
                <a:srgbClr val="F36421"/>
              </a:solidFill>
              <a:latin typeface="Gothom"/>
              <a:ea typeface="League Spartan" charset="0"/>
              <a:cs typeface="Poppins" pitchFamily="2" charset="77"/>
            </a:endParaRPr>
          </a:p>
        </p:txBody>
      </p:sp>
      <p:sp>
        <p:nvSpPr>
          <p:cNvPr id="18" name="TextBox 17">
            <a:extLst>
              <a:ext uri="{FF2B5EF4-FFF2-40B4-BE49-F238E27FC236}">
                <a16:creationId xmlns="" xmlns:a16="http://schemas.microsoft.com/office/drawing/2014/main" id="{919219B2-F4F4-E540-B603-3DC6E8EEAD43}"/>
              </a:ext>
            </a:extLst>
          </p:cNvPr>
          <p:cNvSpPr txBox="1"/>
          <p:nvPr/>
        </p:nvSpPr>
        <p:spPr>
          <a:xfrm>
            <a:off x="5579436" y="1979538"/>
            <a:ext cx="383438" cy="307777"/>
          </a:xfrm>
          <a:prstGeom prst="rect">
            <a:avLst/>
          </a:prstGeom>
          <a:noFill/>
        </p:spPr>
        <p:txBody>
          <a:bodyPr wrap="none" rtlCol="0" anchor="ctr" anchorCtr="0">
            <a:spAutoFit/>
          </a:bodyPr>
          <a:lstStyle/>
          <a:p>
            <a:pPr algn="ctr"/>
            <a:r>
              <a:rPr lang="en-US" sz="1400" b="1" dirty="0" smtClean="0">
                <a:solidFill>
                  <a:srgbClr val="1074BC"/>
                </a:solidFill>
                <a:latin typeface="Gothom"/>
                <a:ea typeface="League Spartan" charset="0"/>
                <a:cs typeface="Poppins" pitchFamily="2" charset="77"/>
              </a:rPr>
              <a:t>43</a:t>
            </a:r>
            <a:endParaRPr lang="en-US" sz="1400" b="1" dirty="0">
              <a:solidFill>
                <a:srgbClr val="1074BC"/>
              </a:solidFill>
              <a:latin typeface="Gothom"/>
              <a:ea typeface="League Spartan" charset="0"/>
              <a:cs typeface="Poppins" pitchFamily="2" charset="77"/>
            </a:endParaRPr>
          </a:p>
        </p:txBody>
      </p:sp>
      <p:sp>
        <p:nvSpPr>
          <p:cNvPr id="19" name="TextBox 18">
            <a:extLst>
              <a:ext uri="{FF2B5EF4-FFF2-40B4-BE49-F238E27FC236}">
                <a16:creationId xmlns="" xmlns:a16="http://schemas.microsoft.com/office/drawing/2014/main" id="{19387AA5-BF2A-8846-B47B-0FC995316B14}"/>
              </a:ext>
            </a:extLst>
          </p:cNvPr>
          <p:cNvSpPr txBox="1"/>
          <p:nvPr/>
        </p:nvSpPr>
        <p:spPr>
          <a:xfrm>
            <a:off x="2481470" y="3454172"/>
            <a:ext cx="1221809" cy="307777"/>
          </a:xfrm>
          <a:prstGeom prst="rect">
            <a:avLst/>
          </a:prstGeom>
          <a:noFill/>
        </p:spPr>
        <p:txBody>
          <a:bodyPr wrap="none" rtlCol="0" anchor="ctr" anchorCtr="0">
            <a:spAutoFit/>
          </a:bodyPr>
          <a:lstStyle/>
          <a:p>
            <a:pPr algn="ctr"/>
            <a:r>
              <a:rPr lang="mn-MN" sz="1400" b="1" dirty="0" smtClean="0">
                <a:solidFill>
                  <a:schemeClr val="bg1"/>
                </a:solidFill>
                <a:latin typeface="Gothom"/>
                <a:ea typeface="League Spartan" charset="0"/>
                <a:cs typeface="Poppins" pitchFamily="2" charset="77"/>
              </a:rPr>
              <a:t>Хүний нөөц</a:t>
            </a:r>
            <a:endParaRPr lang="en-US" sz="1400" b="1" dirty="0">
              <a:solidFill>
                <a:schemeClr val="bg1"/>
              </a:solidFill>
              <a:latin typeface="Gothom"/>
              <a:ea typeface="League Spartan" charset="0"/>
              <a:cs typeface="Poppins" pitchFamily="2" charset="77"/>
            </a:endParaRPr>
          </a:p>
        </p:txBody>
      </p:sp>
      <p:sp>
        <p:nvSpPr>
          <p:cNvPr id="20" name="TextBox 19">
            <a:extLst>
              <a:ext uri="{FF2B5EF4-FFF2-40B4-BE49-F238E27FC236}">
                <a16:creationId xmlns="" xmlns:a16="http://schemas.microsoft.com/office/drawing/2014/main" id="{9CC95910-1D1B-C84F-9748-5D905E2C224F}"/>
              </a:ext>
            </a:extLst>
          </p:cNvPr>
          <p:cNvSpPr txBox="1"/>
          <p:nvPr/>
        </p:nvSpPr>
        <p:spPr>
          <a:xfrm>
            <a:off x="5359534" y="3454172"/>
            <a:ext cx="823239" cy="307777"/>
          </a:xfrm>
          <a:prstGeom prst="rect">
            <a:avLst/>
          </a:prstGeom>
          <a:noFill/>
        </p:spPr>
        <p:txBody>
          <a:bodyPr wrap="none" rtlCol="0" anchor="ctr" anchorCtr="0">
            <a:spAutoFit/>
          </a:bodyPr>
          <a:lstStyle/>
          <a:p>
            <a:pPr algn="ctr"/>
            <a:r>
              <a:rPr lang="mn-MN" sz="1400" b="1" dirty="0" smtClean="0">
                <a:solidFill>
                  <a:schemeClr val="bg1"/>
                </a:solidFill>
                <a:latin typeface="Gothom"/>
                <a:ea typeface="League Spartan" charset="0"/>
                <a:cs typeface="Poppins" pitchFamily="2" charset="77"/>
              </a:rPr>
              <a:t>Санхүү</a:t>
            </a:r>
            <a:endParaRPr lang="en-US" sz="1400" b="1" dirty="0">
              <a:solidFill>
                <a:schemeClr val="bg1"/>
              </a:solidFill>
              <a:latin typeface="Gothom"/>
              <a:ea typeface="League Spartan" charset="0"/>
              <a:cs typeface="Poppins" pitchFamily="2" charset="77"/>
            </a:endParaRPr>
          </a:p>
        </p:txBody>
      </p:sp>
      <p:sp>
        <p:nvSpPr>
          <p:cNvPr id="21" name="Subtitle 2">
            <a:extLst>
              <a:ext uri="{FF2B5EF4-FFF2-40B4-BE49-F238E27FC236}">
                <a16:creationId xmlns="" xmlns:a16="http://schemas.microsoft.com/office/drawing/2014/main" id="{58DA0E06-EBB6-824A-961A-15D016F3E63B}"/>
              </a:ext>
            </a:extLst>
          </p:cNvPr>
          <p:cNvSpPr txBox="1">
            <a:spLocks/>
          </p:cNvSpPr>
          <p:nvPr/>
        </p:nvSpPr>
        <p:spPr>
          <a:xfrm>
            <a:off x="2095125" y="3944971"/>
            <a:ext cx="1874104" cy="1700466"/>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Журам, тодорхойлолтууд шинэчлэх </a:t>
            </a:r>
            <a:r>
              <a:rPr lang="en-US" sz="1000" dirty="0" smtClean="0">
                <a:solidFill>
                  <a:schemeClr val="tx1"/>
                </a:solidFill>
                <a:latin typeface="Gothom"/>
                <a:ea typeface="Lato Light" panose="020F0502020204030203" pitchFamily="34" charset="0"/>
                <a:cs typeface="Mukta ExtraLight" panose="020B0000000000000000" pitchFamily="34" charset="77"/>
              </a:rPr>
              <a:t>7</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Хурал зөвөлгөөн</a:t>
            </a:r>
            <a:r>
              <a:rPr lang="en-US" sz="1000" dirty="0" smtClean="0">
                <a:solidFill>
                  <a:schemeClr val="tx1"/>
                </a:solidFill>
                <a:latin typeface="Gothom"/>
                <a:ea typeface="Lato Light" panose="020F0502020204030203" pitchFamily="34" charset="0"/>
                <a:cs typeface="Mukta ExtraLight" panose="020B0000000000000000" pitchFamily="34" charset="77"/>
              </a:rPr>
              <a:t> 4</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Нийгмийн хариуцлага</a:t>
            </a:r>
            <a:r>
              <a:rPr lang="en-US" sz="1000" dirty="0" smtClean="0">
                <a:solidFill>
                  <a:schemeClr val="tx1"/>
                </a:solidFill>
                <a:latin typeface="Gothom"/>
                <a:ea typeface="Lato Light" panose="020F0502020204030203" pitchFamily="34" charset="0"/>
                <a:cs typeface="Mukta ExtraLight" panose="020B0000000000000000" pitchFamily="34" charset="77"/>
              </a:rPr>
              <a:t> 8</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Сургалт хөгжил</a:t>
            </a:r>
            <a:r>
              <a:rPr lang="en-US" sz="1000" dirty="0" smtClean="0">
                <a:solidFill>
                  <a:schemeClr val="tx1"/>
                </a:solidFill>
                <a:latin typeface="Gothom"/>
                <a:ea typeface="Lato Light" panose="020F0502020204030203" pitchFamily="34" charset="0"/>
                <a:cs typeface="Mukta ExtraLight" panose="020B0000000000000000" pitchFamily="34" charset="77"/>
              </a:rPr>
              <a:t> 16</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Идэвхижүүлэх хөтөлбөр</a:t>
            </a:r>
            <a:r>
              <a:rPr lang="en-US" sz="1000" dirty="0" smtClean="0">
                <a:solidFill>
                  <a:schemeClr val="tx1"/>
                </a:solidFill>
                <a:latin typeface="Gothom"/>
                <a:ea typeface="Lato Light" panose="020F0502020204030203" pitchFamily="34" charset="0"/>
                <a:cs typeface="Mukta ExtraLight" panose="020B0000000000000000" pitchFamily="34" charset="77"/>
              </a:rPr>
              <a:t> 12</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Судалгаа</a:t>
            </a:r>
            <a:r>
              <a:rPr lang="en-US" sz="1000" dirty="0" smtClean="0">
                <a:solidFill>
                  <a:schemeClr val="tx1"/>
                </a:solidFill>
                <a:latin typeface="Gothom"/>
                <a:ea typeface="Lato Light" panose="020F0502020204030203" pitchFamily="34" charset="0"/>
                <a:cs typeface="Mukta ExtraLight" panose="020B0000000000000000" pitchFamily="34" charset="77"/>
              </a:rPr>
              <a:t> 3</a:t>
            </a:r>
            <a:endParaRPr lang="en-US" sz="1000" dirty="0">
              <a:solidFill>
                <a:schemeClr val="tx1"/>
              </a:solidFill>
              <a:latin typeface="Gothom"/>
              <a:ea typeface="Lato Light" panose="020F0502020204030203" pitchFamily="34" charset="0"/>
              <a:cs typeface="Mukta ExtraLight" panose="020B0000000000000000" pitchFamily="34" charset="77"/>
            </a:endParaRPr>
          </a:p>
        </p:txBody>
      </p:sp>
      <p:sp>
        <p:nvSpPr>
          <p:cNvPr id="22" name="Subtitle 2">
            <a:extLst>
              <a:ext uri="{FF2B5EF4-FFF2-40B4-BE49-F238E27FC236}">
                <a16:creationId xmlns="" xmlns:a16="http://schemas.microsoft.com/office/drawing/2014/main" id="{58DA0E06-EBB6-824A-961A-15D016F3E63B}"/>
              </a:ext>
            </a:extLst>
          </p:cNvPr>
          <p:cNvSpPr txBox="1">
            <a:spLocks/>
          </p:cNvSpPr>
          <p:nvPr/>
        </p:nvSpPr>
        <p:spPr>
          <a:xfrm>
            <a:off x="4877910" y="3868027"/>
            <a:ext cx="1874104" cy="1854354"/>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Мөнгөн хөрөнгийн бүртгэл </a:t>
            </a:r>
            <a:r>
              <a:rPr lang="en-US" sz="1000" dirty="0">
                <a:solidFill>
                  <a:schemeClr val="tx1"/>
                </a:solidFill>
                <a:latin typeface="Gothom"/>
                <a:ea typeface="Lato Light" panose="020F0502020204030203" pitchFamily="34" charset="0"/>
                <a:cs typeface="Mukta ExtraLight" panose="020B0000000000000000" pitchFamily="34" charset="77"/>
              </a:rPr>
              <a:t>4</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Авлагын бүртгэл </a:t>
            </a:r>
            <a:r>
              <a:rPr lang="en-US" sz="1000" dirty="0" smtClean="0">
                <a:solidFill>
                  <a:schemeClr val="tx1"/>
                </a:solidFill>
                <a:latin typeface="Gothom"/>
                <a:ea typeface="Lato Light" panose="020F0502020204030203" pitchFamily="34" charset="0"/>
                <a:cs typeface="Mukta ExtraLight" panose="020B0000000000000000" pitchFamily="34" charset="77"/>
              </a:rPr>
              <a:t>6</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Бараа материалын бүртгэл </a:t>
            </a:r>
            <a:r>
              <a:rPr lang="en-US" sz="1000" dirty="0" smtClean="0">
                <a:solidFill>
                  <a:schemeClr val="tx1"/>
                </a:solidFill>
                <a:latin typeface="Gothom"/>
                <a:ea typeface="Lato Light" panose="020F0502020204030203" pitchFamily="34" charset="0"/>
                <a:cs typeface="Mukta ExtraLight" panose="020B0000000000000000" pitchFamily="34" charset="77"/>
              </a:rPr>
              <a:t>10</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Өглөгийн бүртгэл </a:t>
            </a:r>
            <a:r>
              <a:rPr lang="en-US" sz="1000" dirty="0" smtClean="0">
                <a:solidFill>
                  <a:schemeClr val="tx1"/>
                </a:solidFill>
                <a:latin typeface="Gothom"/>
                <a:ea typeface="Lato Light" panose="020F0502020204030203" pitchFamily="34" charset="0"/>
                <a:cs typeface="Mukta ExtraLight" panose="020B0000000000000000" pitchFamily="34" charset="77"/>
              </a:rPr>
              <a:t>5</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НДШ</a:t>
            </a:r>
            <a:r>
              <a:rPr lang="en-US" sz="1000" dirty="0" smtClean="0">
                <a:solidFill>
                  <a:schemeClr val="tx1"/>
                </a:solidFill>
                <a:latin typeface="Gothom"/>
                <a:ea typeface="Lato Light" panose="020F0502020204030203" pitchFamily="34" charset="0"/>
                <a:cs typeface="Mukta ExtraLight" panose="020B0000000000000000" pitchFamily="34" charset="77"/>
              </a:rPr>
              <a:t>,</a:t>
            </a:r>
            <a:r>
              <a:rPr lang="mn-MN" sz="1000" dirty="0" smtClean="0">
                <a:solidFill>
                  <a:schemeClr val="tx1"/>
                </a:solidFill>
                <a:latin typeface="Gothom"/>
                <a:ea typeface="Lato Light" panose="020F0502020204030203" pitchFamily="34" charset="0"/>
                <a:cs typeface="Mukta ExtraLight" panose="020B0000000000000000" pitchFamily="34" charset="77"/>
              </a:rPr>
              <a:t> татвар тайлан </a:t>
            </a:r>
            <a:r>
              <a:rPr lang="en-US" sz="1000" dirty="0">
                <a:solidFill>
                  <a:schemeClr val="tx1"/>
                </a:solidFill>
                <a:latin typeface="Gothom"/>
                <a:ea typeface="Lato Light" panose="020F0502020204030203" pitchFamily="34" charset="0"/>
                <a:cs typeface="Mukta ExtraLight" panose="020B0000000000000000" pitchFamily="34" charset="77"/>
              </a:rPr>
              <a:t>8</a:t>
            </a:r>
            <a:endParaRPr lang="mn-MN" sz="1000" dirty="0" smtClean="0">
              <a:solidFill>
                <a:schemeClr val="tx1"/>
              </a:solidFill>
              <a:latin typeface="Gothom"/>
              <a:ea typeface="Lato Light" panose="020F0502020204030203" pitchFamily="34" charset="0"/>
              <a:cs typeface="Mukta ExtraLight" panose="020B0000000000000000" pitchFamily="34" charset="77"/>
            </a:endParaRPr>
          </a:p>
          <a:p>
            <a:pPr marL="171450" indent="-171450">
              <a:lnSpc>
                <a:spcPct val="100000"/>
              </a:lnSpc>
              <a:spcBef>
                <a:spcPts val="0"/>
              </a:spcBef>
              <a:spcAft>
                <a:spcPts val="900"/>
              </a:spcAft>
              <a:buFont typeface="Wingdings" pitchFamily="2" charset="2"/>
              <a:buChar char="ü"/>
            </a:pPr>
            <a:r>
              <a:rPr lang="mn-MN" sz="1000" dirty="0" smtClean="0">
                <a:solidFill>
                  <a:schemeClr val="tx1"/>
                </a:solidFill>
                <a:latin typeface="Gothom"/>
                <a:ea typeface="Lato Light" panose="020F0502020204030203" pitchFamily="34" charset="0"/>
                <a:cs typeface="Mukta ExtraLight" panose="020B0000000000000000" pitchFamily="34" charset="77"/>
              </a:rPr>
              <a:t>Хяналт шалгалт</a:t>
            </a:r>
            <a:r>
              <a:rPr lang="en-US" sz="1000" dirty="0" smtClean="0">
                <a:solidFill>
                  <a:schemeClr val="tx1"/>
                </a:solidFill>
                <a:latin typeface="Gothom"/>
                <a:ea typeface="Lato Light" panose="020F0502020204030203" pitchFamily="34" charset="0"/>
                <a:cs typeface="Mukta ExtraLight" panose="020B0000000000000000" pitchFamily="34" charset="77"/>
              </a:rPr>
              <a:t> </a:t>
            </a:r>
            <a:r>
              <a:rPr lang="en-US" sz="1000" dirty="0">
                <a:solidFill>
                  <a:schemeClr val="tx1"/>
                </a:solidFill>
                <a:latin typeface="Gothom"/>
                <a:ea typeface="Lato Light" panose="020F0502020204030203" pitchFamily="34" charset="0"/>
                <a:cs typeface="Mukta ExtraLight" panose="020B0000000000000000" pitchFamily="34" charset="77"/>
              </a:rPr>
              <a:t>6</a:t>
            </a:r>
          </a:p>
        </p:txBody>
      </p:sp>
    </p:spTree>
    <p:extLst>
      <p:ext uri="{BB962C8B-B14F-4D97-AF65-F5344CB8AC3E}">
        <p14:creationId xmlns:p14="http://schemas.microsoft.com/office/powerpoint/2010/main" val="6494966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23" name="Title 1"/>
          <p:cNvSpPr txBox="1">
            <a:spLocks/>
          </p:cNvSpPr>
          <p:nvPr/>
        </p:nvSpPr>
        <p:spPr>
          <a:xfrm>
            <a:off x="-57148" y="1253684"/>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dirty="0" smtClean="0">
                <a:latin typeface="Times New Roman" pitchFamily="18" charset="0"/>
                <a:cs typeface="Times New Roman" pitchFamily="18" charset="0"/>
              </a:rPr>
              <a:t>Гол хөрөнгө оруулалт, засвар үйлчилгээ</a:t>
            </a:r>
            <a:endParaRPr lang="en-US" sz="2400" u="sng" dirty="0">
              <a:latin typeface="Times New Roman" pitchFamily="18" charset="0"/>
              <a:cs typeface="Times New Roman" pitchFamily="18" charset="0"/>
            </a:endParaRPr>
          </a:p>
        </p:txBody>
      </p:sp>
      <p:sp>
        <p:nvSpPr>
          <p:cNvPr id="24" name="Freeform 2">
            <a:extLst>
              <a:ext uri="{FF2B5EF4-FFF2-40B4-BE49-F238E27FC236}">
                <a16:creationId xmlns:a16="http://schemas.microsoft.com/office/drawing/2014/main" xmlns="" id="{A6B6141E-B574-1943-8DE3-0314C50DC93D}"/>
              </a:ext>
            </a:extLst>
          </p:cNvPr>
          <p:cNvSpPr>
            <a:spLocks noChangeArrowheads="1"/>
          </p:cNvSpPr>
          <p:nvPr/>
        </p:nvSpPr>
        <p:spPr bwMode="auto">
          <a:xfrm>
            <a:off x="271076" y="4910070"/>
            <a:ext cx="8671403" cy="45719"/>
          </a:xfrm>
          <a:custGeom>
            <a:avLst/>
            <a:gdLst>
              <a:gd name="T0" fmla="*/ 17021 w 17022"/>
              <a:gd name="T1" fmla="*/ 51 h 52"/>
              <a:gd name="T2" fmla="*/ 0 w 17022"/>
              <a:gd name="T3" fmla="*/ 51 h 52"/>
              <a:gd name="T4" fmla="*/ 0 w 17022"/>
              <a:gd name="T5" fmla="*/ 0 h 52"/>
              <a:gd name="T6" fmla="*/ 17021 w 17022"/>
              <a:gd name="T7" fmla="*/ 0 h 52"/>
              <a:gd name="T8" fmla="*/ 17021 w 17022"/>
              <a:gd name="T9" fmla="*/ 51 h 52"/>
            </a:gdLst>
            <a:ahLst/>
            <a:cxnLst>
              <a:cxn ang="0">
                <a:pos x="T0" y="T1"/>
              </a:cxn>
              <a:cxn ang="0">
                <a:pos x="T2" y="T3"/>
              </a:cxn>
              <a:cxn ang="0">
                <a:pos x="T4" y="T5"/>
              </a:cxn>
              <a:cxn ang="0">
                <a:pos x="T6" y="T7"/>
              </a:cxn>
              <a:cxn ang="0">
                <a:pos x="T8" y="T9"/>
              </a:cxn>
            </a:cxnLst>
            <a:rect l="0" t="0" r="r" b="b"/>
            <a:pathLst>
              <a:path w="17022" h="52">
                <a:moveTo>
                  <a:pt x="17021" y="51"/>
                </a:moveTo>
                <a:lnTo>
                  <a:pt x="0" y="51"/>
                </a:lnTo>
                <a:lnTo>
                  <a:pt x="0" y="0"/>
                </a:lnTo>
                <a:lnTo>
                  <a:pt x="17021" y="0"/>
                </a:lnTo>
                <a:lnTo>
                  <a:pt x="17021" y="51"/>
                </a:lnTo>
              </a:path>
            </a:pathLst>
          </a:custGeom>
          <a:solidFill>
            <a:schemeClr val="bg1">
              <a:lumMod val="85000"/>
            </a:schemeClr>
          </a:solidFill>
          <a:ln>
            <a:noFill/>
          </a:ln>
          <a:effectLst/>
        </p:spPr>
        <p:txBody>
          <a:bodyPr wrap="none" anchor="ctr"/>
          <a:lstStyle/>
          <a:p>
            <a:endParaRPr lang="en-US" sz="2000" dirty="0">
              <a:latin typeface="Gothom"/>
            </a:endParaRPr>
          </a:p>
        </p:txBody>
      </p:sp>
      <p:sp>
        <p:nvSpPr>
          <p:cNvPr id="25" name="Freeform 3">
            <a:extLst>
              <a:ext uri="{FF2B5EF4-FFF2-40B4-BE49-F238E27FC236}">
                <a16:creationId xmlns:a16="http://schemas.microsoft.com/office/drawing/2014/main" xmlns="" id="{40752904-C967-3E42-A16B-9B8439A2971A}"/>
              </a:ext>
            </a:extLst>
          </p:cNvPr>
          <p:cNvSpPr>
            <a:spLocks noChangeArrowheads="1"/>
          </p:cNvSpPr>
          <p:nvPr/>
        </p:nvSpPr>
        <p:spPr bwMode="auto">
          <a:xfrm>
            <a:off x="308164" y="2255911"/>
            <a:ext cx="970478" cy="1155815"/>
          </a:xfrm>
          <a:custGeom>
            <a:avLst/>
            <a:gdLst>
              <a:gd name="T0" fmla="*/ 339 w 1903"/>
              <a:gd name="T1" fmla="*/ 338 h 2176"/>
              <a:gd name="T2" fmla="*/ 339 w 1903"/>
              <a:gd name="T3" fmla="*/ 338 h 2176"/>
              <a:gd name="T4" fmla="*/ 1564 w 1903"/>
              <a:gd name="T5" fmla="*/ 338 h 2176"/>
              <a:gd name="T6" fmla="*/ 1564 w 1903"/>
              <a:gd name="T7" fmla="*/ 338 h 2176"/>
              <a:gd name="T8" fmla="*/ 1564 w 1903"/>
              <a:gd name="T9" fmla="*/ 1562 h 2176"/>
              <a:gd name="T10" fmla="*/ 951 w 1903"/>
              <a:gd name="T11" fmla="*/ 2175 h 2176"/>
              <a:gd name="T12" fmla="*/ 339 w 1903"/>
              <a:gd name="T13" fmla="*/ 1562 h 2176"/>
              <a:gd name="T14" fmla="*/ 339 w 1903"/>
              <a:gd name="T15" fmla="*/ 1562 h 2176"/>
              <a:gd name="T16" fmla="*/ 339 w 1903"/>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3" h="2176">
                <a:moveTo>
                  <a:pt x="339" y="338"/>
                </a:moveTo>
                <a:lnTo>
                  <a:pt x="339" y="338"/>
                </a:lnTo>
                <a:cubicBezTo>
                  <a:pt x="677" y="0"/>
                  <a:pt x="1225" y="0"/>
                  <a:pt x="1564" y="338"/>
                </a:cubicBezTo>
                <a:lnTo>
                  <a:pt x="1564" y="338"/>
                </a:lnTo>
                <a:cubicBezTo>
                  <a:pt x="1902" y="676"/>
                  <a:pt x="1902" y="1224"/>
                  <a:pt x="1564" y="1562"/>
                </a:cubicBezTo>
                <a:lnTo>
                  <a:pt x="951" y="2175"/>
                </a:lnTo>
                <a:lnTo>
                  <a:pt x="339" y="1562"/>
                </a:lnTo>
                <a:lnTo>
                  <a:pt x="339" y="1562"/>
                </a:lnTo>
                <a:cubicBezTo>
                  <a:pt x="0" y="1224"/>
                  <a:pt x="0" y="676"/>
                  <a:pt x="339" y="338"/>
                </a:cubicBezTo>
              </a:path>
            </a:pathLst>
          </a:custGeom>
          <a:solidFill>
            <a:srgbClr val="EE1D23"/>
          </a:solidFill>
          <a:ln>
            <a:noFill/>
          </a:ln>
          <a:effectLst/>
        </p:spPr>
        <p:txBody>
          <a:bodyPr wrap="none" anchor="ctr"/>
          <a:lstStyle/>
          <a:p>
            <a:r>
              <a:rPr lang="mn-MN" sz="2000" dirty="0" smtClean="0">
                <a:latin typeface="Gothom"/>
              </a:rPr>
              <a:t> </a:t>
            </a:r>
            <a:r>
              <a:rPr lang="en-US" sz="2000" b="1" dirty="0" smtClean="0">
                <a:solidFill>
                  <a:schemeClr val="bg1"/>
                </a:solidFill>
                <a:latin typeface="Gothom"/>
              </a:rPr>
              <a:t>1</a:t>
            </a:r>
            <a:r>
              <a:rPr lang="mn-MN" sz="2000" b="1" dirty="0" smtClean="0">
                <a:solidFill>
                  <a:schemeClr val="bg1"/>
                </a:solidFill>
                <a:latin typeface="Gothom"/>
              </a:rPr>
              <a:t> сар</a:t>
            </a:r>
            <a:endParaRPr lang="en-US" sz="2000" b="1" dirty="0">
              <a:solidFill>
                <a:schemeClr val="bg1"/>
              </a:solidFill>
              <a:latin typeface="Gothom"/>
            </a:endParaRPr>
          </a:p>
        </p:txBody>
      </p:sp>
      <p:sp>
        <p:nvSpPr>
          <p:cNvPr id="26" name="Freeform 71">
            <a:extLst>
              <a:ext uri="{FF2B5EF4-FFF2-40B4-BE49-F238E27FC236}">
                <a16:creationId xmlns:a16="http://schemas.microsoft.com/office/drawing/2014/main" xmlns="" id="{293D606E-0CB6-0040-B8DD-4AC30C160ADD}"/>
              </a:ext>
            </a:extLst>
          </p:cNvPr>
          <p:cNvSpPr>
            <a:spLocks noChangeArrowheads="1"/>
          </p:cNvSpPr>
          <p:nvPr/>
        </p:nvSpPr>
        <p:spPr bwMode="auto">
          <a:xfrm>
            <a:off x="2148950" y="2265959"/>
            <a:ext cx="970478" cy="1155815"/>
          </a:xfrm>
          <a:custGeom>
            <a:avLst/>
            <a:gdLst>
              <a:gd name="T0" fmla="*/ 338 w 1903"/>
              <a:gd name="T1" fmla="*/ 338 h 2176"/>
              <a:gd name="T2" fmla="*/ 338 w 1903"/>
              <a:gd name="T3" fmla="*/ 338 h 2176"/>
              <a:gd name="T4" fmla="*/ 1564 w 1903"/>
              <a:gd name="T5" fmla="*/ 338 h 2176"/>
              <a:gd name="T6" fmla="*/ 1564 w 1903"/>
              <a:gd name="T7" fmla="*/ 338 h 2176"/>
              <a:gd name="T8" fmla="*/ 1564 w 1903"/>
              <a:gd name="T9" fmla="*/ 1562 h 2176"/>
              <a:gd name="T10" fmla="*/ 951 w 1903"/>
              <a:gd name="T11" fmla="*/ 2175 h 2176"/>
              <a:gd name="T12" fmla="*/ 338 w 1903"/>
              <a:gd name="T13" fmla="*/ 1562 h 2176"/>
              <a:gd name="T14" fmla="*/ 338 w 1903"/>
              <a:gd name="T15" fmla="*/ 1562 h 2176"/>
              <a:gd name="T16" fmla="*/ 338 w 1903"/>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3" h="2176">
                <a:moveTo>
                  <a:pt x="338" y="338"/>
                </a:moveTo>
                <a:lnTo>
                  <a:pt x="338" y="338"/>
                </a:lnTo>
                <a:cubicBezTo>
                  <a:pt x="677" y="0"/>
                  <a:pt x="1226" y="0"/>
                  <a:pt x="1564" y="338"/>
                </a:cubicBezTo>
                <a:lnTo>
                  <a:pt x="1564" y="338"/>
                </a:lnTo>
                <a:cubicBezTo>
                  <a:pt x="1902" y="676"/>
                  <a:pt x="1902" y="1224"/>
                  <a:pt x="1564" y="1562"/>
                </a:cubicBezTo>
                <a:lnTo>
                  <a:pt x="951" y="2175"/>
                </a:lnTo>
                <a:lnTo>
                  <a:pt x="338" y="1562"/>
                </a:lnTo>
                <a:lnTo>
                  <a:pt x="338" y="1562"/>
                </a:lnTo>
                <a:cubicBezTo>
                  <a:pt x="0" y="1224"/>
                  <a:pt x="0" y="676"/>
                  <a:pt x="338" y="338"/>
                </a:cubicBezTo>
              </a:path>
            </a:pathLst>
          </a:custGeom>
          <a:solidFill>
            <a:srgbClr val="2EA648"/>
          </a:solidFill>
          <a:ln>
            <a:noFill/>
          </a:ln>
          <a:effectLst/>
        </p:spPr>
        <p:txBody>
          <a:bodyPr wrap="none" anchor="ctr"/>
          <a:lstStyle/>
          <a:p>
            <a:r>
              <a:rPr lang="mn-MN" sz="2000" b="1" dirty="0" smtClean="0">
                <a:solidFill>
                  <a:schemeClr val="bg1"/>
                </a:solidFill>
                <a:latin typeface="Gothom"/>
              </a:rPr>
              <a:t> </a:t>
            </a:r>
            <a:r>
              <a:rPr lang="en-US" sz="2000" b="1" dirty="0">
                <a:solidFill>
                  <a:schemeClr val="bg1"/>
                </a:solidFill>
                <a:latin typeface="Gothom"/>
              </a:rPr>
              <a:t>2</a:t>
            </a:r>
            <a:r>
              <a:rPr lang="mn-MN" sz="2000" b="1" dirty="0" smtClean="0">
                <a:solidFill>
                  <a:schemeClr val="bg1"/>
                </a:solidFill>
                <a:latin typeface="Gothom"/>
              </a:rPr>
              <a:t> </a:t>
            </a:r>
            <a:r>
              <a:rPr lang="mn-MN" sz="2000" b="1" dirty="0">
                <a:solidFill>
                  <a:schemeClr val="bg1"/>
                </a:solidFill>
                <a:latin typeface="Gothom"/>
              </a:rPr>
              <a:t>сар</a:t>
            </a:r>
            <a:endParaRPr lang="en-US" sz="2000" b="1" dirty="0">
              <a:solidFill>
                <a:schemeClr val="bg1"/>
              </a:solidFill>
              <a:latin typeface="Gothom"/>
            </a:endParaRPr>
          </a:p>
        </p:txBody>
      </p:sp>
      <p:sp>
        <p:nvSpPr>
          <p:cNvPr id="27" name="Freeform 139">
            <a:extLst>
              <a:ext uri="{FF2B5EF4-FFF2-40B4-BE49-F238E27FC236}">
                <a16:creationId xmlns:a16="http://schemas.microsoft.com/office/drawing/2014/main" xmlns="" id="{2ED9781A-3652-6948-A67B-E371D640486E}"/>
              </a:ext>
            </a:extLst>
          </p:cNvPr>
          <p:cNvSpPr>
            <a:spLocks noChangeArrowheads="1"/>
          </p:cNvSpPr>
          <p:nvPr/>
        </p:nvSpPr>
        <p:spPr bwMode="auto">
          <a:xfrm>
            <a:off x="3851731" y="2265958"/>
            <a:ext cx="968231" cy="1155815"/>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4"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F36421"/>
          </a:solidFill>
          <a:ln>
            <a:noFill/>
          </a:ln>
          <a:effectLst/>
        </p:spPr>
        <p:txBody>
          <a:bodyPr wrap="none" anchor="ctr"/>
          <a:lstStyle/>
          <a:p>
            <a:r>
              <a:rPr lang="mn-MN" sz="2000" b="1" dirty="0" smtClean="0">
                <a:solidFill>
                  <a:schemeClr val="bg1"/>
                </a:solidFill>
                <a:latin typeface="Gothom"/>
              </a:rPr>
              <a:t> </a:t>
            </a:r>
            <a:r>
              <a:rPr lang="en-US" sz="2000" b="1" dirty="0">
                <a:solidFill>
                  <a:schemeClr val="bg1"/>
                </a:solidFill>
                <a:latin typeface="Gothom"/>
              </a:rPr>
              <a:t>4</a:t>
            </a:r>
            <a:r>
              <a:rPr lang="mn-MN" sz="2000" b="1" dirty="0" smtClean="0">
                <a:solidFill>
                  <a:schemeClr val="bg1"/>
                </a:solidFill>
                <a:latin typeface="Gothom"/>
              </a:rPr>
              <a:t> сар</a:t>
            </a:r>
            <a:endParaRPr lang="en-US" sz="2000" b="1" dirty="0">
              <a:solidFill>
                <a:schemeClr val="bg1"/>
              </a:solidFill>
              <a:latin typeface="Gothom"/>
            </a:endParaRPr>
          </a:p>
        </p:txBody>
      </p:sp>
      <p:sp>
        <p:nvSpPr>
          <p:cNvPr id="28" name="Freeform 207">
            <a:extLst>
              <a:ext uri="{FF2B5EF4-FFF2-40B4-BE49-F238E27FC236}">
                <a16:creationId xmlns:a16="http://schemas.microsoft.com/office/drawing/2014/main" xmlns="" id="{1B71C3A1-0776-F546-B89C-F13C50B1796B}"/>
              </a:ext>
            </a:extLst>
          </p:cNvPr>
          <p:cNvSpPr>
            <a:spLocks noChangeArrowheads="1"/>
          </p:cNvSpPr>
          <p:nvPr/>
        </p:nvSpPr>
        <p:spPr bwMode="auto">
          <a:xfrm>
            <a:off x="5474886" y="2282203"/>
            <a:ext cx="968233" cy="1155815"/>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5"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1074BC"/>
          </a:solidFill>
          <a:ln>
            <a:noFill/>
          </a:ln>
          <a:effectLst/>
        </p:spPr>
        <p:txBody>
          <a:bodyPr wrap="none" anchor="ctr"/>
          <a:lstStyle/>
          <a:p>
            <a:r>
              <a:rPr lang="mn-MN" sz="2000" b="1" dirty="0" smtClean="0">
                <a:solidFill>
                  <a:schemeClr val="bg1"/>
                </a:solidFill>
                <a:latin typeface="Gothom"/>
              </a:rPr>
              <a:t> </a:t>
            </a:r>
            <a:r>
              <a:rPr lang="en-US" sz="2000" b="1" dirty="0">
                <a:solidFill>
                  <a:schemeClr val="bg1"/>
                </a:solidFill>
                <a:latin typeface="Gothom"/>
              </a:rPr>
              <a:t>5</a:t>
            </a:r>
            <a:r>
              <a:rPr lang="mn-MN" sz="2000" b="1" dirty="0" smtClean="0">
                <a:solidFill>
                  <a:schemeClr val="bg1"/>
                </a:solidFill>
                <a:latin typeface="Gothom"/>
              </a:rPr>
              <a:t> </a:t>
            </a:r>
            <a:r>
              <a:rPr lang="mn-MN" sz="2000" b="1" dirty="0">
                <a:solidFill>
                  <a:schemeClr val="bg1"/>
                </a:solidFill>
                <a:latin typeface="Gothom"/>
              </a:rPr>
              <a:t>сар</a:t>
            </a:r>
            <a:endParaRPr lang="en-US" sz="2000" b="1" dirty="0">
              <a:solidFill>
                <a:schemeClr val="bg1"/>
              </a:solidFill>
              <a:latin typeface="Gothom"/>
            </a:endParaRPr>
          </a:p>
        </p:txBody>
      </p:sp>
      <p:sp>
        <p:nvSpPr>
          <p:cNvPr id="29" name="Freeform 207">
            <a:extLst>
              <a:ext uri="{FF2B5EF4-FFF2-40B4-BE49-F238E27FC236}">
                <a16:creationId xmlns:a16="http://schemas.microsoft.com/office/drawing/2014/main" xmlns="" id="{841F330F-BC36-594C-8AF2-CD8C766A8A4F}"/>
              </a:ext>
            </a:extLst>
          </p:cNvPr>
          <p:cNvSpPr>
            <a:spLocks noChangeArrowheads="1"/>
          </p:cNvSpPr>
          <p:nvPr/>
        </p:nvSpPr>
        <p:spPr bwMode="auto">
          <a:xfrm>
            <a:off x="7367173" y="2225068"/>
            <a:ext cx="968233" cy="1155815"/>
          </a:xfrm>
          <a:custGeom>
            <a:avLst/>
            <a:gdLst>
              <a:gd name="T0" fmla="*/ 338 w 1902"/>
              <a:gd name="T1" fmla="*/ 338 h 2176"/>
              <a:gd name="T2" fmla="*/ 338 w 1902"/>
              <a:gd name="T3" fmla="*/ 338 h 2176"/>
              <a:gd name="T4" fmla="*/ 1563 w 1902"/>
              <a:gd name="T5" fmla="*/ 338 h 2176"/>
              <a:gd name="T6" fmla="*/ 1563 w 1902"/>
              <a:gd name="T7" fmla="*/ 338 h 2176"/>
              <a:gd name="T8" fmla="*/ 1563 w 1902"/>
              <a:gd name="T9" fmla="*/ 1562 h 2176"/>
              <a:gd name="T10" fmla="*/ 950 w 1902"/>
              <a:gd name="T11" fmla="*/ 2175 h 2176"/>
              <a:gd name="T12" fmla="*/ 338 w 1902"/>
              <a:gd name="T13" fmla="*/ 1562 h 2176"/>
              <a:gd name="T14" fmla="*/ 338 w 1902"/>
              <a:gd name="T15" fmla="*/ 1562 h 2176"/>
              <a:gd name="T16" fmla="*/ 338 w 1902"/>
              <a:gd name="T17" fmla="*/ 338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2" h="2176">
                <a:moveTo>
                  <a:pt x="338" y="338"/>
                </a:moveTo>
                <a:lnTo>
                  <a:pt x="338" y="338"/>
                </a:lnTo>
                <a:cubicBezTo>
                  <a:pt x="676" y="0"/>
                  <a:pt x="1225" y="0"/>
                  <a:pt x="1563" y="338"/>
                </a:cubicBezTo>
                <a:lnTo>
                  <a:pt x="1563" y="338"/>
                </a:lnTo>
                <a:cubicBezTo>
                  <a:pt x="1901" y="676"/>
                  <a:pt x="1901" y="1224"/>
                  <a:pt x="1563" y="1562"/>
                </a:cubicBezTo>
                <a:lnTo>
                  <a:pt x="950" y="2175"/>
                </a:lnTo>
                <a:lnTo>
                  <a:pt x="338" y="1562"/>
                </a:lnTo>
                <a:lnTo>
                  <a:pt x="338" y="1562"/>
                </a:lnTo>
                <a:cubicBezTo>
                  <a:pt x="0" y="1224"/>
                  <a:pt x="0" y="676"/>
                  <a:pt x="338" y="338"/>
                </a:cubicBezTo>
              </a:path>
            </a:pathLst>
          </a:custGeom>
          <a:solidFill>
            <a:srgbClr val="FEC210"/>
          </a:solidFill>
          <a:ln>
            <a:noFill/>
          </a:ln>
          <a:effectLst/>
        </p:spPr>
        <p:txBody>
          <a:bodyPr wrap="none" anchor="ctr"/>
          <a:lstStyle/>
          <a:p>
            <a:r>
              <a:rPr lang="mn-MN" sz="2000" b="1" dirty="0" smtClean="0">
                <a:solidFill>
                  <a:schemeClr val="bg1"/>
                </a:solidFill>
                <a:latin typeface="Gothom"/>
              </a:rPr>
              <a:t> </a:t>
            </a:r>
            <a:r>
              <a:rPr lang="en-US" sz="2000" b="1" dirty="0">
                <a:solidFill>
                  <a:schemeClr val="bg1"/>
                </a:solidFill>
                <a:latin typeface="Gothom"/>
              </a:rPr>
              <a:t>4</a:t>
            </a:r>
            <a:r>
              <a:rPr lang="mn-MN" sz="2000" b="1" dirty="0" smtClean="0">
                <a:solidFill>
                  <a:schemeClr val="bg1"/>
                </a:solidFill>
                <a:latin typeface="Gothom"/>
              </a:rPr>
              <a:t> </a:t>
            </a:r>
            <a:r>
              <a:rPr lang="mn-MN" sz="2000" b="1" dirty="0">
                <a:solidFill>
                  <a:schemeClr val="bg1"/>
                </a:solidFill>
                <a:latin typeface="Gothom"/>
              </a:rPr>
              <a:t>сар</a:t>
            </a:r>
            <a:endParaRPr lang="en-US" sz="2000" b="1" dirty="0">
              <a:solidFill>
                <a:schemeClr val="bg1"/>
              </a:solidFill>
              <a:latin typeface="Gothom"/>
            </a:endParaRPr>
          </a:p>
        </p:txBody>
      </p:sp>
      <p:sp>
        <p:nvSpPr>
          <p:cNvPr id="30" name="TextBox 29">
            <a:extLst>
              <a:ext uri="{FF2B5EF4-FFF2-40B4-BE49-F238E27FC236}">
                <a16:creationId xmlns:a16="http://schemas.microsoft.com/office/drawing/2014/main" xmlns="" id="{219185C5-7AA2-2F42-85D4-57CDBC84DE12}"/>
              </a:ext>
            </a:extLst>
          </p:cNvPr>
          <p:cNvSpPr txBox="1"/>
          <p:nvPr/>
        </p:nvSpPr>
        <p:spPr>
          <a:xfrm>
            <a:off x="165034" y="5137130"/>
            <a:ext cx="1226655" cy="523220"/>
          </a:xfrm>
          <a:prstGeom prst="rect">
            <a:avLst/>
          </a:prstGeom>
          <a:noFill/>
        </p:spPr>
        <p:txBody>
          <a:bodyPr wrap="square" rtlCol="0" anchor="b" anchorCtr="0">
            <a:spAutoFit/>
          </a:bodyPr>
          <a:lstStyle/>
          <a:p>
            <a:pPr algn="ctr"/>
            <a:r>
              <a:rPr lang="mn-MN" sz="1400" b="1" dirty="0" smtClean="0">
                <a:solidFill>
                  <a:schemeClr val="tx2"/>
                </a:solidFill>
                <a:latin typeface="Gothom"/>
                <a:ea typeface="League Spartan" charset="0"/>
                <a:cs typeface="Poppins" pitchFamily="2" charset="77"/>
              </a:rPr>
              <a:t>Хөргүүрийн өрөө</a:t>
            </a:r>
            <a:endParaRPr lang="en-US" sz="1400" b="1" dirty="0">
              <a:solidFill>
                <a:schemeClr val="tx2"/>
              </a:solidFill>
              <a:latin typeface="Gothom"/>
              <a:ea typeface="League Spartan" charset="0"/>
              <a:cs typeface="Poppins" pitchFamily="2" charset="77"/>
            </a:endParaRPr>
          </a:p>
        </p:txBody>
      </p:sp>
      <p:sp>
        <p:nvSpPr>
          <p:cNvPr id="35" name="Subtitle 2">
            <a:extLst>
              <a:ext uri="{FF2B5EF4-FFF2-40B4-BE49-F238E27FC236}">
                <a16:creationId xmlns:a16="http://schemas.microsoft.com/office/drawing/2014/main" xmlns="" id="{8CFBF5B3-DAEC-1045-9BB1-975FE7F18B24}"/>
              </a:ext>
            </a:extLst>
          </p:cNvPr>
          <p:cNvSpPr txBox="1">
            <a:spLocks/>
          </p:cNvSpPr>
          <p:nvPr/>
        </p:nvSpPr>
        <p:spPr>
          <a:xfrm>
            <a:off x="139005" y="3633680"/>
            <a:ext cx="1332697" cy="969496"/>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Талх хөргөх процессийг хурдасгах, оройн ээлжгүй болгох</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36" name="Subtitle 2">
            <a:extLst>
              <a:ext uri="{FF2B5EF4-FFF2-40B4-BE49-F238E27FC236}">
                <a16:creationId xmlns:a16="http://schemas.microsoft.com/office/drawing/2014/main" xmlns="" id="{37C0503D-3C1B-0F4A-9873-D6364FA07F88}"/>
              </a:ext>
            </a:extLst>
          </p:cNvPr>
          <p:cNvSpPr txBox="1">
            <a:spLocks/>
          </p:cNvSpPr>
          <p:nvPr/>
        </p:nvSpPr>
        <p:spPr>
          <a:xfrm>
            <a:off x="1917790" y="3749097"/>
            <a:ext cx="1348585" cy="969496"/>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Талхан цехийн шалыг засварлах цонхыг вакум болгох</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37" name="Subtitle 2">
            <a:extLst>
              <a:ext uri="{FF2B5EF4-FFF2-40B4-BE49-F238E27FC236}">
                <a16:creationId xmlns:a16="http://schemas.microsoft.com/office/drawing/2014/main" xmlns="" id="{E689D179-5AAC-FE47-8295-6612534147D0}"/>
              </a:ext>
            </a:extLst>
          </p:cNvPr>
          <p:cNvSpPr txBox="1">
            <a:spLocks/>
          </p:cNvSpPr>
          <p:nvPr/>
        </p:nvSpPr>
        <p:spPr>
          <a:xfrm>
            <a:off x="3616453" y="3594325"/>
            <a:ext cx="1348585" cy="120032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Улаанбаатар хотруу зайрмаг нийлүүлэхэд нэн шаардлагатай байгаа</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38" name="Subtitle 2">
            <a:extLst>
              <a:ext uri="{FF2B5EF4-FFF2-40B4-BE49-F238E27FC236}">
                <a16:creationId xmlns:a16="http://schemas.microsoft.com/office/drawing/2014/main" xmlns="" id="{C018CE84-EB17-DE42-BF78-9BE2513687D9}"/>
              </a:ext>
            </a:extLst>
          </p:cNvPr>
          <p:cNvSpPr txBox="1">
            <a:spLocks/>
          </p:cNvSpPr>
          <p:nvPr/>
        </p:nvSpPr>
        <p:spPr>
          <a:xfrm>
            <a:off x="5097838" y="3633122"/>
            <a:ext cx="1722327" cy="120032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Савалгаа шөнө </a:t>
            </a:r>
            <a:r>
              <a:rPr lang="en-US" sz="1200" dirty="0" smtClean="0">
                <a:solidFill>
                  <a:schemeClr val="tx1"/>
                </a:solidFill>
                <a:latin typeface="Gothom"/>
                <a:ea typeface="Lato Light" panose="020F0502020204030203" pitchFamily="34" charset="0"/>
                <a:cs typeface="Mukta ExtraLight" panose="020B0000000000000000" pitchFamily="34" charset="77"/>
              </a:rPr>
              <a:t>4</a:t>
            </a:r>
            <a:r>
              <a:rPr lang="mn-MN" sz="1200" dirty="0" smtClean="0">
                <a:solidFill>
                  <a:schemeClr val="tx1"/>
                </a:solidFill>
                <a:latin typeface="Gothom"/>
                <a:ea typeface="Lato Light" panose="020F0502020204030203" pitchFamily="34" charset="0"/>
                <a:cs typeface="Mukta ExtraLight" panose="020B0000000000000000" pitchFamily="34" charset="77"/>
              </a:rPr>
              <a:t> цаг хүртэл ажиллах тохиолдол их тул үүнийг шийдсэнээр асуудал цэгцрэнэ</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39" name="Subtitle 2">
            <a:extLst>
              <a:ext uri="{FF2B5EF4-FFF2-40B4-BE49-F238E27FC236}">
                <a16:creationId xmlns:a16="http://schemas.microsoft.com/office/drawing/2014/main" xmlns="" id="{959BA52F-5E97-4749-BDB8-176FB9BD5FA3}"/>
              </a:ext>
            </a:extLst>
          </p:cNvPr>
          <p:cNvSpPr txBox="1">
            <a:spLocks/>
          </p:cNvSpPr>
          <p:nvPr/>
        </p:nvSpPr>
        <p:spPr>
          <a:xfrm>
            <a:off x="7176996" y="3633680"/>
            <a:ext cx="1348585" cy="1200329"/>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Зайрмагны борлуулагдах гол зүйл бол өөрийн хөлдөөгчтэй байх юм</a:t>
            </a:r>
            <a:endParaRPr lang="en-US" sz="1200" dirty="0">
              <a:solidFill>
                <a:schemeClr val="tx1"/>
              </a:solidFill>
              <a:latin typeface="Gothom"/>
              <a:ea typeface="Lato Light" panose="020F0502020204030203" pitchFamily="34" charset="0"/>
              <a:cs typeface="Mukta ExtraLight" panose="020B0000000000000000" pitchFamily="34" charset="77"/>
            </a:endParaRPr>
          </a:p>
        </p:txBody>
      </p:sp>
      <p:sp>
        <p:nvSpPr>
          <p:cNvPr id="45" name="TextBox 44">
            <a:extLst>
              <a:ext uri="{FF2B5EF4-FFF2-40B4-BE49-F238E27FC236}">
                <a16:creationId xmlns:a16="http://schemas.microsoft.com/office/drawing/2014/main" xmlns="" id="{219185C5-7AA2-2F42-85D4-57CDBC84DE12}"/>
              </a:ext>
            </a:extLst>
          </p:cNvPr>
          <p:cNvSpPr txBox="1"/>
          <p:nvPr/>
        </p:nvSpPr>
        <p:spPr>
          <a:xfrm>
            <a:off x="1978754" y="5159490"/>
            <a:ext cx="1226655" cy="523220"/>
          </a:xfrm>
          <a:prstGeom prst="rect">
            <a:avLst/>
          </a:prstGeom>
          <a:noFill/>
        </p:spPr>
        <p:txBody>
          <a:bodyPr wrap="square" rtlCol="0" anchor="b" anchorCtr="0">
            <a:spAutoFit/>
          </a:bodyPr>
          <a:lstStyle/>
          <a:p>
            <a:pPr algn="ctr"/>
            <a:r>
              <a:rPr lang="mn-MN" sz="1400" b="1" dirty="0" smtClean="0">
                <a:solidFill>
                  <a:schemeClr val="tx2"/>
                </a:solidFill>
                <a:latin typeface="Gothom"/>
                <a:ea typeface="League Spartan" charset="0"/>
                <a:cs typeface="Poppins" pitchFamily="2" charset="77"/>
              </a:rPr>
              <a:t>Талхан цех засвар</a:t>
            </a:r>
            <a:endParaRPr lang="en-US" sz="1400" b="1" dirty="0">
              <a:solidFill>
                <a:schemeClr val="tx2"/>
              </a:solidFill>
              <a:latin typeface="Gothom"/>
              <a:ea typeface="League Spartan" charset="0"/>
              <a:cs typeface="Poppins" pitchFamily="2" charset="77"/>
            </a:endParaRPr>
          </a:p>
        </p:txBody>
      </p:sp>
      <p:sp>
        <p:nvSpPr>
          <p:cNvPr id="46" name="TextBox 45">
            <a:extLst>
              <a:ext uri="{FF2B5EF4-FFF2-40B4-BE49-F238E27FC236}">
                <a16:creationId xmlns:a16="http://schemas.microsoft.com/office/drawing/2014/main" xmlns="" id="{219185C5-7AA2-2F42-85D4-57CDBC84DE12}"/>
              </a:ext>
            </a:extLst>
          </p:cNvPr>
          <p:cNvSpPr txBox="1"/>
          <p:nvPr/>
        </p:nvSpPr>
        <p:spPr>
          <a:xfrm>
            <a:off x="3722517" y="5133850"/>
            <a:ext cx="1226655" cy="523220"/>
          </a:xfrm>
          <a:prstGeom prst="rect">
            <a:avLst/>
          </a:prstGeom>
          <a:noFill/>
        </p:spPr>
        <p:txBody>
          <a:bodyPr wrap="square" rtlCol="0" anchor="b" anchorCtr="0">
            <a:spAutoFit/>
          </a:bodyPr>
          <a:lstStyle/>
          <a:p>
            <a:pPr algn="ctr"/>
            <a:r>
              <a:rPr lang="mn-MN" sz="1400" b="1" dirty="0" smtClean="0">
                <a:solidFill>
                  <a:schemeClr val="tx2"/>
                </a:solidFill>
                <a:latin typeface="Gothom"/>
                <a:ea typeface="League Spartan" charset="0"/>
                <a:cs typeface="Poppins" pitchFamily="2" charset="77"/>
              </a:rPr>
              <a:t>Гүн хөлдөөгч</a:t>
            </a:r>
            <a:endParaRPr lang="en-US" sz="1400" b="1" dirty="0">
              <a:solidFill>
                <a:schemeClr val="tx2"/>
              </a:solidFill>
              <a:latin typeface="Gothom"/>
              <a:ea typeface="League Spartan" charset="0"/>
              <a:cs typeface="Poppins" pitchFamily="2" charset="77"/>
            </a:endParaRPr>
          </a:p>
        </p:txBody>
      </p:sp>
      <p:sp>
        <p:nvSpPr>
          <p:cNvPr id="47" name="TextBox 46">
            <a:extLst>
              <a:ext uri="{FF2B5EF4-FFF2-40B4-BE49-F238E27FC236}">
                <a16:creationId xmlns:a16="http://schemas.microsoft.com/office/drawing/2014/main" xmlns="" id="{219185C5-7AA2-2F42-85D4-57CDBC84DE12}"/>
              </a:ext>
            </a:extLst>
          </p:cNvPr>
          <p:cNvSpPr txBox="1"/>
          <p:nvPr/>
        </p:nvSpPr>
        <p:spPr>
          <a:xfrm>
            <a:off x="5333230" y="5133850"/>
            <a:ext cx="1226655" cy="523220"/>
          </a:xfrm>
          <a:prstGeom prst="rect">
            <a:avLst/>
          </a:prstGeom>
          <a:noFill/>
        </p:spPr>
        <p:txBody>
          <a:bodyPr wrap="square" rtlCol="0" anchor="b" anchorCtr="0">
            <a:spAutoFit/>
          </a:bodyPr>
          <a:lstStyle/>
          <a:p>
            <a:pPr algn="ctr"/>
            <a:r>
              <a:rPr lang="mn-MN" sz="1400" b="1" dirty="0" smtClean="0">
                <a:solidFill>
                  <a:schemeClr val="tx2"/>
                </a:solidFill>
                <a:latin typeface="Gothom"/>
                <a:ea typeface="League Spartan" charset="0"/>
                <a:cs typeface="Poppins" pitchFamily="2" charset="77"/>
              </a:rPr>
              <a:t>Автомат савлагч</a:t>
            </a:r>
            <a:endParaRPr lang="en-US" sz="1400" b="1" dirty="0">
              <a:solidFill>
                <a:schemeClr val="tx2"/>
              </a:solidFill>
              <a:latin typeface="Gothom"/>
              <a:ea typeface="League Spartan" charset="0"/>
              <a:cs typeface="Poppins" pitchFamily="2" charset="77"/>
            </a:endParaRPr>
          </a:p>
        </p:txBody>
      </p:sp>
      <p:sp>
        <p:nvSpPr>
          <p:cNvPr id="48" name="TextBox 47">
            <a:extLst>
              <a:ext uri="{FF2B5EF4-FFF2-40B4-BE49-F238E27FC236}">
                <a16:creationId xmlns:a16="http://schemas.microsoft.com/office/drawing/2014/main" xmlns="" id="{219185C5-7AA2-2F42-85D4-57CDBC84DE12}"/>
              </a:ext>
            </a:extLst>
          </p:cNvPr>
          <p:cNvSpPr txBox="1"/>
          <p:nvPr/>
        </p:nvSpPr>
        <p:spPr>
          <a:xfrm>
            <a:off x="7255199" y="5133850"/>
            <a:ext cx="1226655" cy="523220"/>
          </a:xfrm>
          <a:prstGeom prst="rect">
            <a:avLst/>
          </a:prstGeom>
          <a:noFill/>
        </p:spPr>
        <p:txBody>
          <a:bodyPr wrap="square" rtlCol="0" anchor="b" anchorCtr="0">
            <a:spAutoFit/>
          </a:bodyPr>
          <a:lstStyle/>
          <a:p>
            <a:pPr algn="ctr"/>
            <a:r>
              <a:rPr lang="mn-MN" sz="1400" b="1" dirty="0" smtClean="0">
                <a:solidFill>
                  <a:schemeClr val="tx2"/>
                </a:solidFill>
                <a:latin typeface="Gothom"/>
                <a:ea typeface="League Spartan" charset="0"/>
                <a:cs typeface="Poppins" pitchFamily="2" charset="77"/>
              </a:rPr>
              <a:t>Дэлгүүрийн хөлдөөгч</a:t>
            </a:r>
            <a:endParaRPr lang="en-US" sz="1400" b="1" dirty="0">
              <a:solidFill>
                <a:schemeClr val="tx2"/>
              </a:solidFill>
              <a:latin typeface="Gothom"/>
              <a:ea typeface="League Spartan" charset="0"/>
              <a:cs typeface="Poppins" pitchFamily="2" charset="77"/>
            </a:endParaRPr>
          </a:p>
        </p:txBody>
      </p:sp>
    </p:spTree>
    <p:extLst>
      <p:ext uri="{BB962C8B-B14F-4D97-AF65-F5344CB8AC3E}">
        <p14:creationId xmlns:p14="http://schemas.microsoft.com/office/powerpoint/2010/main" val="6853387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Title 1"/>
          <p:cNvSpPr txBox="1">
            <a:spLocks/>
          </p:cNvSpPr>
          <p:nvPr/>
        </p:nvSpPr>
        <p:spPr>
          <a:xfrm>
            <a:off x="0" y="1760220"/>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en-US" sz="2400" b="1" u="sng" dirty="0" smtClean="0">
                <a:latin typeface="Times New Roman" pitchFamily="18" charset="0"/>
                <a:cs typeface="Times New Roman" pitchFamily="18" charset="0"/>
              </a:rPr>
              <a:t>2023 </a:t>
            </a:r>
            <a:r>
              <a:rPr lang="mn-MN" sz="2400" b="1" u="sng" dirty="0" smtClean="0">
                <a:latin typeface="Times New Roman" pitchFamily="18" charset="0"/>
                <a:cs typeface="Times New Roman" pitchFamily="18" charset="0"/>
              </a:rPr>
              <a:t>оны </a:t>
            </a:r>
            <a:r>
              <a:rPr lang="en-US" sz="2400" b="1" u="sng" dirty="0" smtClean="0">
                <a:latin typeface="Times New Roman" pitchFamily="18" charset="0"/>
                <a:cs typeface="Times New Roman" pitchFamily="18" charset="0"/>
              </a:rPr>
              <a:t>12</a:t>
            </a:r>
            <a:r>
              <a:rPr lang="mn-MN" sz="2400" b="1" u="sng" dirty="0" smtClean="0">
                <a:latin typeface="Times New Roman" pitchFamily="18" charset="0"/>
                <a:cs typeface="Times New Roman" pitchFamily="18" charset="0"/>
              </a:rPr>
              <a:t> сар</a:t>
            </a:r>
            <a:endParaRPr lang="en-US" sz="2400" b="1" u="sng" dirty="0">
              <a:latin typeface="Times New Roman" pitchFamily="18" charset="0"/>
              <a:cs typeface="Times New Roman" pitchFamily="18" charset="0"/>
            </a:endParaRPr>
          </a:p>
        </p:txBody>
      </p:sp>
      <p:sp>
        <p:nvSpPr>
          <p:cNvPr id="6" name="Subtitle 2">
            <a:extLst>
              <a:ext uri="{FF2B5EF4-FFF2-40B4-BE49-F238E27FC236}">
                <a16:creationId xmlns:a16="http://schemas.microsoft.com/office/drawing/2014/main" xmlns="" id="{37C0503D-3C1B-0F4A-9873-D6364FA07F88}"/>
              </a:ext>
            </a:extLst>
          </p:cNvPr>
          <p:cNvSpPr txBox="1">
            <a:spLocks/>
          </p:cNvSpPr>
          <p:nvPr/>
        </p:nvSpPr>
        <p:spPr>
          <a:xfrm>
            <a:off x="228601" y="2300820"/>
            <a:ext cx="1775111" cy="5447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b="1" dirty="0" smtClean="0">
                <a:solidFill>
                  <a:srgbClr val="00B050"/>
                </a:solidFill>
                <a:latin typeface="Gothom"/>
                <a:ea typeface="Lato Light" panose="020F0502020204030203" pitchFamily="34" charset="0"/>
                <a:cs typeface="Mukta ExtraLight" panose="020B0000000000000000" pitchFamily="34" charset="77"/>
              </a:rPr>
              <a:t>:</a:t>
            </a:r>
            <a:endParaRPr lang="en-US" sz="1200" b="1" dirty="0">
              <a:solidFill>
                <a:srgbClr val="00B050"/>
              </a:solidFill>
              <a:latin typeface="Gothom"/>
              <a:ea typeface="Lato Light" panose="020F0502020204030203" pitchFamily="34" charset="0"/>
              <a:cs typeface="Mukta ExtraLight" panose="020B0000000000000000" pitchFamily="34" charset="77"/>
            </a:endParaRPr>
          </a:p>
          <a:p>
            <a:pPr>
              <a:lnSpc>
                <a:spcPts val="1750"/>
              </a:lnSpc>
            </a:pPr>
            <a:endParaRPr lang="en-US" sz="1200" b="1" dirty="0" smtClean="0">
              <a:solidFill>
                <a:schemeClr val="tx1"/>
              </a:solidFill>
              <a:latin typeface="Gothom"/>
              <a:ea typeface="Lato Light" panose="020F0502020204030203" pitchFamily="34" charset="0"/>
              <a:cs typeface="Mukta ExtraLight" panose="020B0000000000000000" pitchFamily="34" charset="77"/>
            </a:endParaRPr>
          </a:p>
        </p:txBody>
      </p:sp>
      <p:sp>
        <p:nvSpPr>
          <p:cNvPr id="7" name="Subtitle 2">
            <a:extLst>
              <a:ext uri="{FF2B5EF4-FFF2-40B4-BE49-F238E27FC236}">
                <a16:creationId xmlns:a16="http://schemas.microsoft.com/office/drawing/2014/main" xmlns="" id="{37C0503D-3C1B-0F4A-9873-D6364FA07F88}"/>
              </a:ext>
            </a:extLst>
          </p:cNvPr>
          <p:cNvSpPr txBox="1">
            <a:spLocks/>
          </p:cNvSpPr>
          <p:nvPr/>
        </p:nvSpPr>
        <p:spPr>
          <a:xfrm>
            <a:off x="444760" y="2615785"/>
            <a:ext cx="8699241" cy="54476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endParaRPr lang="en-US" sz="1200" dirty="0">
              <a:solidFill>
                <a:schemeClr val="tx1"/>
              </a:solidFill>
              <a:latin typeface="Gothom"/>
              <a:ea typeface="Lato Light" panose="020F0502020204030203" pitchFamily="34" charset="0"/>
              <a:cs typeface="Mukta ExtraLight" panose="020B0000000000000000" pitchFamily="34" charset="77"/>
            </a:endParaRPr>
          </a:p>
          <a:p>
            <a:pPr>
              <a:lnSpc>
                <a:spcPts val="1750"/>
              </a:lnSpc>
            </a:pPr>
            <a:endParaRPr lang="en-US" sz="1200" dirty="0" smtClean="0">
              <a:solidFill>
                <a:schemeClr val="tx1"/>
              </a:solidFill>
              <a:latin typeface="Gothom"/>
              <a:ea typeface="Lato Light" panose="020F0502020204030203" pitchFamily="34" charset="0"/>
              <a:cs typeface="Mukta ExtraLight" panose="020B0000000000000000" pitchFamily="34" charset="77"/>
            </a:endParaRPr>
          </a:p>
        </p:txBody>
      </p:sp>
      <p:sp>
        <p:nvSpPr>
          <p:cNvPr id="8" name="Subtitle 2">
            <a:extLst>
              <a:ext uri="{FF2B5EF4-FFF2-40B4-BE49-F238E27FC236}">
                <a16:creationId xmlns:a16="http://schemas.microsoft.com/office/drawing/2014/main" xmlns="" id="{37C0503D-3C1B-0F4A-9873-D6364FA07F88}"/>
              </a:ext>
            </a:extLst>
          </p:cNvPr>
          <p:cNvSpPr txBox="1">
            <a:spLocks/>
          </p:cNvSpPr>
          <p:nvPr/>
        </p:nvSpPr>
        <p:spPr>
          <a:xfrm>
            <a:off x="444759" y="2834268"/>
            <a:ext cx="8394441" cy="1698927"/>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mn-MN" sz="1200" dirty="0" smtClean="0">
                <a:solidFill>
                  <a:schemeClr val="tx1"/>
                </a:solidFill>
                <a:latin typeface="Gothom"/>
                <a:ea typeface="Lato Light" panose="020F0502020204030203" pitchFamily="34" charset="0"/>
                <a:cs typeface="Mukta ExtraLight" panose="020B0000000000000000" pitchFamily="34" charset="77"/>
              </a:rPr>
              <a:t>Ажлын тогтсон цагтай, ажилдаа сэтгэл ханамжтай чадварлаг үйлдвэрийн ажилчдын гараар доголдолгүй автомат төхөөрөмжүүдээр хийсэн өнгө үзэмж, чанарын асуудалгүй зорилтот бүх хэрэглэгчдэд зориулагдсан олон төрлийн бүтээгдэхүүнийг үйлдвэрлэж хэрэглээнд нийцсэн автомашинуудаар тээвэрлэн борлуулалтын шилдэг ажилчид ухаалаг программ дээр суурьлан бүх барааг бүх цэгт бүх цагт байрлуулан маркетингийн олон олон ажиллагаагаар бүтээгдэхүүн гаралтаа дэмжин ажиллаж санхүү зээлийг эрсдэлгүйгээр удирдан ажилладаг эв нэгдэл бүхий ашигт ажиллагаатай хамт олон болсон байна. </a:t>
            </a:r>
          </a:p>
          <a:p>
            <a:pPr>
              <a:lnSpc>
                <a:spcPts val="1750"/>
              </a:lnSpc>
            </a:pPr>
            <a:endParaRPr lang="en-US" sz="1200" dirty="0" smtClean="0">
              <a:solidFill>
                <a:schemeClr val="tx1"/>
              </a:solidFill>
              <a:latin typeface="Gothom"/>
              <a:ea typeface="Lato Light" panose="020F0502020204030203" pitchFamily="34" charset="0"/>
              <a:cs typeface="Mukta ExtraLight" panose="020B0000000000000000" pitchFamily="34" charset="77"/>
            </a:endParaRPr>
          </a:p>
        </p:txBody>
      </p:sp>
    </p:spTree>
    <p:extLst>
      <p:ext uri="{BB962C8B-B14F-4D97-AF65-F5344CB8AC3E}">
        <p14:creationId xmlns:p14="http://schemas.microsoft.com/office/powerpoint/2010/main" val="649496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nodePh="1">
                                  <p:stCondLst>
                                    <p:cond delay="0"/>
                                  </p:stCondLst>
                                  <p:endCondLst>
                                    <p:cond evt="begin" delay="0">
                                      <p:tn val="9"/>
                                    </p:cond>
                                  </p:end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Title 1">
            <a:extLst>
              <a:ext uri="{FF2B5EF4-FFF2-40B4-BE49-F238E27FC236}">
                <a16:creationId xmlns="" xmlns:a16="http://schemas.microsoft.com/office/drawing/2014/main" id="{BD16DA33-A378-3CE2-765C-2DF725894EA8}"/>
              </a:ext>
            </a:extLst>
          </p:cNvPr>
          <p:cNvSpPr txBox="1">
            <a:spLocks/>
          </p:cNvSpPr>
          <p:nvPr/>
        </p:nvSpPr>
        <p:spPr>
          <a:xfrm>
            <a:off x="2417740" y="277754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smtClean="0">
                <a:solidFill>
                  <a:srgbClr val="00B050"/>
                </a:solidFill>
                <a:latin typeface="Times New Roman" panose="02020603050405020304" pitchFamily="18" charset="0"/>
                <a:cs typeface="Times New Roman" panose="02020603050405020304" pitchFamily="18" charset="0"/>
              </a:rPr>
              <a:t>Баярлалаа</a:t>
            </a:r>
            <a:endParaRPr lang="en-US" sz="3600" b="1" i="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726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3F6AD21E-1E49-2C57-76D6-B08F4DC441C5}"/>
              </a:ext>
            </a:extLst>
          </p:cNvPr>
          <p:cNvSpPr>
            <a:spLocks noGrp="1"/>
          </p:cNvSpPr>
          <p:nvPr>
            <p:ph type="title"/>
          </p:nvPr>
        </p:nvSpPr>
        <p:spPr>
          <a:xfrm>
            <a:off x="884907" y="413144"/>
            <a:ext cx="8259099" cy="882297"/>
          </a:xfrm>
        </p:spPr>
        <p:txBody>
          <a:bodyPr>
            <a:normAutofit/>
          </a:bodyPr>
          <a:lstStyle/>
          <a:p>
            <a:r>
              <a:rPr lang="mn-MN" b="1" i="1" dirty="0">
                <a:latin typeface="Times New Roman" panose="02020603050405020304" pitchFamily="18" charset="0"/>
                <a:cs typeface="Times New Roman" panose="02020603050405020304" pitchFamily="18" charset="0"/>
              </a:rPr>
              <a:t>Дархан хүнс ХК</a:t>
            </a:r>
            <a:endParaRPr lang="en-US" b="1" i="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779AFE36-AA34-F26D-B63D-241369F701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6886" y="69449"/>
            <a:ext cx="899486" cy="104710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nvGrpSpPr>
          <p:cNvPr id="225" name="Group 224"/>
          <p:cNvGrpSpPr/>
          <p:nvPr/>
        </p:nvGrpSpPr>
        <p:grpSpPr>
          <a:xfrm>
            <a:off x="2710884" y="2545549"/>
            <a:ext cx="4091050" cy="3851960"/>
            <a:chOff x="4050474" y="3078931"/>
            <a:chExt cx="4091050" cy="3851960"/>
          </a:xfrm>
        </p:grpSpPr>
        <p:sp>
          <p:nvSpPr>
            <p:cNvPr id="226" name="Block Arc 225"/>
            <p:cNvSpPr/>
            <p:nvPr/>
          </p:nvSpPr>
          <p:spPr>
            <a:xfrm>
              <a:off x="4185719" y="3113833"/>
              <a:ext cx="3817060" cy="3817058"/>
            </a:xfrm>
            <a:prstGeom prst="blockArc">
              <a:avLst>
                <a:gd name="adj1" fmla="val 8826967"/>
                <a:gd name="adj2" fmla="val 1986563"/>
                <a:gd name="adj3" fmla="val 19223"/>
              </a:avLst>
            </a:prstGeom>
            <a:solidFill>
              <a:srgbClr val="EE1D23"/>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27" name="Block Arc 226"/>
            <p:cNvSpPr/>
            <p:nvPr/>
          </p:nvSpPr>
          <p:spPr>
            <a:xfrm>
              <a:off x="4185719" y="3113833"/>
              <a:ext cx="3817060" cy="3817058"/>
            </a:xfrm>
            <a:prstGeom prst="blockArc">
              <a:avLst>
                <a:gd name="adj1" fmla="val 11218752"/>
                <a:gd name="adj2" fmla="val 1986563"/>
                <a:gd name="adj3" fmla="val 19223"/>
              </a:avLst>
            </a:prstGeom>
            <a:solidFill>
              <a:srgbClr val="088439"/>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28" name="Block Arc 227"/>
            <p:cNvSpPr/>
            <p:nvPr/>
          </p:nvSpPr>
          <p:spPr>
            <a:xfrm>
              <a:off x="4185719" y="3113833"/>
              <a:ext cx="3817060" cy="3817058"/>
            </a:xfrm>
            <a:prstGeom prst="blockArc">
              <a:avLst>
                <a:gd name="adj1" fmla="val 13722802"/>
                <a:gd name="adj2" fmla="val 1986563"/>
                <a:gd name="adj3" fmla="val 19223"/>
              </a:avLst>
            </a:prstGeom>
            <a:solidFill>
              <a:srgbClr val="F3642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29" name="Block Arc 228"/>
            <p:cNvSpPr/>
            <p:nvPr/>
          </p:nvSpPr>
          <p:spPr>
            <a:xfrm>
              <a:off x="4185719" y="3113833"/>
              <a:ext cx="3817060" cy="3817058"/>
            </a:xfrm>
            <a:prstGeom prst="blockArc">
              <a:avLst>
                <a:gd name="adj1" fmla="val 16218384"/>
                <a:gd name="adj2" fmla="val 1986563"/>
                <a:gd name="adj3" fmla="val 19223"/>
              </a:avLst>
            </a:prstGeom>
            <a:solidFill>
              <a:srgbClr val="1074B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30" name="Block Arc 229"/>
            <p:cNvSpPr/>
            <p:nvPr/>
          </p:nvSpPr>
          <p:spPr>
            <a:xfrm>
              <a:off x="4185719" y="3113833"/>
              <a:ext cx="3817060" cy="3817058"/>
            </a:xfrm>
            <a:prstGeom prst="blockArc">
              <a:avLst>
                <a:gd name="adj1" fmla="val 18745087"/>
                <a:gd name="adj2" fmla="val 1986563"/>
                <a:gd name="adj3" fmla="val 19223"/>
              </a:avLst>
            </a:prstGeom>
            <a:solidFill>
              <a:srgbClr val="FEC210"/>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31" name="Block Arc 230"/>
            <p:cNvSpPr/>
            <p:nvPr/>
          </p:nvSpPr>
          <p:spPr>
            <a:xfrm>
              <a:off x="4185719" y="3113833"/>
              <a:ext cx="3817060" cy="3817058"/>
            </a:xfrm>
            <a:prstGeom prst="blockArc">
              <a:avLst>
                <a:gd name="adj1" fmla="val 21150995"/>
                <a:gd name="adj2" fmla="val 1986563"/>
                <a:gd name="adj3" fmla="val 19223"/>
              </a:avLst>
            </a:prstGeom>
            <a:solidFill>
              <a:schemeClr val="bg1">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solidFill>
                  <a:schemeClr val="tx1"/>
                </a:solidFill>
                <a:latin typeface="Gothom"/>
              </a:endParaRPr>
            </a:p>
          </p:txBody>
        </p:sp>
        <p:sp>
          <p:nvSpPr>
            <p:cNvPr id="232" name="Isosceles Triangle 231"/>
            <p:cNvSpPr/>
            <p:nvPr/>
          </p:nvSpPr>
          <p:spPr>
            <a:xfrm rot="6387854">
              <a:off x="7986884" y="5433809"/>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3" name="Isosceles Triangle 232"/>
            <p:cNvSpPr/>
            <p:nvPr/>
          </p:nvSpPr>
          <p:spPr>
            <a:xfrm rot="15212146" flipH="1">
              <a:off x="4039019" y="5433810"/>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4" name="Isosceles Triangle 233"/>
            <p:cNvSpPr/>
            <p:nvPr/>
          </p:nvSpPr>
          <p:spPr>
            <a:xfrm rot="3806845">
              <a:off x="7820281" y="4008229"/>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5" name="Isosceles Triangle 234"/>
            <p:cNvSpPr/>
            <p:nvPr/>
          </p:nvSpPr>
          <p:spPr>
            <a:xfrm rot="17793155" flipH="1">
              <a:off x="4228694" y="4008229"/>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6" name="Isosceles Triangle 235"/>
            <p:cNvSpPr/>
            <p:nvPr/>
          </p:nvSpPr>
          <p:spPr>
            <a:xfrm rot="1344356">
              <a:off x="6822308" y="3078931"/>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7" name="Isosceles Triangle 236"/>
            <p:cNvSpPr/>
            <p:nvPr/>
          </p:nvSpPr>
          <p:spPr>
            <a:xfrm rot="20255644" flipH="1">
              <a:off x="5244630" y="3078932"/>
              <a:ext cx="166096" cy="143185"/>
            </a:xfrm>
            <a:prstGeom prst="triangl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latin typeface="Gothom"/>
              </a:endParaRPr>
            </a:p>
          </p:txBody>
        </p:sp>
        <p:sp>
          <p:nvSpPr>
            <p:cNvPr id="238" name="Freeform 8"/>
            <p:cNvSpPr>
              <a:spLocks noEditPoints="1"/>
            </p:cNvSpPr>
            <p:nvPr/>
          </p:nvSpPr>
          <p:spPr bwMode="auto">
            <a:xfrm>
              <a:off x="4440910" y="5126681"/>
              <a:ext cx="319120" cy="366111"/>
            </a:xfrm>
            <a:custGeom>
              <a:avLst/>
              <a:gdLst>
                <a:gd name="T0" fmla="*/ 179 w 192"/>
                <a:gd name="T1" fmla="*/ 35 h 220"/>
                <a:gd name="T2" fmla="*/ 171 w 192"/>
                <a:gd name="T3" fmla="*/ 9 h 220"/>
                <a:gd name="T4" fmla="*/ 158 w 192"/>
                <a:gd name="T5" fmla="*/ 0 h 220"/>
                <a:gd name="T6" fmla="*/ 34 w 192"/>
                <a:gd name="T7" fmla="*/ 0 h 220"/>
                <a:gd name="T8" fmla="*/ 21 w 192"/>
                <a:gd name="T9" fmla="*/ 9 h 220"/>
                <a:gd name="T10" fmla="*/ 13 w 192"/>
                <a:gd name="T11" fmla="*/ 35 h 220"/>
                <a:gd name="T12" fmla="*/ 0 w 192"/>
                <a:gd name="T13" fmla="*/ 48 h 220"/>
                <a:gd name="T14" fmla="*/ 0 w 192"/>
                <a:gd name="T15" fmla="*/ 69 h 220"/>
                <a:gd name="T16" fmla="*/ 13 w 192"/>
                <a:gd name="T17" fmla="*/ 82 h 220"/>
                <a:gd name="T18" fmla="*/ 21 w 192"/>
                <a:gd name="T19" fmla="*/ 82 h 220"/>
                <a:gd name="T20" fmla="*/ 20 w 192"/>
                <a:gd name="T21" fmla="*/ 84 h 220"/>
                <a:gd name="T22" fmla="*/ 34 w 192"/>
                <a:gd name="T23" fmla="*/ 208 h 220"/>
                <a:gd name="T24" fmla="*/ 48 w 192"/>
                <a:gd name="T25" fmla="*/ 220 h 220"/>
                <a:gd name="T26" fmla="*/ 144 w 192"/>
                <a:gd name="T27" fmla="*/ 220 h 220"/>
                <a:gd name="T28" fmla="*/ 158 w 192"/>
                <a:gd name="T29" fmla="*/ 208 h 220"/>
                <a:gd name="T30" fmla="*/ 172 w 192"/>
                <a:gd name="T31" fmla="*/ 84 h 220"/>
                <a:gd name="T32" fmla="*/ 171 w 192"/>
                <a:gd name="T33" fmla="*/ 82 h 220"/>
                <a:gd name="T34" fmla="*/ 179 w 192"/>
                <a:gd name="T35" fmla="*/ 82 h 220"/>
                <a:gd name="T36" fmla="*/ 192 w 192"/>
                <a:gd name="T37" fmla="*/ 69 h 220"/>
                <a:gd name="T38" fmla="*/ 192 w 192"/>
                <a:gd name="T39" fmla="*/ 48 h 220"/>
                <a:gd name="T40" fmla="*/ 179 w 192"/>
                <a:gd name="T41" fmla="*/ 35 h 220"/>
                <a:gd name="T42" fmla="*/ 34 w 192"/>
                <a:gd name="T43" fmla="*/ 14 h 220"/>
                <a:gd name="T44" fmla="*/ 158 w 192"/>
                <a:gd name="T45" fmla="*/ 14 h 220"/>
                <a:gd name="T46" fmla="*/ 165 w 192"/>
                <a:gd name="T47" fmla="*/ 34 h 220"/>
                <a:gd name="T48" fmla="*/ 27 w 192"/>
                <a:gd name="T49" fmla="*/ 34 h 220"/>
                <a:gd name="T50" fmla="*/ 34 w 192"/>
                <a:gd name="T51" fmla="*/ 14 h 220"/>
                <a:gd name="T52" fmla="*/ 48 w 192"/>
                <a:gd name="T53" fmla="*/ 206 h 220"/>
                <a:gd name="T54" fmla="*/ 46 w 192"/>
                <a:gd name="T55" fmla="*/ 186 h 220"/>
                <a:gd name="T56" fmla="*/ 146 w 192"/>
                <a:gd name="T57" fmla="*/ 186 h 220"/>
                <a:gd name="T58" fmla="*/ 144 w 192"/>
                <a:gd name="T59" fmla="*/ 206 h 220"/>
                <a:gd name="T60" fmla="*/ 48 w 192"/>
                <a:gd name="T61" fmla="*/ 206 h 220"/>
                <a:gd name="T62" fmla="*/ 147 w 192"/>
                <a:gd name="T63" fmla="*/ 179 h 220"/>
                <a:gd name="T64" fmla="*/ 45 w 192"/>
                <a:gd name="T65" fmla="*/ 179 h 220"/>
                <a:gd name="T66" fmla="*/ 37 w 192"/>
                <a:gd name="T67" fmla="*/ 110 h 220"/>
                <a:gd name="T68" fmla="*/ 155 w 192"/>
                <a:gd name="T69" fmla="*/ 110 h 220"/>
                <a:gd name="T70" fmla="*/ 147 w 192"/>
                <a:gd name="T71" fmla="*/ 179 h 220"/>
                <a:gd name="T72" fmla="*/ 156 w 192"/>
                <a:gd name="T73" fmla="*/ 103 h 220"/>
                <a:gd name="T74" fmla="*/ 36 w 192"/>
                <a:gd name="T75" fmla="*/ 103 h 220"/>
                <a:gd name="T76" fmla="*/ 34 w 192"/>
                <a:gd name="T77" fmla="*/ 82 h 220"/>
                <a:gd name="T78" fmla="*/ 158 w 192"/>
                <a:gd name="T79" fmla="*/ 82 h 220"/>
                <a:gd name="T80" fmla="*/ 156 w 192"/>
                <a:gd name="T81" fmla="*/ 103 h 220"/>
                <a:gd name="T82" fmla="*/ 179 w 192"/>
                <a:gd name="T83" fmla="*/ 69 h 220"/>
                <a:gd name="T84" fmla="*/ 13 w 192"/>
                <a:gd name="T85" fmla="*/ 69 h 220"/>
                <a:gd name="T86" fmla="*/ 13 w 192"/>
                <a:gd name="T87" fmla="*/ 48 h 220"/>
                <a:gd name="T88" fmla="*/ 179 w 192"/>
                <a:gd name="T89" fmla="*/ 48 h 220"/>
                <a:gd name="T90" fmla="*/ 179 w 192"/>
                <a:gd name="T91" fmla="*/ 69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92" h="220">
                  <a:moveTo>
                    <a:pt x="179" y="35"/>
                  </a:moveTo>
                  <a:cubicBezTo>
                    <a:pt x="171" y="9"/>
                    <a:pt x="171" y="9"/>
                    <a:pt x="171" y="9"/>
                  </a:cubicBezTo>
                  <a:cubicBezTo>
                    <a:pt x="169" y="4"/>
                    <a:pt x="164" y="0"/>
                    <a:pt x="158" y="0"/>
                  </a:cubicBezTo>
                  <a:cubicBezTo>
                    <a:pt x="34" y="0"/>
                    <a:pt x="34" y="0"/>
                    <a:pt x="34" y="0"/>
                  </a:cubicBezTo>
                  <a:cubicBezTo>
                    <a:pt x="28" y="0"/>
                    <a:pt x="23" y="4"/>
                    <a:pt x="21" y="9"/>
                  </a:cubicBezTo>
                  <a:cubicBezTo>
                    <a:pt x="13" y="35"/>
                    <a:pt x="13" y="35"/>
                    <a:pt x="13" y="35"/>
                  </a:cubicBezTo>
                  <a:cubicBezTo>
                    <a:pt x="5" y="35"/>
                    <a:pt x="0" y="41"/>
                    <a:pt x="0" y="48"/>
                  </a:cubicBezTo>
                  <a:cubicBezTo>
                    <a:pt x="0" y="69"/>
                    <a:pt x="0" y="69"/>
                    <a:pt x="0" y="69"/>
                  </a:cubicBezTo>
                  <a:cubicBezTo>
                    <a:pt x="0" y="76"/>
                    <a:pt x="6" y="82"/>
                    <a:pt x="13" y="82"/>
                  </a:cubicBezTo>
                  <a:cubicBezTo>
                    <a:pt x="21" y="82"/>
                    <a:pt x="21" y="82"/>
                    <a:pt x="21" y="82"/>
                  </a:cubicBezTo>
                  <a:cubicBezTo>
                    <a:pt x="21" y="83"/>
                    <a:pt x="20" y="83"/>
                    <a:pt x="20" y="84"/>
                  </a:cubicBezTo>
                  <a:cubicBezTo>
                    <a:pt x="34" y="208"/>
                    <a:pt x="34" y="208"/>
                    <a:pt x="34" y="208"/>
                  </a:cubicBezTo>
                  <a:cubicBezTo>
                    <a:pt x="35" y="215"/>
                    <a:pt x="41" y="220"/>
                    <a:pt x="48" y="220"/>
                  </a:cubicBezTo>
                  <a:cubicBezTo>
                    <a:pt x="144" y="220"/>
                    <a:pt x="144" y="220"/>
                    <a:pt x="144" y="220"/>
                  </a:cubicBezTo>
                  <a:cubicBezTo>
                    <a:pt x="151" y="220"/>
                    <a:pt x="157" y="215"/>
                    <a:pt x="158" y="208"/>
                  </a:cubicBezTo>
                  <a:cubicBezTo>
                    <a:pt x="172" y="84"/>
                    <a:pt x="172" y="84"/>
                    <a:pt x="172" y="84"/>
                  </a:cubicBezTo>
                  <a:cubicBezTo>
                    <a:pt x="172" y="83"/>
                    <a:pt x="171" y="83"/>
                    <a:pt x="171" y="82"/>
                  </a:cubicBezTo>
                  <a:cubicBezTo>
                    <a:pt x="179" y="82"/>
                    <a:pt x="179" y="82"/>
                    <a:pt x="179" y="82"/>
                  </a:cubicBezTo>
                  <a:cubicBezTo>
                    <a:pt x="186" y="82"/>
                    <a:pt x="192" y="76"/>
                    <a:pt x="192" y="69"/>
                  </a:cubicBezTo>
                  <a:cubicBezTo>
                    <a:pt x="192" y="48"/>
                    <a:pt x="192" y="48"/>
                    <a:pt x="192" y="48"/>
                  </a:cubicBezTo>
                  <a:cubicBezTo>
                    <a:pt x="192" y="41"/>
                    <a:pt x="186" y="35"/>
                    <a:pt x="179" y="35"/>
                  </a:cubicBezTo>
                  <a:close/>
                  <a:moveTo>
                    <a:pt x="34" y="14"/>
                  </a:moveTo>
                  <a:cubicBezTo>
                    <a:pt x="158" y="14"/>
                    <a:pt x="158" y="14"/>
                    <a:pt x="158" y="14"/>
                  </a:cubicBezTo>
                  <a:cubicBezTo>
                    <a:pt x="165" y="34"/>
                    <a:pt x="165" y="34"/>
                    <a:pt x="165" y="34"/>
                  </a:cubicBezTo>
                  <a:cubicBezTo>
                    <a:pt x="27" y="34"/>
                    <a:pt x="27" y="34"/>
                    <a:pt x="27" y="34"/>
                  </a:cubicBezTo>
                  <a:lnTo>
                    <a:pt x="34" y="14"/>
                  </a:lnTo>
                  <a:close/>
                  <a:moveTo>
                    <a:pt x="48" y="206"/>
                  </a:moveTo>
                  <a:cubicBezTo>
                    <a:pt x="46" y="186"/>
                    <a:pt x="46" y="186"/>
                    <a:pt x="46" y="186"/>
                  </a:cubicBezTo>
                  <a:cubicBezTo>
                    <a:pt x="146" y="186"/>
                    <a:pt x="146" y="186"/>
                    <a:pt x="146" y="186"/>
                  </a:cubicBezTo>
                  <a:cubicBezTo>
                    <a:pt x="144" y="206"/>
                    <a:pt x="144" y="206"/>
                    <a:pt x="144" y="206"/>
                  </a:cubicBezTo>
                  <a:lnTo>
                    <a:pt x="48" y="206"/>
                  </a:lnTo>
                  <a:close/>
                  <a:moveTo>
                    <a:pt x="147" y="179"/>
                  </a:moveTo>
                  <a:cubicBezTo>
                    <a:pt x="45" y="179"/>
                    <a:pt x="45" y="179"/>
                    <a:pt x="45" y="179"/>
                  </a:cubicBezTo>
                  <a:cubicBezTo>
                    <a:pt x="37" y="110"/>
                    <a:pt x="37" y="110"/>
                    <a:pt x="37" y="110"/>
                  </a:cubicBezTo>
                  <a:cubicBezTo>
                    <a:pt x="155" y="110"/>
                    <a:pt x="155" y="110"/>
                    <a:pt x="155" y="110"/>
                  </a:cubicBezTo>
                  <a:lnTo>
                    <a:pt x="147" y="179"/>
                  </a:lnTo>
                  <a:close/>
                  <a:moveTo>
                    <a:pt x="156" y="103"/>
                  </a:moveTo>
                  <a:cubicBezTo>
                    <a:pt x="36" y="103"/>
                    <a:pt x="36" y="103"/>
                    <a:pt x="36" y="103"/>
                  </a:cubicBezTo>
                  <a:cubicBezTo>
                    <a:pt x="34" y="82"/>
                    <a:pt x="34" y="82"/>
                    <a:pt x="34" y="82"/>
                  </a:cubicBezTo>
                  <a:cubicBezTo>
                    <a:pt x="158" y="82"/>
                    <a:pt x="158" y="82"/>
                    <a:pt x="158" y="82"/>
                  </a:cubicBezTo>
                  <a:lnTo>
                    <a:pt x="156" y="103"/>
                  </a:lnTo>
                  <a:close/>
                  <a:moveTo>
                    <a:pt x="179" y="69"/>
                  </a:moveTo>
                  <a:cubicBezTo>
                    <a:pt x="13" y="69"/>
                    <a:pt x="13" y="69"/>
                    <a:pt x="13" y="69"/>
                  </a:cubicBezTo>
                  <a:cubicBezTo>
                    <a:pt x="13" y="48"/>
                    <a:pt x="13" y="48"/>
                    <a:pt x="13" y="48"/>
                  </a:cubicBezTo>
                  <a:cubicBezTo>
                    <a:pt x="179" y="48"/>
                    <a:pt x="179" y="48"/>
                    <a:pt x="179" y="48"/>
                  </a:cubicBezTo>
                  <a:lnTo>
                    <a:pt x="179" y="69"/>
                  </a:lnTo>
                  <a:close/>
                </a:path>
              </a:pathLst>
            </a:custGeom>
            <a:solidFill>
              <a:schemeClr val="bg1"/>
            </a:solidFill>
            <a:ln>
              <a:noFill/>
            </a:ln>
          </p:spPr>
          <p:txBody>
            <a:bodyPr vert="horz" wrap="square" lIns="182843" tIns="91422" rIns="182843" bIns="91422" numCol="1" anchor="t" anchorCtr="0" compatLnSpc="1">
              <a:prstTxWarp prst="textNoShape">
                <a:avLst/>
              </a:prstTxWarp>
            </a:bodyPr>
            <a:lstStyle/>
            <a:p>
              <a:endParaRPr lang="id-ID" dirty="0">
                <a:latin typeface="Gothom"/>
              </a:endParaRPr>
            </a:p>
          </p:txBody>
        </p:sp>
        <p:grpSp>
          <p:nvGrpSpPr>
            <p:cNvPr id="239" name="Group 238"/>
            <p:cNvGrpSpPr/>
            <p:nvPr/>
          </p:nvGrpSpPr>
          <p:grpSpPr>
            <a:xfrm>
              <a:off x="4592056" y="4094747"/>
              <a:ext cx="279965" cy="405950"/>
              <a:chOff x="-990600" y="3375025"/>
              <a:chExt cx="571500" cy="828675"/>
            </a:xfrm>
            <a:solidFill>
              <a:schemeClr val="bg1"/>
            </a:solidFill>
          </p:grpSpPr>
          <p:sp>
            <p:nvSpPr>
              <p:cNvPr id="249" name="Freeform 5"/>
              <p:cNvSpPr>
                <a:spLocks noEditPoints="1"/>
              </p:cNvSpPr>
              <p:nvPr/>
            </p:nvSpPr>
            <p:spPr bwMode="auto">
              <a:xfrm>
                <a:off x="-990600" y="3375025"/>
                <a:ext cx="571500" cy="828675"/>
              </a:xfrm>
              <a:custGeom>
                <a:avLst/>
                <a:gdLst>
                  <a:gd name="T0" fmla="*/ 131 w 152"/>
                  <a:gd name="T1" fmla="*/ 0 h 220"/>
                  <a:gd name="T2" fmla="*/ 21 w 152"/>
                  <a:gd name="T3" fmla="*/ 0 h 220"/>
                  <a:gd name="T4" fmla="*/ 0 w 152"/>
                  <a:gd name="T5" fmla="*/ 21 h 220"/>
                  <a:gd name="T6" fmla="*/ 0 w 152"/>
                  <a:gd name="T7" fmla="*/ 199 h 220"/>
                  <a:gd name="T8" fmla="*/ 21 w 152"/>
                  <a:gd name="T9" fmla="*/ 220 h 220"/>
                  <a:gd name="T10" fmla="*/ 131 w 152"/>
                  <a:gd name="T11" fmla="*/ 220 h 220"/>
                  <a:gd name="T12" fmla="*/ 152 w 152"/>
                  <a:gd name="T13" fmla="*/ 199 h 220"/>
                  <a:gd name="T14" fmla="*/ 152 w 152"/>
                  <a:gd name="T15" fmla="*/ 21 h 220"/>
                  <a:gd name="T16" fmla="*/ 131 w 152"/>
                  <a:gd name="T17" fmla="*/ 0 h 220"/>
                  <a:gd name="T18" fmla="*/ 138 w 152"/>
                  <a:gd name="T19" fmla="*/ 199 h 220"/>
                  <a:gd name="T20" fmla="*/ 131 w 152"/>
                  <a:gd name="T21" fmla="*/ 206 h 220"/>
                  <a:gd name="T22" fmla="*/ 21 w 152"/>
                  <a:gd name="T23" fmla="*/ 206 h 220"/>
                  <a:gd name="T24" fmla="*/ 14 w 152"/>
                  <a:gd name="T25" fmla="*/ 199 h 220"/>
                  <a:gd name="T26" fmla="*/ 14 w 152"/>
                  <a:gd name="T27" fmla="*/ 186 h 220"/>
                  <a:gd name="T28" fmla="*/ 138 w 152"/>
                  <a:gd name="T29" fmla="*/ 186 h 220"/>
                  <a:gd name="T30" fmla="*/ 138 w 152"/>
                  <a:gd name="T31" fmla="*/ 199 h 220"/>
                  <a:gd name="T32" fmla="*/ 138 w 152"/>
                  <a:gd name="T33" fmla="*/ 179 h 220"/>
                  <a:gd name="T34" fmla="*/ 14 w 152"/>
                  <a:gd name="T35" fmla="*/ 179 h 220"/>
                  <a:gd name="T36" fmla="*/ 14 w 152"/>
                  <a:gd name="T37" fmla="*/ 41 h 220"/>
                  <a:gd name="T38" fmla="*/ 138 w 152"/>
                  <a:gd name="T39" fmla="*/ 41 h 220"/>
                  <a:gd name="T40" fmla="*/ 138 w 152"/>
                  <a:gd name="T41" fmla="*/ 179 h 220"/>
                  <a:gd name="T42" fmla="*/ 138 w 152"/>
                  <a:gd name="T43" fmla="*/ 34 h 220"/>
                  <a:gd name="T44" fmla="*/ 14 w 152"/>
                  <a:gd name="T45" fmla="*/ 34 h 220"/>
                  <a:gd name="T46" fmla="*/ 14 w 152"/>
                  <a:gd name="T47" fmla="*/ 21 h 220"/>
                  <a:gd name="T48" fmla="*/ 21 w 152"/>
                  <a:gd name="T49" fmla="*/ 14 h 220"/>
                  <a:gd name="T50" fmla="*/ 131 w 152"/>
                  <a:gd name="T51" fmla="*/ 14 h 220"/>
                  <a:gd name="T52" fmla="*/ 138 w 152"/>
                  <a:gd name="T53" fmla="*/ 21 h 220"/>
                  <a:gd name="T54" fmla="*/ 138 w 152"/>
                  <a:gd name="T55" fmla="*/ 34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2" h="220">
                    <a:moveTo>
                      <a:pt x="131" y="0"/>
                    </a:moveTo>
                    <a:cubicBezTo>
                      <a:pt x="21" y="0"/>
                      <a:pt x="21" y="0"/>
                      <a:pt x="21" y="0"/>
                    </a:cubicBezTo>
                    <a:cubicBezTo>
                      <a:pt x="10" y="0"/>
                      <a:pt x="0" y="9"/>
                      <a:pt x="0" y="21"/>
                    </a:cubicBezTo>
                    <a:cubicBezTo>
                      <a:pt x="0" y="199"/>
                      <a:pt x="0" y="199"/>
                      <a:pt x="0" y="199"/>
                    </a:cubicBezTo>
                    <a:cubicBezTo>
                      <a:pt x="0" y="211"/>
                      <a:pt x="10" y="220"/>
                      <a:pt x="21" y="220"/>
                    </a:cubicBezTo>
                    <a:cubicBezTo>
                      <a:pt x="131" y="220"/>
                      <a:pt x="131" y="220"/>
                      <a:pt x="131" y="220"/>
                    </a:cubicBezTo>
                    <a:cubicBezTo>
                      <a:pt x="142" y="220"/>
                      <a:pt x="152" y="211"/>
                      <a:pt x="152" y="199"/>
                    </a:cubicBezTo>
                    <a:cubicBezTo>
                      <a:pt x="152" y="21"/>
                      <a:pt x="152" y="21"/>
                      <a:pt x="152" y="21"/>
                    </a:cubicBezTo>
                    <a:cubicBezTo>
                      <a:pt x="152" y="9"/>
                      <a:pt x="142" y="0"/>
                      <a:pt x="131" y="0"/>
                    </a:cubicBezTo>
                    <a:close/>
                    <a:moveTo>
                      <a:pt x="138" y="199"/>
                    </a:moveTo>
                    <a:cubicBezTo>
                      <a:pt x="138" y="203"/>
                      <a:pt x="135" y="206"/>
                      <a:pt x="131" y="206"/>
                    </a:cubicBezTo>
                    <a:cubicBezTo>
                      <a:pt x="21" y="206"/>
                      <a:pt x="21" y="206"/>
                      <a:pt x="21" y="206"/>
                    </a:cubicBezTo>
                    <a:cubicBezTo>
                      <a:pt x="17" y="206"/>
                      <a:pt x="14" y="203"/>
                      <a:pt x="14" y="199"/>
                    </a:cubicBezTo>
                    <a:cubicBezTo>
                      <a:pt x="14" y="186"/>
                      <a:pt x="14" y="186"/>
                      <a:pt x="14" y="186"/>
                    </a:cubicBezTo>
                    <a:cubicBezTo>
                      <a:pt x="138" y="186"/>
                      <a:pt x="138" y="186"/>
                      <a:pt x="138" y="186"/>
                    </a:cubicBezTo>
                    <a:lnTo>
                      <a:pt x="138" y="199"/>
                    </a:lnTo>
                    <a:close/>
                    <a:moveTo>
                      <a:pt x="138" y="179"/>
                    </a:moveTo>
                    <a:cubicBezTo>
                      <a:pt x="14" y="179"/>
                      <a:pt x="14" y="179"/>
                      <a:pt x="14" y="179"/>
                    </a:cubicBezTo>
                    <a:cubicBezTo>
                      <a:pt x="14" y="41"/>
                      <a:pt x="14" y="41"/>
                      <a:pt x="14" y="41"/>
                    </a:cubicBezTo>
                    <a:cubicBezTo>
                      <a:pt x="138" y="41"/>
                      <a:pt x="138" y="41"/>
                      <a:pt x="138" y="41"/>
                    </a:cubicBezTo>
                    <a:lnTo>
                      <a:pt x="138" y="179"/>
                    </a:lnTo>
                    <a:close/>
                    <a:moveTo>
                      <a:pt x="138" y="34"/>
                    </a:moveTo>
                    <a:cubicBezTo>
                      <a:pt x="14" y="34"/>
                      <a:pt x="14" y="34"/>
                      <a:pt x="14" y="34"/>
                    </a:cubicBezTo>
                    <a:cubicBezTo>
                      <a:pt x="14" y="21"/>
                      <a:pt x="14" y="21"/>
                      <a:pt x="14" y="21"/>
                    </a:cubicBezTo>
                    <a:cubicBezTo>
                      <a:pt x="14" y="17"/>
                      <a:pt x="17" y="14"/>
                      <a:pt x="21" y="14"/>
                    </a:cubicBezTo>
                    <a:cubicBezTo>
                      <a:pt x="131" y="14"/>
                      <a:pt x="131" y="14"/>
                      <a:pt x="131" y="14"/>
                    </a:cubicBezTo>
                    <a:cubicBezTo>
                      <a:pt x="135" y="14"/>
                      <a:pt x="138" y="17"/>
                      <a:pt x="138" y="21"/>
                    </a:cubicBezTo>
                    <a:lnTo>
                      <a:pt x="138"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sp>
            <p:nvSpPr>
              <p:cNvPr id="250" name="Freeform 6"/>
              <p:cNvSpPr>
                <a:spLocks/>
              </p:cNvSpPr>
              <p:nvPr/>
            </p:nvSpPr>
            <p:spPr bwMode="auto">
              <a:xfrm>
                <a:off x="-757238" y="3454400"/>
                <a:ext cx="104775" cy="22225"/>
              </a:xfrm>
              <a:custGeom>
                <a:avLst/>
                <a:gdLst>
                  <a:gd name="T0" fmla="*/ 28 w 28"/>
                  <a:gd name="T1" fmla="*/ 3 h 6"/>
                  <a:gd name="T2" fmla="*/ 24 w 28"/>
                  <a:gd name="T3" fmla="*/ 6 h 6"/>
                  <a:gd name="T4" fmla="*/ 4 w 28"/>
                  <a:gd name="T5" fmla="*/ 6 h 6"/>
                  <a:gd name="T6" fmla="*/ 0 w 28"/>
                  <a:gd name="T7" fmla="*/ 3 h 6"/>
                  <a:gd name="T8" fmla="*/ 0 w 28"/>
                  <a:gd name="T9" fmla="*/ 3 h 6"/>
                  <a:gd name="T10" fmla="*/ 4 w 28"/>
                  <a:gd name="T11" fmla="*/ 0 h 6"/>
                  <a:gd name="T12" fmla="*/ 24 w 28"/>
                  <a:gd name="T13" fmla="*/ 0 h 6"/>
                  <a:gd name="T14" fmla="*/ 28 w 28"/>
                  <a:gd name="T15" fmla="*/ 3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6">
                    <a:moveTo>
                      <a:pt x="28" y="3"/>
                    </a:moveTo>
                    <a:cubicBezTo>
                      <a:pt x="28" y="5"/>
                      <a:pt x="26" y="6"/>
                      <a:pt x="24" y="6"/>
                    </a:cubicBezTo>
                    <a:cubicBezTo>
                      <a:pt x="4" y="6"/>
                      <a:pt x="4" y="6"/>
                      <a:pt x="4" y="6"/>
                    </a:cubicBezTo>
                    <a:cubicBezTo>
                      <a:pt x="2" y="6"/>
                      <a:pt x="0" y="5"/>
                      <a:pt x="0" y="3"/>
                    </a:cubicBezTo>
                    <a:cubicBezTo>
                      <a:pt x="0" y="3"/>
                      <a:pt x="0" y="3"/>
                      <a:pt x="0" y="3"/>
                    </a:cubicBezTo>
                    <a:cubicBezTo>
                      <a:pt x="0" y="1"/>
                      <a:pt x="2" y="0"/>
                      <a:pt x="4" y="0"/>
                    </a:cubicBezTo>
                    <a:cubicBezTo>
                      <a:pt x="24" y="0"/>
                      <a:pt x="24" y="0"/>
                      <a:pt x="24" y="0"/>
                    </a:cubicBezTo>
                    <a:cubicBezTo>
                      <a:pt x="26" y="0"/>
                      <a:pt x="28" y="1"/>
                      <a:pt x="28"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sp>
            <p:nvSpPr>
              <p:cNvPr id="251" name="Freeform 7"/>
              <p:cNvSpPr>
                <a:spLocks/>
              </p:cNvSpPr>
              <p:nvPr/>
            </p:nvSpPr>
            <p:spPr bwMode="auto">
              <a:xfrm>
                <a:off x="-730250" y="4097338"/>
                <a:ext cx="52387" cy="26988"/>
              </a:xfrm>
              <a:custGeom>
                <a:avLst/>
                <a:gdLst>
                  <a:gd name="T0" fmla="*/ 14 w 14"/>
                  <a:gd name="T1" fmla="*/ 4 h 7"/>
                  <a:gd name="T2" fmla="*/ 10 w 14"/>
                  <a:gd name="T3" fmla="*/ 7 h 7"/>
                  <a:gd name="T4" fmla="*/ 4 w 14"/>
                  <a:gd name="T5" fmla="*/ 7 h 7"/>
                  <a:gd name="T6" fmla="*/ 0 w 14"/>
                  <a:gd name="T7" fmla="*/ 4 h 7"/>
                  <a:gd name="T8" fmla="*/ 0 w 14"/>
                  <a:gd name="T9" fmla="*/ 4 h 7"/>
                  <a:gd name="T10" fmla="*/ 4 w 14"/>
                  <a:gd name="T11" fmla="*/ 0 h 7"/>
                  <a:gd name="T12" fmla="*/ 10 w 14"/>
                  <a:gd name="T13" fmla="*/ 0 h 7"/>
                  <a:gd name="T14" fmla="*/ 14 w 14"/>
                  <a:gd name="T15" fmla="*/ 4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4" y="4"/>
                    </a:moveTo>
                    <a:cubicBezTo>
                      <a:pt x="14" y="6"/>
                      <a:pt x="12" y="7"/>
                      <a:pt x="10" y="7"/>
                    </a:cubicBezTo>
                    <a:cubicBezTo>
                      <a:pt x="4" y="7"/>
                      <a:pt x="4" y="7"/>
                      <a:pt x="4" y="7"/>
                    </a:cubicBezTo>
                    <a:cubicBezTo>
                      <a:pt x="2" y="7"/>
                      <a:pt x="0" y="6"/>
                      <a:pt x="0" y="4"/>
                    </a:cubicBezTo>
                    <a:cubicBezTo>
                      <a:pt x="0" y="4"/>
                      <a:pt x="0" y="4"/>
                      <a:pt x="0" y="4"/>
                    </a:cubicBezTo>
                    <a:cubicBezTo>
                      <a:pt x="0" y="2"/>
                      <a:pt x="2" y="0"/>
                      <a:pt x="4" y="0"/>
                    </a:cubicBezTo>
                    <a:cubicBezTo>
                      <a:pt x="10" y="0"/>
                      <a:pt x="10" y="0"/>
                      <a:pt x="10" y="0"/>
                    </a:cubicBezTo>
                    <a:cubicBezTo>
                      <a:pt x="12" y="0"/>
                      <a:pt x="14" y="2"/>
                      <a:pt x="14"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grpSp>
        <p:grpSp>
          <p:nvGrpSpPr>
            <p:cNvPr id="240" name="Group 239"/>
            <p:cNvGrpSpPr/>
            <p:nvPr/>
          </p:nvGrpSpPr>
          <p:grpSpPr>
            <a:xfrm>
              <a:off x="7342061" y="4138790"/>
              <a:ext cx="238771" cy="346951"/>
              <a:chOff x="-1587" y="-1587"/>
              <a:chExt cx="4211637" cy="6119812"/>
            </a:xfrm>
            <a:solidFill>
              <a:schemeClr val="bg1"/>
            </a:solidFill>
          </p:grpSpPr>
          <p:sp>
            <p:nvSpPr>
              <p:cNvPr id="247" name="Freeform 39"/>
              <p:cNvSpPr>
                <a:spLocks noEditPoints="1"/>
              </p:cNvSpPr>
              <p:nvPr/>
            </p:nvSpPr>
            <p:spPr bwMode="auto">
              <a:xfrm>
                <a:off x="-1587" y="-1587"/>
                <a:ext cx="4211637" cy="6119812"/>
              </a:xfrm>
              <a:custGeom>
                <a:avLst/>
                <a:gdLst>
                  <a:gd name="T0" fmla="*/ 560 w 1120"/>
                  <a:gd name="T1" fmla="*/ 0 h 1629"/>
                  <a:gd name="T2" fmla="*/ 0 w 1120"/>
                  <a:gd name="T3" fmla="*/ 560 h 1629"/>
                  <a:gd name="T4" fmla="*/ 256 w 1120"/>
                  <a:gd name="T5" fmla="*/ 1174 h 1629"/>
                  <a:gd name="T6" fmla="*/ 560 w 1120"/>
                  <a:gd name="T7" fmla="*/ 1629 h 1629"/>
                  <a:gd name="T8" fmla="*/ 864 w 1120"/>
                  <a:gd name="T9" fmla="*/ 1175 h 1629"/>
                  <a:gd name="T10" fmla="*/ 1120 w 1120"/>
                  <a:gd name="T11" fmla="*/ 560 h 1629"/>
                  <a:gd name="T12" fmla="*/ 560 w 1120"/>
                  <a:gd name="T13" fmla="*/ 0 h 1629"/>
                  <a:gd name="T14" fmla="*/ 692 w 1120"/>
                  <a:gd name="T15" fmla="*/ 1383 h 1629"/>
                  <a:gd name="T16" fmla="*/ 440 w 1120"/>
                  <a:gd name="T17" fmla="*/ 1415 h 1629"/>
                  <a:gd name="T18" fmla="*/ 409 w 1120"/>
                  <a:gd name="T19" fmla="*/ 1319 h 1629"/>
                  <a:gd name="T20" fmla="*/ 409 w 1120"/>
                  <a:gd name="T21" fmla="*/ 1317 h 1629"/>
                  <a:gd name="T22" fmla="*/ 724 w 1120"/>
                  <a:gd name="T23" fmla="*/ 1278 h 1629"/>
                  <a:gd name="T24" fmla="*/ 710 w 1120"/>
                  <a:gd name="T25" fmla="*/ 1323 h 1629"/>
                  <a:gd name="T26" fmla="*/ 692 w 1120"/>
                  <a:gd name="T27" fmla="*/ 1383 h 1629"/>
                  <a:gd name="T28" fmla="*/ 394 w 1120"/>
                  <a:gd name="T29" fmla="*/ 1268 h 1629"/>
                  <a:gd name="T30" fmla="*/ 363 w 1120"/>
                  <a:gd name="T31" fmla="*/ 1171 h 1629"/>
                  <a:gd name="T32" fmla="*/ 758 w 1120"/>
                  <a:gd name="T33" fmla="*/ 1171 h 1629"/>
                  <a:gd name="T34" fmla="*/ 740 w 1120"/>
                  <a:gd name="T35" fmla="*/ 1225 h 1629"/>
                  <a:gd name="T36" fmla="*/ 394 w 1120"/>
                  <a:gd name="T37" fmla="*/ 1268 h 1629"/>
                  <a:gd name="T38" fmla="*/ 560 w 1120"/>
                  <a:gd name="T39" fmla="*/ 1527 h 1629"/>
                  <a:gd name="T40" fmla="*/ 458 w 1120"/>
                  <a:gd name="T41" fmla="*/ 1464 h 1629"/>
                  <a:gd name="T42" fmla="*/ 674 w 1120"/>
                  <a:gd name="T43" fmla="*/ 1437 h 1629"/>
                  <a:gd name="T44" fmla="*/ 560 w 1120"/>
                  <a:gd name="T45" fmla="*/ 1527 h 1629"/>
                  <a:gd name="T46" fmla="*/ 798 w 1120"/>
                  <a:gd name="T47" fmla="*/ 1069 h 1629"/>
                  <a:gd name="T48" fmla="*/ 323 w 1120"/>
                  <a:gd name="T49" fmla="*/ 1069 h 1629"/>
                  <a:gd name="T50" fmla="*/ 237 w 1120"/>
                  <a:gd name="T51" fmla="*/ 905 h 1629"/>
                  <a:gd name="T52" fmla="*/ 102 w 1120"/>
                  <a:gd name="T53" fmla="*/ 560 h 1629"/>
                  <a:gd name="T54" fmla="*/ 560 w 1120"/>
                  <a:gd name="T55" fmla="*/ 102 h 1629"/>
                  <a:gd name="T56" fmla="*/ 1018 w 1120"/>
                  <a:gd name="T57" fmla="*/ 560 h 1629"/>
                  <a:gd name="T58" fmla="*/ 883 w 1120"/>
                  <a:gd name="T59" fmla="*/ 906 h 1629"/>
                  <a:gd name="T60" fmla="*/ 798 w 1120"/>
                  <a:gd name="T61" fmla="*/ 1069 h 1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20" h="1629">
                    <a:moveTo>
                      <a:pt x="560" y="0"/>
                    </a:moveTo>
                    <a:cubicBezTo>
                      <a:pt x="251" y="0"/>
                      <a:pt x="0" y="251"/>
                      <a:pt x="0" y="560"/>
                    </a:cubicBezTo>
                    <a:cubicBezTo>
                      <a:pt x="0" y="765"/>
                      <a:pt x="188" y="983"/>
                      <a:pt x="256" y="1174"/>
                    </a:cubicBezTo>
                    <a:cubicBezTo>
                      <a:pt x="358" y="1459"/>
                      <a:pt x="347" y="1629"/>
                      <a:pt x="560" y="1629"/>
                    </a:cubicBezTo>
                    <a:cubicBezTo>
                      <a:pt x="776" y="1629"/>
                      <a:pt x="762" y="1459"/>
                      <a:pt x="864" y="1175"/>
                    </a:cubicBezTo>
                    <a:cubicBezTo>
                      <a:pt x="932" y="983"/>
                      <a:pt x="1120" y="764"/>
                      <a:pt x="1120" y="560"/>
                    </a:cubicBezTo>
                    <a:cubicBezTo>
                      <a:pt x="1120" y="251"/>
                      <a:pt x="869" y="0"/>
                      <a:pt x="560" y="0"/>
                    </a:cubicBezTo>
                    <a:close/>
                    <a:moveTo>
                      <a:pt x="692" y="1383"/>
                    </a:moveTo>
                    <a:cubicBezTo>
                      <a:pt x="440" y="1415"/>
                      <a:pt x="440" y="1415"/>
                      <a:pt x="440" y="1415"/>
                    </a:cubicBezTo>
                    <a:cubicBezTo>
                      <a:pt x="431" y="1389"/>
                      <a:pt x="421" y="1358"/>
                      <a:pt x="409" y="1319"/>
                    </a:cubicBezTo>
                    <a:cubicBezTo>
                      <a:pt x="409" y="1318"/>
                      <a:pt x="409" y="1318"/>
                      <a:pt x="409" y="1317"/>
                    </a:cubicBezTo>
                    <a:cubicBezTo>
                      <a:pt x="724" y="1278"/>
                      <a:pt x="724" y="1278"/>
                      <a:pt x="724" y="1278"/>
                    </a:cubicBezTo>
                    <a:cubicBezTo>
                      <a:pt x="719" y="1293"/>
                      <a:pt x="714" y="1309"/>
                      <a:pt x="710" y="1323"/>
                    </a:cubicBezTo>
                    <a:cubicBezTo>
                      <a:pt x="704" y="1346"/>
                      <a:pt x="698" y="1365"/>
                      <a:pt x="692" y="1383"/>
                    </a:cubicBezTo>
                    <a:close/>
                    <a:moveTo>
                      <a:pt x="394" y="1268"/>
                    </a:moveTo>
                    <a:cubicBezTo>
                      <a:pt x="385" y="1237"/>
                      <a:pt x="374" y="1205"/>
                      <a:pt x="363" y="1171"/>
                    </a:cubicBezTo>
                    <a:cubicBezTo>
                      <a:pt x="758" y="1171"/>
                      <a:pt x="758" y="1171"/>
                      <a:pt x="758" y="1171"/>
                    </a:cubicBezTo>
                    <a:cubicBezTo>
                      <a:pt x="752" y="1189"/>
                      <a:pt x="745" y="1208"/>
                      <a:pt x="740" y="1225"/>
                    </a:cubicBezTo>
                    <a:lnTo>
                      <a:pt x="394" y="1268"/>
                    </a:lnTo>
                    <a:close/>
                    <a:moveTo>
                      <a:pt x="560" y="1527"/>
                    </a:moveTo>
                    <a:cubicBezTo>
                      <a:pt x="508" y="1527"/>
                      <a:pt x="485" y="1521"/>
                      <a:pt x="458" y="1464"/>
                    </a:cubicBezTo>
                    <a:cubicBezTo>
                      <a:pt x="674" y="1437"/>
                      <a:pt x="674" y="1437"/>
                      <a:pt x="674" y="1437"/>
                    </a:cubicBezTo>
                    <a:cubicBezTo>
                      <a:pt x="643" y="1521"/>
                      <a:pt x="620" y="1527"/>
                      <a:pt x="560" y="1527"/>
                    </a:cubicBezTo>
                    <a:close/>
                    <a:moveTo>
                      <a:pt x="798" y="1069"/>
                    </a:moveTo>
                    <a:cubicBezTo>
                      <a:pt x="323" y="1069"/>
                      <a:pt x="323" y="1069"/>
                      <a:pt x="323" y="1069"/>
                    </a:cubicBezTo>
                    <a:cubicBezTo>
                      <a:pt x="297" y="1014"/>
                      <a:pt x="267" y="959"/>
                      <a:pt x="237" y="905"/>
                    </a:cubicBezTo>
                    <a:cubicBezTo>
                      <a:pt x="170" y="786"/>
                      <a:pt x="102" y="664"/>
                      <a:pt x="102" y="560"/>
                    </a:cubicBezTo>
                    <a:cubicBezTo>
                      <a:pt x="102" y="307"/>
                      <a:pt x="307" y="102"/>
                      <a:pt x="560" y="102"/>
                    </a:cubicBezTo>
                    <a:cubicBezTo>
                      <a:pt x="813" y="102"/>
                      <a:pt x="1018" y="307"/>
                      <a:pt x="1018" y="560"/>
                    </a:cubicBezTo>
                    <a:cubicBezTo>
                      <a:pt x="1018" y="663"/>
                      <a:pt x="949" y="786"/>
                      <a:pt x="883" y="906"/>
                    </a:cubicBezTo>
                    <a:cubicBezTo>
                      <a:pt x="853" y="960"/>
                      <a:pt x="823" y="1014"/>
                      <a:pt x="798" y="10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sp>
            <p:nvSpPr>
              <p:cNvPr id="248" name="Freeform 40"/>
              <p:cNvSpPr>
                <a:spLocks/>
              </p:cNvSpPr>
              <p:nvPr/>
            </p:nvSpPr>
            <p:spPr bwMode="auto">
              <a:xfrm>
                <a:off x="957263" y="955675"/>
                <a:ext cx="1239837" cy="1239837"/>
              </a:xfrm>
              <a:custGeom>
                <a:avLst/>
                <a:gdLst>
                  <a:gd name="T0" fmla="*/ 305 w 330"/>
                  <a:gd name="T1" fmla="*/ 0 h 330"/>
                  <a:gd name="T2" fmla="*/ 0 w 330"/>
                  <a:gd name="T3" fmla="*/ 305 h 330"/>
                  <a:gd name="T4" fmla="*/ 25 w 330"/>
                  <a:gd name="T5" fmla="*/ 330 h 330"/>
                  <a:gd name="T6" fmla="*/ 50 w 330"/>
                  <a:gd name="T7" fmla="*/ 305 h 330"/>
                  <a:gd name="T8" fmla="*/ 305 w 330"/>
                  <a:gd name="T9" fmla="*/ 50 h 330"/>
                  <a:gd name="T10" fmla="*/ 330 w 330"/>
                  <a:gd name="T11" fmla="*/ 25 h 330"/>
                  <a:gd name="T12" fmla="*/ 305 w 330"/>
                  <a:gd name="T13" fmla="*/ 0 h 330"/>
                </a:gdLst>
                <a:ahLst/>
                <a:cxnLst>
                  <a:cxn ang="0">
                    <a:pos x="T0" y="T1"/>
                  </a:cxn>
                  <a:cxn ang="0">
                    <a:pos x="T2" y="T3"/>
                  </a:cxn>
                  <a:cxn ang="0">
                    <a:pos x="T4" y="T5"/>
                  </a:cxn>
                  <a:cxn ang="0">
                    <a:pos x="T6" y="T7"/>
                  </a:cxn>
                  <a:cxn ang="0">
                    <a:pos x="T8" y="T9"/>
                  </a:cxn>
                  <a:cxn ang="0">
                    <a:pos x="T10" y="T11"/>
                  </a:cxn>
                  <a:cxn ang="0">
                    <a:pos x="T12" y="T13"/>
                  </a:cxn>
                </a:cxnLst>
                <a:rect l="0" t="0" r="r" b="b"/>
                <a:pathLst>
                  <a:path w="330" h="330">
                    <a:moveTo>
                      <a:pt x="305" y="0"/>
                    </a:moveTo>
                    <a:cubicBezTo>
                      <a:pt x="137" y="0"/>
                      <a:pt x="0" y="137"/>
                      <a:pt x="0" y="305"/>
                    </a:cubicBezTo>
                    <a:cubicBezTo>
                      <a:pt x="0" y="319"/>
                      <a:pt x="11" y="330"/>
                      <a:pt x="25" y="330"/>
                    </a:cubicBezTo>
                    <a:cubicBezTo>
                      <a:pt x="39" y="330"/>
                      <a:pt x="50" y="319"/>
                      <a:pt x="50" y="305"/>
                    </a:cubicBezTo>
                    <a:cubicBezTo>
                      <a:pt x="50" y="165"/>
                      <a:pt x="165" y="50"/>
                      <a:pt x="305" y="50"/>
                    </a:cubicBezTo>
                    <a:cubicBezTo>
                      <a:pt x="319" y="50"/>
                      <a:pt x="330" y="39"/>
                      <a:pt x="330" y="25"/>
                    </a:cubicBezTo>
                    <a:cubicBezTo>
                      <a:pt x="330" y="11"/>
                      <a:pt x="319" y="0"/>
                      <a:pt x="30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grpSp>
        <p:grpSp>
          <p:nvGrpSpPr>
            <p:cNvPr id="241" name="Group 240"/>
            <p:cNvGrpSpPr/>
            <p:nvPr/>
          </p:nvGrpSpPr>
          <p:grpSpPr>
            <a:xfrm>
              <a:off x="7447660" y="5131269"/>
              <a:ext cx="325065" cy="324935"/>
              <a:chOff x="0" y="1588"/>
              <a:chExt cx="4016375" cy="4014787"/>
            </a:xfrm>
            <a:solidFill>
              <a:schemeClr val="bg1"/>
            </a:solidFill>
          </p:grpSpPr>
          <p:sp>
            <p:nvSpPr>
              <p:cNvPr id="245" name="Freeform 48"/>
              <p:cNvSpPr>
                <a:spLocks noEditPoints="1"/>
              </p:cNvSpPr>
              <p:nvPr/>
            </p:nvSpPr>
            <p:spPr bwMode="auto">
              <a:xfrm>
                <a:off x="0" y="1588"/>
                <a:ext cx="4016375" cy="4014787"/>
              </a:xfrm>
              <a:custGeom>
                <a:avLst/>
                <a:gdLst>
                  <a:gd name="T0" fmla="*/ 690 w 1068"/>
                  <a:gd name="T1" fmla="*/ 335 h 1068"/>
                  <a:gd name="T2" fmla="*/ 534 w 1068"/>
                  <a:gd name="T3" fmla="*/ 0 h 1068"/>
                  <a:gd name="T4" fmla="*/ 301 w 1068"/>
                  <a:gd name="T5" fmla="*/ 342 h 1068"/>
                  <a:gd name="T6" fmla="*/ 267 w 1068"/>
                  <a:gd name="T7" fmla="*/ 360 h 1068"/>
                  <a:gd name="T8" fmla="*/ 100 w 1068"/>
                  <a:gd name="T9" fmla="*/ 334 h 1068"/>
                  <a:gd name="T10" fmla="*/ 0 w 1068"/>
                  <a:gd name="T11" fmla="*/ 968 h 1068"/>
                  <a:gd name="T12" fmla="*/ 201 w 1068"/>
                  <a:gd name="T13" fmla="*/ 1068 h 1068"/>
                  <a:gd name="T14" fmla="*/ 291 w 1068"/>
                  <a:gd name="T15" fmla="*/ 1011 h 1068"/>
                  <a:gd name="T16" fmla="*/ 301 w 1068"/>
                  <a:gd name="T17" fmla="*/ 1013 h 1068"/>
                  <a:gd name="T18" fmla="*/ 635 w 1068"/>
                  <a:gd name="T19" fmla="*/ 1068 h 1068"/>
                  <a:gd name="T20" fmla="*/ 937 w 1068"/>
                  <a:gd name="T21" fmla="*/ 1004 h 1068"/>
                  <a:gd name="T22" fmla="*/ 952 w 1068"/>
                  <a:gd name="T23" fmla="*/ 909 h 1068"/>
                  <a:gd name="T24" fmla="*/ 1007 w 1068"/>
                  <a:gd name="T25" fmla="*/ 732 h 1068"/>
                  <a:gd name="T26" fmla="*/ 1039 w 1068"/>
                  <a:gd name="T27" fmla="*/ 560 h 1068"/>
                  <a:gd name="T28" fmla="*/ 1068 w 1068"/>
                  <a:gd name="T29" fmla="*/ 481 h 1068"/>
                  <a:gd name="T30" fmla="*/ 974 w 1068"/>
                  <a:gd name="T31" fmla="*/ 349 h 1068"/>
                  <a:gd name="T32" fmla="*/ 201 w 1068"/>
                  <a:gd name="T33" fmla="*/ 1001 h 1068"/>
                  <a:gd name="T34" fmla="*/ 67 w 1068"/>
                  <a:gd name="T35" fmla="*/ 968 h 1068"/>
                  <a:gd name="T36" fmla="*/ 100 w 1068"/>
                  <a:gd name="T37" fmla="*/ 401 h 1068"/>
                  <a:gd name="T38" fmla="*/ 234 w 1068"/>
                  <a:gd name="T39" fmla="*/ 434 h 1068"/>
                  <a:gd name="T40" fmla="*/ 1001 w 1068"/>
                  <a:gd name="T41" fmla="*/ 485 h 1068"/>
                  <a:gd name="T42" fmla="*/ 868 w 1068"/>
                  <a:gd name="T43" fmla="*/ 534 h 1068"/>
                  <a:gd name="T44" fmla="*/ 868 w 1068"/>
                  <a:gd name="T45" fmla="*/ 567 h 1068"/>
                  <a:gd name="T46" fmla="*/ 986 w 1068"/>
                  <a:gd name="T47" fmla="*/ 629 h 1068"/>
                  <a:gd name="T48" fmla="*/ 835 w 1068"/>
                  <a:gd name="T49" fmla="*/ 701 h 1068"/>
                  <a:gd name="T50" fmla="*/ 835 w 1068"/>
                  <a:gd name="T51" fmla="*/ 734 h 1068"/>
                  <a:gd name="T52" fmla="*/ 944 w 1068"/>
                  <a:gd name="T53" fmla="*/ 803 h 1068"/>
                  <a:gd name="T54" fmla="*/ 801 w 1068"/>
                  <a:gd name="T55" fmla="*/ 868 h 1068"/>
                  <a:gd name="T56" fmla="*/ 801 w 1068"/>
                  <a:gd name="T57" fmla="*/ 901 h 1068"/>
                  <a:gd name="T58" fmla="*/ 888 w 1068"/>
                  <a:gd name="T59" fmla="*/ 948 h 1068"/>
                  <a:gd name="T60" fmla="*/ 818 w 1068"/>
                  <a:gd name="T61" fmla="*/ 1001 h 1068"/>
                  <a:gd name="T62" fmla="*/ 450 w 1068"/>
                  <a:gd name="T63" fmla="*/ 980 h 1068"/>
                  <a:gd name="T64" fmla="*/ 268 w 1068"/>
                  <a:gd name="T65" fmla="*/ 914 h 1068"/>
                  <a:gd name="T66" fmla="*/ 294 w 1068"/>
                  <a:gd name="T67" fmla="*/ 418 h 1068"/>
                  <a:gd name="T68" fmla="*/ 501 w 1068"/>
                  <a:gd name="T69" fmla="*/ 100 h 1068"/>
                  <a:gd name="T70" fmla="*/ 632 w 1068"/>
                  <a:gd name="T71" fmla="*/ 225 h 1068"/>
                  <a:gd name="T72" fmla="*/ 962 w 1068"/>
                  <a:gd name="T73" fmla="*/ 413 h 1068"/>
                  <a:gd name="T74" fmla="*/ 1001 w 1068"/>
                  <a:gd name="T75" fmla="*/ 485 h 10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068" h="1068">
                    <a:moveTo>
                      <a:pt x="974" y="349"/>
                    </a:moveTo>
                    <a:cubicBezTo>
                      <a:pt x="932" y="339"/>
                      <a:pt x="834" y="339"/>
                      <a:pt x="690" y="335"/>
                    </a:cubicBezTo>
                    <a:cubicBezTo>
                      <a:pt x="697" y="304"/>
                      <a:pt x="699" y="275"/>
                      <a:pt x="699" y="225"/>
                    </a:cubicBezTo>
                    <a:cubicBezTo>
                      <a:pt x="699" y="105"/>
                      <a:pt x="611" y="0"/>
                      <a:pt x="534" y="0"/>
                    </a:cubicBezTo>
                    <a:cubicBezTo>
                      <a:pt x="480" y="0"/>
                      <a:pt x="435" y="45"/>
                      <a:pt x="434" y="99"/>
                    </a:cubicBezTo>
                    <a:cubicBezTo>
                      <a:pt x="433" y="167"/>
                      <a:pt x="413" y="283"/>
                      <a:pt x="301" y="342"/>
                    </a:cubicBezTo>
                    <a:cubicBezTo>
                      <a:pt x="292" y="346"/>
                      <a:pt x="269" y="357"/>
                      <a:pt x="265" y="359"/>
                    </a:cubicBezTo>
                    <a:cubicBezTo>
                      <a:pt x="267" y="360"/>
                      <a:pt x="267" y="360"/>
                      <a:pt x="267" y="360"/>
                    </a:cubicBezTo>
                    <a:cubicBezTo>
                      <a:pt x="250" y="345"/>
                      <a:pt x="225" y="334"/>
                      <a:pt x="201" y="334"/>
                    </a:cubicBezTo>
                    <a:cubicBezTo>
                      <a:pt x="100" y="334"/>
                      <a:pt x="100" y="334"/>
                      <a:pt x="100" y="334"/>
                    </a:cubicBezTo>
                    <a:cubicBezTo>
                      <a:pt x="45" y="334"/>
                      <a:pt x="0" y="379"/>
                      <a:pt x="0" y="434"/>
                    </a:cubicBezTo>
                    <a:cubicBezTo>
                      <a:pt x="0" y="968"/>
                      <a:pt x="0" y="968"/>
                      <a:pt x="0" y="968"/>
                    </a:cubicBezTo>
                    <a:cubicBezTo>
                      <a:pt x="0" y="1023"/>
                      <a:pt x="45" y="1068"/>
                      <a:pt x="100" y="1068"/>
                    </a:cubicBezTo>
                    <a:cubicBezTo>
                      <a:pt x="201" y="1068"/>
                      <a:pt x="201" y="1068"/>
                      <a:pt x="201" y="1068"/>
                    </a:cubicBezTo>
                    <a:cubicBezTo>
                      <a:pt x="240" y="1068"/>
                      <a:pt x="273" y="1044"/>
                      <a:pt x="290" y="1010"/>
                    </a:cubicBezTo>
                    <a:cubicBezTo>
                      <a:pt x="290" y="1011"/>
                      <a:pt x="291" y="1011"/>
                      <a:pt x="291" y="1011"/>
                    </a:cubicBezTo>
                    <a:cubicBezTo>
                      <a:pt x="293" y="1011"/>
                      <a:pt x="296" y="1012"/>
                      <a:pt x="299" y="1013"/>
                    </a:cubicBezTo>
                    <a:cubicBezTo>
                      <a:pt x="300" y="1013"/>
                      <a:pt x="300" y="1013"/>
                      <a:pt x="301" y="1013"/>
                    </a:cubicBezTo>
                    <a:cubicBezTo>
                      <a:pt x="320" y="1018"/>
                      <a:pt x="357" y="1027"/>
                      <a:pt x="436" y="1045"/>
                    </a:cubicBezTo>
                    <a:cubicBezTo>
                      <a:pt x="453" y="1049"/>
                      <a:pt x="542" y="1068"/>
                      <a:pt x="635" y="1068"/>
                    </a:cubicBezTo>
                    <a:cubicBezTo>
                      <a:pt x="818" y="1068"/>
                      <a:pt x="818" y="1068"/>
                      <a:pt x="818" y="1068"/>
                    </a:cubicBezTo>
                    <a:cubicBezTo>
                      <a:pt x="873" y="1068"/>
                      <a:pt x="913" y="1047"/>
                      <a:pt x="937" y="1004"/>
                    </a:cubicBezTo>
                    <a:cubicBezTo>
                      <a:pt x="938" y="1003"/>
                      <a:pt x="945" y="988"/>
                      <a:pt x="952" y="968"/>
                    </a:cubicBezTo>
                    <a:cubicBezTo>
                      <a:pt x="956" y="952"/>
                      <a:pt x="958" y="931"/>
                      <a:pt x="952" y="909"/>
                    </a:cubicBezTo>
                    <a:cubicBezTo>
                      <a:pt x="988" y="884"/>
                      <a:pt x="1000" y="847"/>
                      <a:pt x="1007" y="823"/>
                    </a:cubicBezTo>
                    <a:cubicBezTo>
                      <a:pt x="1020" y="783"/>
                      <a:pt x="1016" y="753"/>
                      <a:pt x="1007" y="732"/>
                    </a:cubicBezTo>
                    <a:cubicBezTo>
                      <a:pt x="1027" y="713"/>
                      <a:pt x="1045" y="684"/>
                      <a:pt x="1052" y="640"/>
                    </a:cubicBezTo>
                    <a:cubicBezTo>
                      <a:pt x="1056" y="612"/>
                      <a:pt x="1052" y="584"/>
                      <a:pt x="1039" y="560"/>
                    </a:cubicBezTo>
                    <a:cubicBezTo>
                      <a:pt x="1058" y="539"/>
                      <a:pt x="1066" y="513"/>
                      <a:pt x="1067" y="488"/>
                    </a:cubicBezTo>
                    <a:cubicBezTo>
                      <a:pt x="1068" y="481"/>
                      <a:pt x="1068" y="481"/>
                      <a:pt x="1068" y="481"/>
                    </a:cubicBezTo>
                    <a:cubicBezTo>
                      <a:pt x="1068" y="476"/>
                      <a:pt x="1068" y="474"/>
                      <a:pt x="1068" y="464"/>
                    </a:cubicBezTo>
                    <a:cubicBezTo>
                      <a:pt x="1068" y="422"/>
                      <a:pt x="1039" y="368"/>
                      <a:pt x="974" y="349"/>
                    </a:cubicBezTo>
                    <a:close/>
                    <a:moveTo>
                      <a:pt x="234" y="968"/>
                    </a:moveTo>
                    <a:cubicBezTo>
                      <a:pt x="234" y="986"/>
                      <a:pt x="219" y="1001"/>
                      <a:pt x="201" y="1001"/>
                    </a:cubicBezTo>
                    <a:cubicBezTo>
                      <a:pt x="100" y="1001"/>
                      <a:pt x="100" y="1001"/>
                      <a:pt x="100" y="1001"/>
                    </a:cubicBezTo>
                    <a:cubicBezTo>
                      <a:pt x="82" y="1001"/>
                      <a:pt x="67" y="986"/>
                      <a:pt x="67" y="968"/>
                    </a:cubicBezTo>
                    <a:cubicBezTo>
                      <a:pt x="67" y="434"/>
                      <a:pt x="67" y="434"/>
                      <a:pt x="67" y="434"/>
                    </a:cubicBezTo>
                    <a:cubicBezTo>
                      <a:pt x="67" y="415"/>
                      <a:pt x="82" y="401"/>
                      <a:pt x="100" y="401"/>
                    </a:cubicBezTo>
                    <a:cubicBezTo>
                      <a:pt x="201" y="401"/>
                      <a:pt x="201" y="401"/>
                      <a:pt x="201" y="401"/>
                    </a:cubicBezTo>
                    <a:cubicBezTo>
                      <a:pt x="219" y="401"/>
                      <a:pt x="234" y="415"/>
                      <a:pt x="234" y="434"/>
                    </a:cubicBezTo>
                    <a:lnTo>
                      <a:pt x="234" y="968"/>
                    </a:lnTo>
                    <a:close/>
                    <a:moveTo>
                      <a:pt x="1001" y="485"/>
                    </a:moveTo>
                    <a:cubicBezTo>
                      <a:pt x="1000" y="502"/>
                      <a:pt x="993" y="534"/>
                      <a:pt x="935" y="534"/>
                    </a:cubicBezTo>
                    <a:cubicBezTo>
                      <a:pt x="885" y="534"/>
                      <a:pt x="868" y="534"/>
                      <a:pt x="868" y="534"/>
                    </a:cubicBezTo>
                    <a:cubicBezTo>
                      <a:pt x="859" y="534"/>
                      <a:pt x="851" y="541"/>
                      <a:pt x="851" y="551"/>
                    </a:cubicBezTo>
                    <a:cubicBezTo>
                      <a:pt x="851" y="560"/>
                      <a:pt x="859" y="567"/>
                      <a:pt x="868" y="567"/>
                    </a:cubicBezTo>
                    <a:cubicBezTo>
                      <a:pt x="868" y="567"/>
                      <a:pt x="883" y="567"/>
                      <a:pt x="933" y="567"/>
                    </a:cubicBezTo>
                    <a:cubicBezTo>
                      <a:pt x="983" y="567"/>
                      <a:pt x="989" y="609"/>
                      <a:pt x="986" y="629"/>
                    </a:cubicBezTo>
                    <a:cubicBezTo>
                      <a:pt x="982" y="654"/>
                      <a:pt x="970" y="701"/>
                      <a:pt x="914" y="701"/>
                    </a:cubicBezTo>
                    <a:cubicBezTo>
                      <a:pt x="858" y="701"/>
                      <a:pt x="835" y="701"/>
                      <a:pt x="835" y="701"/>
                    </a:cubicBezTo>
                    <a:cubicBezTo>
                      <a:pt x="825" y="701"/>
                      <a:pt x="818" y="708"/>
                      <a:pt x="818" y="718"/>
                    </a:cubicBezTo>
                    <a:cubicBezTo>
                      <a:pt x="818" y="727"/>
                      <a:pt x="825" y="734"/>
                      <a:pt x="835" y="734"/>
                    </a:cubicBezTo>
                    <a:cubicBezTo>
                      <a:pt x="835" y="734"/>
                      <a:pt x="874" y="734"/>
                      <a:pt x="900" y="734"/>
                    </a:cubicBezTo>
                    <a:cubicBezTo>
                      <a:pt x="957" y="734"/>
                      <a:pt x="952" y="777"/>
                      <a:pt x="944" y="803"/>
                    </a:cubicBezTo>
                    <a:cubicBezTo>
                      <a:pt x="933" y="837"/>
                      <a:pt x="926" y="868"/>
                      <a:pt x="856" y="868"/>
                    </a:cubicBezTo>
                    <a:cubicBezTo>
                      <a:pt x="831" y="868"/>
                      <a:pt x="801" y="868"/>
                      <a:pt x="801" y="868"/>
                    </a:cubicBezTo>
                    <a:cubicBezTo>
                      <a:pt x="792" y="868"/>
                      <a:pt x="784" y="875"/>
                      <a:pt x="784" y="884"/>
                    </a:cubicBezTo>
                    <a:cubicBezTo>
                      <a:pt x="784" y="894"/>
                      <a:pt x="792" y="901"/>
                      <a:pt x="801" y="901"/>
                    </a:cubicBezTo>
                    <a:cubicBezTo>
                      <a:pt x="801" y="901"/>
                      <a:pt x="824" y="901"/>
                      <a:pt x="853" y="901"/>
                    </a:cubicBezTo>
                    <a:cubicBezTo>
                      <a:pt x="890" y="901"/>
                      <a:pt x="892" y="936"/>
                      <a:pt x="888" y="948"/>
                    </a:cubicBezTo>
                    <a:cubicBezTo>
                      <a:pt x="884" y="962"/>
                      <a:pt x="879" y="972"/>
                      <a:pt x="878" y="972"/>
                    </a:cubicBezTo>
                    <a:cubicBezTo>
                      <a:pt x="868" y="990"/>
                      <a:pt x="852" y="1001"/>
                      <a:pt x="818" y="1001"/>
                    </a:cubicBezTo>
                    <a:cubicBezTo>
                      <a:pt x="635" y="1001"/>
                      <a:pt x="635" y="1001"/>
                      <a:pt x="635" y="1001"/>
                    </a:cubicBezTo>
                    <a:cubicBezTo>
                      <a:pt x="544" y="1001"/>
                      <a:pt x="453" y="980"/>
                      <a:pt x="450" y="980"/>
                    </a:cubicBezTo>
                    <a:cubicBezTo>
                      <a:pt x="312" y="948"/>
                      <a:pt x="304" y="946"/>
                      <a:pt x="296" y="943"/>
                    </a:cubicBezTo>
                    <a:cubicBezTo>
                      <a:pt x="296" y="943"/>
                      <a:pt x="268" y="938"/>
                      <a:pt x="268" y="914"/>
                    </a:cubicBezTo>
                    <a:cubicBezTo>
                      <a:pt x="267" y="453"/>
                      <a:pt x="267" y="453"/>
                      <a:pt x="267" y="453"/>
                    </a:cubicBezTo>
                    <a:cubicBezTo>
                      <a:pt x="267" y="437"/>
                      <a:pt x="277" y="423"/>
                      <a:pt x="294" y="418"/>
                    </a:cubicBezTo>
                    <a:cubicBezTo>
                      <a:pt x="296" y="417"/>
                      <a:pt x="299" y="416"/>
                      <a:pt x="301" y="415"/>
                    </a:cubicBezTo>
                    <a:cubicBezTo>
                      <a:pt x="453" y="352"/>
                      <a:pt x="500" y="214"/>
                      <a:pt x="501" y="100"/>
                    </a:cubicBezTo>
                    <a:cubicBezTo>
                      <a:pt x="501" y="84"/>
                      <a:pt x="513" y="67"/>
                      <a:pt x="534" y="67"/>
                    </a:cubicBezTo>
                    <a:cubicBezTo>
                      <a:pt x="570" y="67"/>
                      <a:pt x="632" y="138"/>
                      <a:pt x="632" y="225"/>
                    </a:cubicBezTo>
                    <a:cubicBezTo>
                      <a:pt x="632" y="304"/>
                      <a:pt x="629" y="318"/>
                      <a:pt x="601" y="401"/>
                    </a:cubicBezTo>
                    <a:cubicBezTo>
                      <a:pt x="935" y="401"/>
                      <a:pt x="932" y="405"/>
                      <a:pt x="962" y="413"/>
                    </a:cubicBezTo>
                    <a:cubicBezTo>
                      <a:pt x="998" y="423"/>
                      <a:pt x="1002" y="454"/>
                      <a:pt x="1002" y="464"/>
                    </a:cubicBezTo>
                    <a:cubicBezTo>
                      <a:pt x="1002" y="476"/>
                      <a:pt x="1001" y="474"/>
                      <a:pt x="1001" y="48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sp>
            <p:nvSpPr>
              <p:cNvPr id="246" name="Freeform 49"/>
              <p:cNvSpPr>
                <a:spLocks noEditPoints="1"/>
              </p:cNvSpPr>
              <p:nvPr/>
            </p:nvSpPr>
            <p:spPr bwMode="auto">
              <a:xfrm>
                <a:off x="376238" y="3263900"/>
                <a:ext cx="379413" cy="376237"/>
              </a:xfrm>
              <a:custGeom>
                <a:avLst/>
                <a:gdLst>
                  <a:gd name="T0" fmla="*/ 50 w 101"/>
                  <a:gd name="T1" fmla="*/ 0 h 100"/>
                  <a:gd name="T2" fmla="*/ 0 w 101"/>
                  <a:gd name="T3" fmla="*/ 50 h 100"/>
                  <a:gd name="T4" fmla="*/ 50 w 101"/>
                  <a:gd name="T5" fmla="*/ 100 h 100"/>
                  <a:gd name="T6" fmla="*/ 101 w 101"/>
                  <a:gd name="T7" fmla="*/ 50 h 100"/>
                  <a:gd name="T8" fmla="*/ 50 w 101"/>
                  <a:gd name="T9" fmla="*/ 0 h 100"/>
                  <a:gd name="T10" fmla="*/ 50 w 101"/>
                  <a:gd name="T11" fmla="*/ 67 h 100"/>
                  <a:gd name="T12" fmla="*/ 34 w 101"/>
                  <a:gd name="T13" fmla="*/ 50 h 100"/>
                  <a:gd name="T14" fmla="*/ 50 w 101"/>
                  <a:gd name="T15" fmla="*/ 33 h 100"/>
                  <a:gd name="T16" fmla="*/ 67 w 101"/>
                  <a:gd name="T17" fmla="*/ 50 h 100"/>
                  <a:gd name="T18" fmla="*/ 50 w 101"/>
                  <a:gd name="T19" fmla="*/ 6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 h="100">
                    <a:moveTo>
                      <a:pt x="50" y="0"/>
                    </a:moveTo>
                    <a:cubicBezTo>
                      <a:pt x="23" y="0"/>
                      <a:pt x="0" y="22"/>
                      <a:pt x="0" y="50"/>
                    </a:cubicBezTo>
                    <a:cubicBezTo>
                      <a:pt x="0" y="77"/>
                      <a:pt x="23" y="100"/>
                      <a:pt x="50" y="100"/>
                    </a:cubicBezTo>
                    <a:cubicBezTo>
                      <a:pt x="78" y="100"/>
                      <a:pt x="101" y="77"/>
                      <a:pt x="101" y="50"/>
                    </a:cubicBezTo>
                    <a:cubicBezTo>
                      <a:pt x="101" y="22"/>
                      <a:pt x="78" y="0"/>
                      <a:pt x="50" y="0"/>
                    </a:cubicBezTo>
                    <a:close/>
                    <a:moveTo>
                      <a:pt x="50" y="67"/>
                    </a:moveTo>
                    <a:cubicBezTo>
                      <a:pt x="41" y="67"/>
                      <a:pt x="34" y="59"/>
                      <a:pt x="34" y="50"/>
                    </a:cubicBezTo>
                    <a:cubicBezTo>
                      <a:pt x="34" y="41"/>
                      <a:pt x="41" y="33"/>
                      <a:pt x="50" y="33"/>
                    </a:cubicBezTo>
                    <a:cubicBezTo>
                      <a:pt x="60" y="33"/>
                      <a:pt x="67" y="41"/>
                      <a:pt x="67" y="50"/>
                    </a:cubicBezTo>
                    <a:cubicBezTo>
                      <a:pt x="67" y="59"/>
                      <a:pt x="60" y="67"/>
                      <a:pt x="50" y="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grpSp>
        <p:grpSp>
          <p:nvGrpSpPr>
            <p:cNvPr id="242" name="Group 241"/>
            <p:cNvGrpSpPr/>
            <p:nvPr/>
          </p:nvGrpSpPr>
          <p:grpSpPr>
            <a:xfrm>
              <a:off x="5347233" y="3440631"/>
              <a:ext cx="378676" cy="326637"/>
              <a:chOff x="-122237" y="-128588"/>
              <a:chExt cx="4632324" cy="3995738"/>
            </a:xfrm>
            <a:solidFill>
              <a:schemeClr val="bg1"/>
            </a:solidFill>
          </p:grpSpPr>
          <p:sp>
            <p:nvSpPr>
              <p:cNvPr id="243" name="Freeform 34"/>
              <p:cNvSpPr>
                <a:spLocks noEditPoints="1"/>
              </p:cNvSpPr>
              <p:nvPr/>
            </p:nvSpPr>
            <p:spPr bwMode="auto">
              <a:xfrm>
                <a:off x="-122237" y="-128588"/>
                <a:ext cx="4632324" cy="3995738"/>
              </a:xfrm>
              <a:custGeom>
                <a:avLst/>
                <a:gdLst>
                  <a:gd name="T0" fmla="*/ 1096 w 1232"/>
                  <a:gd name="T1" fmla="*/ 134 h 1062"/>
                  <a:gd name="T2" fmla="*/ 616 w 1232"/>
                  <a:gd name="T3" fmla="*/ 123 h 1062"/>
                  <a:gd name="T4" fmla="*/ 136 w 1232"/>
                  <a:gd name="T5" fmla="*/ 134 h 1062"/>
                  <a:gd name="T6" fmla="*/ 136 w 1232"/>
                  <a:gd name="T7" fmla="*/ 622 h 1062"/>
                  <a:gd name="T8" fmla="*/ 538 w 1232"/>
                  <a:gd name="T9" fmla="*/ 1020 h 1062"/>
                  <a:gd name="T10" fmla="*/ 694 w 1232"/>
                  <a:gd name="T11" fmla="*/ 1020 h 1062"/>
                  <a:gd name="T12" fmla="*/ 1096 w 1232"/>
                  <a:gd name="T13" fmla="*/ 622 h 1062"/>
                  <a:gd name="T14" fmla="*/ 1096 w 1232"/>
                  <a:gd name="T15" fmla="*/ 134 h 1062"/>
                  <a:gd name="T16" fmla="*/ 1044 w 1232"/>
                  <a:gd name="T17" fmla="*/ 570 h 1062"/>
                  <a:gd name="T18" fmla="*/ 642 w 1232"/>
                  <a:gd name="T19" fmla="*/ 968 h 1062"/>
                  <a:gd name="T20" fmla="*/ 590 w 1232"/>
                  <a:gd name="T21" fmla="*/ 968 h 1062"/>
                  <a:gd name="T22" fmla="*/ 188 w 1232"/>
                  <a:gd name="T23" fmla="*/ 570 h 1062"/>
                  <a:gd name="T24" fmla="*/ 188 w 1232"/>
                  <a:gd name="T25" fmla="*/ 185 h 1062"/>
                  <a:gd name="T26" fmla="*/ 567 w 1232"/>
                  <a:gd name="T27" fmla="*/ 177 h 1062"/>
                  <a:gd name="T28" fmla="*/ 616 w 1232"/>
                  <a:gd name="T29" fmla="*/ 221 h 1062"/>
                  <a:gd name="T30" fmla="*/ 665 w 1232"/>
                  <a:gd name="T31" fmla="*/ 177 h 1062"/>
                  <a:gd name="T32" fmla="*/ 1044 w 1232"/>
                  <a:gd name="T33" fmla="*/ 185 h 1062"/>
                  <a:gd name="T34" fmla="*/ 1044 w 1232"/>
                  <a:gd name="T35" fmla="*/ 570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32" h="1062">
                    <a:moveTo>
                      <a:pt x="1096" y="134"/>
                    </a:moveTo>
                    <a:cubicBezTo>
                      <a:pt x="964" y="3"/>
                      <a:pt x="753" y="0"/>
                      <a:pt x="616" y="123"/>
                    </a:cubicBezTo>
                    <a:cubicBezTo>
                      <a:pt x="479" y="0"/>
                      <a:pt x="268" y="3"/>
                      <a:pt x="136" y="134"/>
                    </a:cubicBezTo>
                    <a:cubicBezTo>
                      <a:pt x="0" y="268"/>
                      <a:pt x="0" y="487"/>
                      <a:pt x="136" y="622"/>
                    </a:cubicBezTo>
                    <a:cubicBezTo>
                      <a:pt x="175" y="660"/>
                      <a:pt x="538" y="1020"/>
                      <a:pt x="538" y="1020"/>
                    </a:cubicBezTo>
                    <a:cubicBezTo>
                      <a:pt x="581" y="1062"/>
                      <a:pt x="651" y="1062"/>
                      <a:pt x="694" y="1020"/>
                    </a:cubicBezTo>
                    <a:cubicBezTo>
                      <a:pt x="694" y="1020"/>
                      <a:pt x="1092" y="626"/>
                      <a:pt x="1096" y="622"/>
                    </a:cubicBezTo>
                    <a:cubicBezTo>
                      <a:pt x="1232" y="487"/>
                      <a:pt x="1232" y="268"/>
                      <a:pt x="1096" y="134"/>
                    </a:cubicBezTo>
                    <a:close/>
                    <a:moveTo>
                      <a:pt x="1044" y="570"/>
                    </a:moveTo>
                    <a:cubicBezTo>
                      <a:pt x="642" y="968"/>
                      <a:pt x="642" y="968"/>
                      <a:pt x="642" y="968"/>
                    </a:cubicBezTo>
                    <a:cubicBezTo>
                      <a:pt x="628" y="982"/>
                      <a:pt x="604" y="982"/>
                      <a:pt x="590" y="968"/>
                    </a:cubicBezTo>
                    <a:cubicBezTo>
                      <a:pt x="188" y="570"/>
                      <a:pt x="188" y="570"/>
                      <a:pt x="188" y="570"/>
                    </a:cubicBezTo>
                    <a:cubicBezTo>
                      <a:pt x="81" y="464"/>
                      <a:pt x="81" y="291"/>
                      <a:pt x="188" y="185"/>
                    </a:cubicBezTo>
                    <a:cubicBezTo>
                      <a:pt x="291" y="82"/>
                      <a:pt x="458" y="79"/>
                      <a:pt x="567" y="177"/>
                    </a:cubicBezTo>
                    <a:cubicBezTo>
                      <a:pt x="616" y="221"/>
                      <a:pt x="616" y="221"/>
                      <a:pt x="616" y="221"/>
                    </a:cubicBezTo>
                    <a:cubicBezTo>
                      <a:pt x="665" y="177"/>
                      <a:pt x="665" y="177"/>
                      <a:pt x="665" y="177"/>
                    </a:cubicBezTo>
                    <a:cubicBezTo>
                      <a:pt x="774" y="79"/>
                      <a:pt x="941" y="82"/>
                      <a:pt x="1044" y="185"/>
                    </a:cubicBezTo>
                    <a:cubicBezTo>
                      <a:pt x="1151" y="291"/>
                      <a:pt x="1151" y="464"/>
                      <a:pt x="1044" y="5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sp>
            <p:nvSpPr>
              <p:cNvPr id="244" name="Freeform 35"/>
              <p:cNvSpPr>
                <a:spLocks/>
              </p:cNvSpPr>
              <p:nvPr/>
            </p:nvSpPr>
            <p:spPr bwMode="auto">
              <a:xfrm>
                <a:off x="688975" y="681038"/>
                <a:ext cx="650875" cy="650875"/>
              </a:xfrm>
              <a:custGeom>
                <a:avLst/>
                <a:gdLst>
                  <a:gd name="T0" fmla="*/ 154 w 173"/>
                  <a:gd name="T1" fmla="*/ 0 h 173"/>
                  <a:gd name="T2" fmla="*/ 154 w 173"/>
                  <a:gd name="T3" fmla="*/ 0 h 173"/>
                  <a:gd name="T4" fmla="*/ 0 w 173"/>
                  <a:gd name="T5" fmla="*/ 154 h 173"/>
                  <a:gd name="T6" fmla="*/ 0 w 173"/>
                  <a:gd name="T7" fmla="*/ 154 h 173"/>
                  <a:gd name="T8" fmla="*/ 18 w 173"/>
                  <a:gd name="T9" fmla="*/ 173 h 173"/>
                  <a:gd name="T10" fmla="*/ 36 w 173"/>
                  <a:gd name="T11" fmla="*/ 154 h 173"/>
                  <a:gd name="T12" fmla="*/ 36 w 173"/>
                  <a:gd name="T13" fmla="*/ 154 h 173"/>
                  <a:gd name="T14" fmla="*/ 154 w 173"/>
                  <a:gd name="T15" fmla="*/ 36 h 173"/>
                  <a:gd name="T16" fmla="*/ 154 w 173"/>
                  <a:gd name="T17" fmla="*/ 36 h 173"/>
                  <a:gd name="T18" fmla="*/ 173 w 173"/>
                  <a:gd name="T19" fmla="*/ 18 h 173"/>
                  <a:gd name="T20" fmla="*/ 154 w 173"/>
                  <a:gd name="T21" fmla="*/ 0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173">
                    <a:moveTo>
                      <a:pt x="154" y="0"/>
                    </a:moveTo>
                    <a:cubicBezTo>
                      <a:pt x="154" y="0"/>
                      <a:pt x="154" y="0"/>
                      <a:pt x="154" y="0"/>
                    </a:cubicBezTo>
                    <a:cubicBezTo>
                      <a:pt x="69" y="0"/>
                      <a:pt x="0" y="69"/>
                      <a:pt x="0" y="154"/>
                    </a:cubicBezTo>
                    <a:cubicBezTo>
                      <a:pt x="0" y="154"/>
                      <a:pt x="0" y="154"/>
                      <a:pt x="0" y="154"/>
                    </a:cubicBezTo>
                    <a:cubicBezTo>
                      <a:pt x="0" y="165"/>
                      <a:pt x="8" y="173"/>
                      <a:pt x="18" y="173"/>
                    </a:cubicBezTo>
                    <a:cubicBezTo>
                      <a:pt x="28" y="173"/>
                      <a:pt x="36" y="165"/>
                      <a:pt x="36" y="154"/>
                    </a:cubicBezTo>
                    <a:cubicBezTo>
                      <a:pt x="36" y="154"/>
                      <a:pt x="36" y="154"/>
                      <a:pt x="36" y="154"/>
                    </a:cubicBezTo>
                    <a:cubicBezTo>
                      <a:pt x="36" y="89"/>
                      <a:pt x="89" y="36"/>
                      <a:pt x="154" y="36"/>
                    </a:cubicBezTo>
                    <a:cubicBezTo>
                      <a:pt x="154" y="36"/>
                      <a:pt x="154" y="36"/>
                      <a:pt x="154" y="36"/>
                    </a:cubicBezTo>
                    <a:cubicBezTo>
                      <a:pt x="165" y="36"/>
                      <a:pt x="173" y="28"/>
                      <a:pt x="173" y="18"/>
                    </a:cubicBezTo>
                    <a:cubicBezTo>
                      <a:pt x="173" y="8"/>
                      <a:pt x="165" y="0"/>
                      <a:pt x="15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latin typeface="Gothom"/>
                </a:endParaRPr>
              </a:p>
            </p:txBody>
          </p:sp>
        </p:grpSp>
      </p:grpSp>
      <p:sp>
        <p:nvSpPr>
          <p:cNvPr id="254" name="Rectangle 253"/>
          <p:cNvSpPr/>
          <p:nvPr/>
        </p:nvSpPr>
        <p:spPr>
          <a:xfrm>
            <a:off x="512953" y="4262764"/>
            <a:ext cx="1428486" cy="452432"/>
          </a:xfrm>
          <a:prstGeom prst="rect">
            <a:avLst/>
          </a:prstGeom>
        </p:spPr>
        <p:txBody>
          <a:bodyPr wrap="square">
            <a:spAutoFit/>
          </a:bodyPr>
          <a:lstStyle/>
          <a:p>
            <a:pPr>
              <a:lnSpc>
                <a:spcPct val="130000"/>
              </a:lnSpc>
            </a:pPr>
            <a:r>
              <a:rPr lang="pt-BR" dirty="0" smtClean="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rPr>
              <a:t>22 - 20</a:t>
            </a:r>
            <a:endParaRPr lang="en-US" dirty="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endParaRPr>
          </a:p>
        </p:txBody>
      </p:sp>
      <p:sp>
        <p:nvSpPr>
          <p:cNvPr id="257" name="Rectangle 256"/>
          <p:cNvSpPr/>
          <p:nvPr/>
        </p:nvSpPr>
        <p:spPr>
          <a:xfrm>
            <a:off x="3991426" y="1544763"/>
            <a:ext cx="2086157" cy="276999"/>
          </a:xfrm>
          <a:prstGeom prst="rect">
            <a:avLst/>
          </a:prstGeom>
        </p:spPr>
        <p:txBody>
          <a:bodyPr wrap="square">
            <a:spAutoFit/>
          </a:bodyPr>
          <a:lstStyle/>
          <a:p>
            <a:r>
              <a:rPr lang="en-US" sz="1200" dirty="0" smtClean="0">
                <a:solidFill>
                  <a:sysClr val="windowText" lastClr="000000"/>
                </a:solidFill>
                <a:latin typeface="Gothom"/>
              </a:rPr>
              <a:t>Т</a:t>
            </a:r>
            <a:r>
              <a:rPr lang="mn-MN" sz="1200" dirty="0" smtClean="0">
                <a:solidFill>
                  <a:sysClr val="windowText" lastClr="000000"/>
                </a:solidFill>
                <a:latin typeface="Gothom"/>
              </a:rPr>
              <a:t>ЕХНОЛОГИ</a:t>
            </a:r>
            <a:endParaRPr lang="id-ID" sz="1200" dirty="0">
              <a:solidFill>
                <a:sysClr val="windowText" lastClr="000000"/>
              </a:solidFill>
              <a:latin typeface="Gothom"/>
            </a:endParaRPr>
          </a:p>
        </p:txBody>
      </p:sp>
      <p:sp>
        <p:nvSpPr>
          <p:cNvPr id="258" name="Rectangle 257"/>
          <p:cNvSpPr/>
          <p:nvPr/>
        </p:nvSpPr>
        <p:spPr>
          <a:xfrm>
            <a:off x="6948424" y="2259034"/>
            <a:ext cx="2086157" cy="276999"/>
          </a:xfrm>
          <a:prstGeom prst="rect">
            <a:avLst/>
          </a:prstGeom>
        </p:spPr>
        <p:txBody>
          <a:bodyPr wrap="square">
            <a:spAutoFit/>
          </a:bodyPr>
          <a:lstStyle/>
          <a:p>
            <a:r>
              <a:rPr lang="en-US" sz="1200" dirty="0" smtClean="0">
                <a:solidFill>
                  <a:sysClr val="windowText" lastClr="000000"/>
                </a:solidFill>
                <a:latin typeface="Gothom"/>
              </a:rPr>
              <a:t>М</a:t>
            </a:r>
            <a:r>
              <a:rPr lang="mn-MN" sz="1200" dirty="0" smtClean="0">
                <a:solidFill>
                  <a:sysClr val="windowText" lastClr="000000"/>
                </a:solidFill>
                <a:latin typeface="Gothom"/>
              </a:rPr>
              <a:t>ЕХАНИК ЦЕХ</a:t>
            </a:r>
            <a:endParaRPr lang="id-ID" sz="1200" dirty="0">
              <a:solidFill>
                <a:sysClr val="windowText" lastClr="000000"/>
              </a:solidFill>
              <a:latin typeface="Gothom"/>
            </a:endParaRPr>
          </a:p>
        </p:txBody>
      </p:sp>
      <p:sp>
        <p:nvSpPr>
          <p:cNvPr id="259" name="Rectangle 258"/>
          <p:cNvSpPr/>
          <p:nvPr/>
        </p:nvSpPr>
        <p:spPr>
          <a:xfrm>
            <a:off x="1495744" y="2364390"/>
            <a:ext cx="2086157" cy="276999"/>
          </a:xfrm>
          <a:prstGeom prst="rect">
            <a:avLst/>
          </a:prstGeom>
        </p:spPr>
        <p:txBody>
          <a:bodyPr wrap="square">
            <a:spAutoFit/>
          </a:bodyPr>
          <a:lstStyle/>
          <a:p>
            <a:r>
              <a:rPr lang="en-US" sz="1200" dirty="0" smtClean="0">
                <a:solidFill>
                  <a:sysClr val="windowText" lastClr="000000"/>
                </a:solidFill>
                <a:latin typeface="Gothom"/>
              </a:rPr>
              <a:t>С</a:t>
            </a:r>
            <a:r>
              <a:rPr lang="mn-MN" sz="1200" dirty="0" smtClean="0">
                <a:solidFill>
                  <a:sysClr val="windowText" lastClr="000000"/>
                </a:solidFill>
                <a:latin typeface="Gothom"/>
              </a:rPr>
              <a:t>АНХҮҮ</a:t>
            </a:r>
            <a:endParaRPr lang="id-ID" sz="1200" dirty="0">
              <a:solidFill>
                <a:sysClr val="windowText" lastClr="000000"/>
              </a:solidFill>
              <a:latin typeface="Gothom"/>
            </a:endParaRPr>
          </a:p>
        </p:txBody>
      </p:sp>
      <p:sp>
        <p:nvSpPr>
          <p:cNvPr id="260" name="Rectangle 259"/>
          <p:cNvSpPr/>
          <p:nvPr/>
        </p:nvSpPr>
        <p:spPr>
          <a:xfrm>
            <a:off x="448533" y="4002268"/>
            <a:ext cx="2086157" cy="276999"/>
          </a:xfrm>
          <a:prstGeom prst="rect">
            <a:avLst/>
          </a:prstGeom>
        </p:spPr>
        <p:txBody>
          <a:bodyPr wrap="square">
            <a:spAutoFit/>
          </a:bodyPr>
          <a:lstStyle/>
          <a:p>
            <a:r>
              <a:rPr lang="en-US" sz="1200" dirty="0" smtClean="0">
                <a:solidFill>
                  <a:sysClr val="windowText" lastClr="000000"/>
                </a:solidFill>
                <a:latin typeface="Gothom"/>
              </a:rPr>
              <a:t>Б</a:t>
            </a:r>
            <a:r>
              <a:rPr lang="mn-MN" sz="1200" dirty="0" smtClean="0">
                <a:solidFill>
                  <a:sysClr val="windowText" lastClr="000000"/>
                </a:solidFill>
                <a:latin typeface="Gothom"/>
              </a:rPr>
              <a:t>ОРЛУУЛАЛТ</a:t>
            </a:r>
            <a:endParaRPr lang="id-ID" sz="1200" dirty="0">
              <a:solidFill>
                <a:sysClr val="windowText" lastClr="000000"/>
              </a:solidFill>
              <a:latin typeface="Gothom"/>
            </a:endParaRPr>
          </a:p>
        </p:txBody>
      </p:sp>
      <p:sp>
        <p:nvSpPr>
          <p:cNvPr id="261" name="Rectangle 260"/>
          <p:cNvSpPr/>
          <p:nvPr/>
        </p:nvSpPr>
        <p:spPr>
          <a:xfrm>
            <a:off x="7249257" y="3844417"/>
            <a:ext cx="2086157" cy="276999"/>
          </a:xfrm>
          <a:prstGeom prst="rect">
            <a:avLst/>
          </a:prstGeom>
        </p:spPr>
        <p:txBody>
          <a:bodyPr wrap="square">
            <a:spAutoFit/>
          </a:bodyPr>
          <a:lstStyle/>
          <a:p>
            <a:r>
              <a:rPr lang="en-US" sz="1200" dirty="0" smtClean="0">
                <a:solidFill>
                  <a:sysClr val="windowText" lastClr="000000"/>
                </a:solidFill>
                <a:latin typeface="Gothom"/>
              </a:rPr>
              <a:t>Х</a:t>
            </a:r>
            <a:r>
              <a:rPr lang="mn-MN" sz="1200" dirty="0" smtClean="0">
                <a:solidFill>
                  <a:sysClr val="windowText" lastClr="000000"/>
                </a:solidFill>
                <a:latin typeface="Gothom"/>
              </a:rPr>
              <a:t>ҮНИЙ НӨӨЦ</a:t>
            </a:r>
            <a:endParaRPr lang="id-ID" sz="1200" dirty="0">
              <a:solidFill>
                <a:sysClr val="windowText" lastClr="000000"/>
              </a:solidFill>
              <a:latin typeface="Gothom"/>
            </a:endParaRPr>
          </a:p>
        </p:txBody>
      </p:sp>
      <p:grpSp>
        <p:nvGrpSpPr>
          <p:cNvPr id="263" name="Google Shape;4244;p115">
            <a:extLst>
              <a:ext uri="{FF2B5EF4-FFF2-40B4-BE49-F238E27FC236}">
                <a16:creationId xmlns="" xmlns:a16="http://schemas.microsoft.com/office/drawing/2014/main" id="{A849B63A-EA63-4BA1-BE58-49A2D20209A3}"/>
              </a:ext>
            </a:extLst>
          </p:cNvPr>
          <p:cNvGrpSpPr/>
          <p:nvPr/>
        </p:nvGrpSpPr>
        <p:grpSpPr>
          <a:xfrm>
            <a:off x="3977666" y="3501881"/>
            <a:ext cx="1456523" cy="1483486"/>
            <a:chOff x="4906800" y="1507500"/>
            <a:chExt cx="70350" cy="71075"/>
          </a:xfrm>
        </p:grpSpPr>
        <p:sp>
          <p:nvSpPr>
            <p:cNvPr id="264" name="Google Shape;4245;p115">
              <a:extLst>
                <a:ext uri="{FF2B5EF4-FFF2-40B4-BE49-F238E27FC236}">
                  <a16:creationId xmlns="" xmlns:a16="http://schemas.microsoft.com/office/drawing/2014/main" id="{03187D9D-5B9D-4CC7-9952-2E986DC9ADD5}"/>
                </a:ext>
              </a:extLst>
            </p:cNvPr>
            <p:cNvSpPr/>
            <p:nvPr/>
          </p:nvSpPr>
          <p:spPr>
            <a:xfrm>
              <a:off x="4916000" y="1507500"/>
              <a:ext cx="30850" cy="24000"/>
            </a:xfrm>
            <a:custGeom>
              <a:avLst/>
              <a:gdLst/>
              <a:ahLst/>
              <a:cxnLst/>
              <a:rect l="l" t="t" r="r" b="b"/>
              <a:pathLst>
                <a:path w="1234" h="960" extrusionOk="0">
                  <a:moveTo>
                    <a:pt x="837" y="1"/>
                  </a:moveTo>
                  <a:lnTo>
                    <a:pt x="837" y="202"/>
                  </a:lnTo>
                  <a:cubicBezTo>
                    <a:pt x="484" y="282"/>
                    <a:pt x="181" y="498"/>
                    <a:pt x="0" y="808"/>
                  </a:cubicBezTo>
                  <a:lnTo>
                    <a:pt x="455" y="960"/>
                  </a:lnTo>
                  <a:cubicBezTo>
                    <a:pt x="556" y="837"/>
                    <a:pt x="686" y="736"/>
                    <a:pt x="837" y="686"/>
                  </a:cubicBezTo>
                  <a:lnTo>
                    <a:pt x="837" y="823"/>
                  </a:lnTo>
                  <a:lnTo>
                    <a:pt x="1234" y="426"/>
                  </a:lnTo>
                  <a:lnTo>
                    <a:pt x="837" y="1"/>
                  </a:lnTo>
                  <a:close/>
                </a:path>
              </a:pathLst>
            </a:custGeom>
            <a:solidFill>
              <a:srgbClr val="0080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4246;p115">
              <a:extLst>
                <a:ext uri="{FF2B5EF4-FFF2-40B4-BE49-F238E27FC236}">
                  <a16:creationId xmlns="" xmlns:a16="http://schemas.microsoft.com/office/drawing/2014/main" id="{6858F89A-2877-4FA9-9463-2BE6290E9DE9}"/>
                </a:ext>
              </a:extLst>
            </p:cNvPr>
            <p:cNvSpPr/>
            <p:nvPr/>
          </p:nvSpPr>
          <p:spPr>
            <a:xfrm>
              <a:off x="4906800" y="1533825"/>
              <a:ext cx="19675" cy="32475"/>
            </a:xfrm>
            <a:custGeom>
              <a:avLst/>
              <a:gdLst/>
              <a:ahLst/>
              <a:cxnLst/>
              <a:rect l="l" t="t" r="r" b="b"/>
              <a:pathLst>
                <a:path w="787" h="1299" extrusionOk="0">
                  <a:moveTo>
                    <a:pt x="527" y="1"/>
                  </a:moveTo>
                  <a:lnTo>
                    <a:pt x="1" y="246"/>
                  </a:lnTo>
                  <a:lnTo>
                    <a:pt x="181" y="303"/>
                  </a:lnTo>
                  <a:cubicBezTo>
                    <a:pt x="181" y="347"/>
                    <a:pt x="174" y="390"/>
                    <a:pt x="174" y="433"/>
                  </a:cubicBezTo>
                  <a:cubicBezTo>
                    <a:pt x="174" y="751"/>
                    <a:pt x="289" y="1061"/>
                    <a:pt x="498" y="1299"/>
                  </a:cubicBezTo>
                  <a:lnTo>
                    <a:pt x="787" y="909"/>
                  </a:lnTo>
                  <a:cubicBezTo>
                    <a:pt x="693" y="772"/>
                    <a:pt x="650" y="614"/>
                    <a:pt x="642" y="455"/>
                  </a:cubicBezTo>
                  <a:lnTo>
                    <a:pt x="642" y="455"/>
                  </a:lnTo>
                  <a:lnTo>
                    <a:pt x="787" y="498"/>
                  </a:lnTo>
                  <a:lnTo>
                    <a:pt x="527" y="1"/>
                  </a:lnTo>
                  <a:close/>
                </a:path>
              </a:pathLst>
            </a:custGeom>
            <a:solidFill>
              <a:srgbClr val="EE1D2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4247;p115">
              <a:extLst>
                <a:ext uri="{FF2B5EF4-FFF2-40B4-BE49-F238E27FC236}">
                  <a16:creationId xmlns="" xmlns:a16="http://schemas.microsoft.com/office/drawing/2014/main" id="{2DBDA0CF-4D8E-43CB-B41A-1E1F944D5D5C}"/>
                </a:ext>
              </a:extLst>
            </p:cNvPr>
            <p:cNvSpPr/>
            <p:nvPr/>
          </p:nvSpPr>
          <p:spPr>
            <a:xfrm>
              <a:off x="4926625" y="1561950"/>
              <a:ext cx="30675" cy="16625"/>
            </a:xfrm>
            <a:custGeom>
              <a:avLst/>
              <a:gdLst/>
              <a:ahLst/>
              <a:cxnLst/>
              <a:rect l="l" t="t" r="r" b="b"/>
              <a:pathLst>
                <a:path w="1227" h="665" extrusionOk="0">
                  <a:moveTo>
                    <a:pt x="556" y="1"/>
                  </a:moveTo>
                  <a:lnTo>
                    <a:pt x="1" y="87"/>
                  </a:lnTo>
                  <a:lnTo>
                    <a:pt x="66" y="664"/>
                  </a:lnTo>
                  <a:lnTo>
                    <a:pt x="181" y="513"/>
                  </a:lnTo>
                  <a:cubicBezTo>
                    <a:pt x="347" y="585"/>
                    <a:pt x="526" y="621"/>
                    <a:pt x="704" y="621"/>
                  </a:cubicBezTo>
                  <a:cubicBezTo>
                    <a:pt x="883" y="621"/>
                    <a:pt x="1061" y="585"/>
                    <a:pt x="1227" y="513"/>
                  </a:cubicBezTo>
                  <a:lnTo>
                    <a:pt x="946" y="123"/>
                  </a:lnTo>
                  <a:cubicBezTo>
                    <a:pt x="866" y="149"/>
                    <a:pt x="785" y="161"/>
                    <a:pt x="704" y="161"/>
                  </a:cubicBezTo>
                  <a:cubicBezTo>
                    <a:pt x="623" y="161"/>
                    <a:pt x="542" y="149"/>
                    <a:pt x="462" y="123"/>
                  </a:cubicBezTo>
                  <a:lnTo>
                    <a:pt x="556" y="1"/>
                  </a:lnTo>
                  <a:close/>
                </a:path>
              </a:pathLst>
            </a:custGeom>
            <a:solidFill>
              <a:srgbClr val="FDC4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4248;p115">
              <a:extLst>
                <a:ext uri="{FF2B5EF4-FFF2-40B4-BE49-F238E27FC236}">
                  <a16:creationId xmlns="" xmlns:a16="http://schemas.microsoft.com/office/drawing/2014/main" id="{63CAF908-D928-4F58-8AB6-AF7D769963DE}"/>
                </a:ext>
              </a:extLst>
            </p:cNvPr>
            <p:cNvSpPr/>
            <p:nvPr/>
          </p:nvSpPr>
          <p:spPr>
            <a:xfrm>
              <a:off x="4957475" y="1541400"/>
              <a:ext cx="19675" cy="27800"/>
            </a:xfrm>
            <a:custGeom>
              <a:avLst/>
              <a:gdLst/>
              <a:ahLst/>
              <a:cxnLst/>
              <a:rect l="l" t="t" r="r" b="b"/>
              <a:pathLst>
                <a:path w="787" h="1112" extrusionOk="0">
                  <a:moveTo>
                    <a:pt x="779" y="0"/>
                  </a:moveTo>
                  <a:lnTo>
                    <a:pt x="318" y="145"/>
                  </a:lnTo>
                  <a:cubicBezTo>
                    <a:pt x="318" y="303"/>
                    <a:pt x="274" y="455"/>
                    <a:pt x="188" y="592"/>
                  </a:cubicBezTo>
                  <a:lnTo>
                    <a:pt x="80" y="448"/>
                  </a:lnTo>
                  <a:lnTo>
                    <a:pt x="0" y="1003"/>
                  </a:lnTo>
                  <a:lnTo>
                    <a:pt x="570" y="1111"/>
                  </a:lnTo>
                  <a:lnTo>
                    <a:pt x="469" y="981"/>
                  </a:lnTo>
                  <a:cubicBezTo>
                    <a:pt x="671" y="743"/>
                    <a:pt x="786" y="440"/>
                    <a:pt x="786" y="130"/>
                  </a:cubicBezTo>
                  <a:cubicBezTo>
                    <a:pt x="786" y="87"/>
                    <a:pt x="786" y="44"/>
                    <a:pt x="779" y="0"/>
                  </a:cubicBezTo>
                  <a:close/>
                </a:path>
              </a:pathLst>
            </a:custGeom>
            <a:solidFill>
              <a:srgbClr val="1074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4249;p115">
              <a:extLst>
                <a:ext uri="{FF2B5EF4-FFF2-40B4-BE49-F238E27FC236}">
                  <a16:creationId xmlns="" xmlns:a16="http://schemas.microsoft.com/office/drawing/2014/main" id="{84EFC63F-BAB0-4A55-87AA-4F9A26A40D73}"/>
                </a:ext>
              </a:extLst>
            </p:cNvPr>
            <p:cNvSpPr/>
            <p:nvPr/>
          </p:nvSpPr>
          <p:spPr>
            <a:xfrm>
              <a:off x="4951325" y="1512550"/>
              <a:ext cx="24925" cy="26350"/>
            </a:xfrm>
            <a:custGeom>
              <a:avLst/>
              <a:gdLst/>
              <a:ahLst/>
              <a:cxnLst/>
              <a:rect l="l" t="t" r="r" b="b"/>
              <a:pathLst>
                <a:path w="997" h="1054" extrusionOk="0">
                  <a:moveTo>
                    <a:pt x="1" y="0"/>
                  </a:moveTo>
                  <a:lnTo>
                    <a:pt x="1" y="476"/>
                  </a:lnTo>
                  <a:cubicBezTo>
                    <a:pt x="145" y="534"/>
                    <a:pt x="282" y="628"/>
                    <a:pt x="376" y="751"/>
                  </a:cubicBezTo>
                  <a:lnTo>
                    <a:pt x="210" y="801"/>
                  </a:lnTo>
                  <a:lnTo>
                    <a:pt x="715" y="1053"/>
                  </a:lnTo>
                  <a:lnTo>
                    <a:pt x="996" y="549"/>
                  </a:lnTo>
                  <a:lnTo>
                    <a:pt x="996" y="549"/>
                  </a:lnTo>
                  <a:lnTo>
                    <a:pt x="838" y="599"/>
                  </a:lnTo>
                  <a:cubicBezTo>
                    <a:pt x="650" y="296"/>
                    <a:pt x="347" y="73"/>
                    <a:pt x="1" y="0"/>
                  </a:cubicBezTo>
                  <a:close/>
                </a:path>
              </a:pathLst>
            </a:custGeom>
            <a:solidFill>
              <a:srgbClr val="F364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 name="Google Shape;13824;p124">
            <a:extLst>
              <a:ext uri="{FF2B5EF4-FFF2-40B4-BE49-F238E27FC236}">
                <a16:creationId xmlns="" xmlns:a16="http://schemas.microsoft.com/office/drawing/2014/main" id="{FC6DEF52-8F8C-47F6-9D6D-C7DF3330B2B7}"/>
              </a:ext>
            </a:extLst>
          </p:cNvPr>
          <p:cNvGrpSpPr/>
          <p:nvPr/>
        </p:nvGrpSpPr>
        <p:grpSpPr>
          <a:xfrm>
            <a:off x="5060470" y="2823255"/>
            <a:ext cx="479640" cy="479255"/>
            <a:chOff x="1750184" y="2413530"/>
            <a:chExt cx="359730" cy="359441"/>
          </a:xfrm>
        </p:grpSpPr>
        <p:sp>
          <p:nvSpPr>
            <p:cNvPr id="270" name="Google Shape;13825;p124">
              <a:extLst>
                <a:ext uri="{FF2B5EF4-FFF2-40B4-BE49-F238E27FC236}">
                  <a16:creationId xmlns="" xmlns:a16="http://schemas.microsoft.com/office/drawing/2014/main" id="{933F061E-3AF1-4B37-9DDB-70BA60CF8C79}"/>
                </a:ext>
              </a:extLst>
            </p:cNvPr>
            <p:cNvSpPr/>
            <p:nvPr/>
          </p:nvSpPr>
          <p:spPr>
            <a:xfrm>
              <a:off x="1867074" y="2496981"/>
              <a:ext cx="58000" cy="64965"/>
            </a:xfrm>
            <a:custGeom>
              <a:avLst/>
              <a:gdLst/>
              <a:ahLst/>
              <a:cxnLst/>
              <a:rect l="l" t="t" r="r" b="b"/>
              <a:pathLst>
                <a:path w="2215" h="2481" extrusionOk="0">
                  <a:moveTo>
                    <a:pt x="1203" y="0"/>
                  </a:moveTo>
                  <a:lnTo>
                    <a:pt x="335" y="878"/>
                  </a:lnTo>
                  <a:cubicBezTo>
                    <a:pt x="1" y="1202"/>
                    <a:pt x="1" y="1736"/>
                    <a:pt x="335" y="2070"/>
                  </a:cubicBezTo>
                  <a:lnTo>
                    <a:pt x="745" y="2481"/>
                  </a:lnTo>
                  <a:lnTo>
                    <a:pt x="2214" y="1011"/>
                  </a:lnTo>
                  <a:lnTo>
                    <a:pt x="1203" y="0"/>
                  </a:lnTo>
                  <a:close/>
                </a:path>
              </a:pathLst>
            </a:custGeom>
            <a:solidFill>
              <a:srgbClr val="B5C4D0"/>
            </a:solidFill>
            <a:ln>
              <a:noFill/>
            </a:ln>
          </p:spPr>
          <p:txBody>
            <a:bodyPr spcFirstLastPara="1" wrap="square" lIns="121900" tIns="121900" rIns="121900" bIns="121900" anchor="ctr" anchorCtr="0">
              <a:noAutofit/>
            </a:bodyPr>
            <a:lstStyle/>
            <a:p>
              <a:endParaRPr sz="2400"/>
            </a:p>
          </p:txBody>
        </p:sp>
        <p:sp>
          <p:nvSpPr>
            <p:cNvPr id="271" name="Google Shape;13826;p124">
              <a:extLst>
                <a:ext uri="{FF2B5EF4-FFF2-40B4-BE49-F238E27FC236}">
                  <a16:creationId xmlns="" xmlns:a16="http://schemas.microsoft.com/office/drawing/2014/main" id="{B05C59B6-82EA-4383-A921-19382CB913E8}"/>
                </a:ext>
              </a:extLst>
            </p:cNvPr>
            <p:cNvSpPr/>
            <p:nvPr/>
          </p:nvSpPr>
          <p:spPr>
            <a:xfrm>
              <a:off x="1824863" y="2413530"/>
              <a:ext cx="285050" cy="285312"/>
            </a:xfrm>
            <a:custGeom>
              <a:avLst/>
              <a:gdLst/>
              <a:ahLst/>
              <a:cxnLst/>
              <a:rect l="l" t="t" r="r" b="b"/>
              <a:pathLst>
                <a:path w="10886" h="10896" extrusionOk="0">
                  <a:moveTo>
                    <a:pt x="2033" y="1"/>
                  </a:moveTo>
                  <a:cubicBezTo>
                    <a:pt x="1851" y="1"/>
                    <a:pt x="1670" y="29"/>
                    <a:pt x="1498" y="77"/>
                  </a:cubicBezTo>
                  <a:cubicBezTo>
                    <a:pt x="1336" y="125"/>
                    <a:pt x="1279" y="335"/>
                    <a:pt x="1403" y="449"/>
                  </a:cubicBezTo>
                  <a:lnTo>
                    <a:pt x="2519" y="1565"/>
                  </a:lnTo>
                  <a:cubicBezTo>
                    <a:pt x="2586" y="1632"/>
                    <a:pt x="2643" y="1718"/>
                    <a:pt x="2672" y="1804"/>
                  </a:cubicBezTo>
                  <a:cubicBezTo>
                    <a:pt x="2843" y="2243"/>
                    <a:pt x="2510" y="2720"/>
                    <a:pt x="2033" y="2720"/>
                  </a:cubicBezTo>
                  <a:cubicBezTo>
                    <a:pt x="1956" y="2720"/>
                    <a:pt x="1870" y="2701"/>
                    <a:pt x="1794" y="2672"/>
                  </a:cubicBezTo>
                  <a:cubicBezTo>
                    <a:pt x="1708" y="2643"/>
                    <a:pt x="1622" y="2586"/>
                    <a:pt x="1556" y="2519"/>
                  </a:cubicBezTo>
                  <a:lnTo>
                    <a:pt x="439" y="1403"/>
                  </a:lnTo>
                  <a:cubicBezTo>
                    <a:pt x="397" y="1360"/>
                    <a:pt x="341" y="1340"/>
                    <a:pt x="285" y="1340"/>
                  </a:cubicBezTo>
                  <a:cubicBezTo>
                    <a:pt x="192" y="1340"/>
                    <a:pt x="101" y="1397"/>
                    <a:pt x="77" y="1499"/>
                  </a:cubicBezTo>
                  <a:cubicBezTo>
                    <a:pt x="20" y="1680"/>
                    <a:pt x="1" y="1861"/>
                    <a:pt x="1" y="2042"/>
                  </a:cubicBezTo>
                  <a:cubicBezTo>
                    <a:pt x="1" y="3120"/>
                    <a:pt x="831" y="4008"/>
                    <a:pt x="1909" y="4065"/>
                  </a:cubicBezTo>
                  <a:lnTo>
                    <a:pt x="2042" y="4084"/>
                  </a:lnTo>
                  <a:cubicBezTo>
                    <a:pt x="2242" y="4084"/>
                    <a:pt x="2443" y="4055"/>
                    <a:pt x="2634" y="3989"/>
                  </a:cubicBezTo>
                  <a:cubicBezTo>
                    <a:pt x="2681" y="3979"/>
                    <a:pt x="2719" y="3960"/>
                    <a:pt x="2758" y="3950"/>
                  </a:cubicBezTo>
                  <a:lnTo>
                    <a:pt x="6946" y="8138"/>
                  </a:lnTo>
                  <a:cubicBezTo>
                    <a:pt x="6927" y="8177"/>
                    <a:pt x="6917" y="8215"/>
                    <a:pt x="6907" y="8262"/>
                  </a:cubicBezTo>
                  <a:cubicBezTo>
                    <a:pt x="6841" y="8453"/>
                    <a:pt x="6812" y="8654"/>
                    <a:pt x="6812" y="8854"/>
                  </a:cubicBezTo>
                  <a:lnTo>
                    <a:pt x="6831" y="8987"/>
                  </a:lnTo>
                  <a:cubicBezTo>
                    <a:pt x="6888" y="10065"/>
                    <a:pt x="7776" y="10895"/>
                    <a:pt x="8854" y="10895"/>
                  </a:cubicBezTo>
                  <a:cubicBezTo>
                    <a:pt x="9035" y="10895"/>
                    <a:pt x="9216" y="10876"/>
                    <a:pt x="9388" y="10819"/>
                  </a:cubicBezTo>
                  <a:cubicBezTo>
                    <a:pt x="9569" y="10781"/>
                    <a:pt x="9617" y="10552"/>
                    <a:pt x="9483" y="10438"/>
                  </a:cubicBezTo>
                  <a:lnTo>
                    <a:pt x="8367" y="9331"/>
                  </a:lnTo>
                  <a:cubicBezTo>
                    <a:pt x="8300" y="9264"/>
                    <a:pt x="8243" y="9178"/>
                    <a:pt x="8214" y="9092"/>
                  </a:cubicBezTo>
                  <a:cubicBezTo>
                    <a:pt x="8043" y="8644"/>
                    <a:pt x="8367" y="8177"/>
                    <a:pt x="8844" y="8177"/>
                  </a:cubicBezTo>
                  <a:cubicBezTo>
                    <a:pt x="8920" y="8177"/>
                    <a:pt x="9006" y="8186"/>
                    <a:pt x="9083" y="8224"/>
                  </a:cubicBezTo>
                  <a:cubicBezTo>
                    <a:pt x="9178" y="8253"/>
                    <a:pt x="9254" y="8301"/>
                    <a:pt x="9331" y="8377"/>
                  </a:cubicBezTo>
                  <a:lnTo>
                    <a:pt x="10437" y="9484"/>
                  </a:lnTo>
                  <a:cubicBezTo>
                    <a:pt x="10485" y="9531"/>
                    <a:pt x="10543" y="9553"/>
                    <a:pt x="10600" y="9553"/>
                  </a:cubicBezTo>
                  <a:cubicBezTo>
                    <a:pt x="10692" y="9553"/>
                    <a:pt x="10780" y="9494"/>
                    <a:pt x="10809" y="9388"/>
                  </a:cubicBezTo>
                  <a:cubicBezTo>
                    <a:pt x="10867" y="9216"/>
                    <a:pt x="10886" y="9035"/>
                    <a:pt x="10886" y="8854"/>
                  </a:cubicBezTo>
                  <a:cubicBezTo>
                    <a:pt x="10886" y="7785"/>
                    <a:pt x="10046" y="6898"/>
                    <a:pt x="8978" y="6831"/>
                  </a:cubicBezTo>
                  <a:lnTo>
                    <a:pt x="8844" y="6812"/>
                  </a:lnTo>
                  <a:cubicBezTo>
                    <a:pt x="8644" y="6812"/>
                    <a:pt x="8443" y="6851"/>
                    <a:pt x="8253" y="6908"/>
                  </a:cubicBezTo>
                  <a:lnTo>
                    <a:pt x="8129" y="6946"/>
                  </a:lnTo>
                  <a:lnTo>
                    <a:pt x="3941" y="2758"/>
                  </a:lnTo>
                  <a:cubicBezTo>
                    <a:pt x="3960" y="2720"/>
                    <a:pt x="3969" y="2682"/>
                    <a:pt x="3979" y="2643"/>
                  </a:cubicBezTo>
                  <a:cubicBezTo>
                    <a:pt x="4045" y="2453"/>
                    <a:pt x="4074" y="2252"/>
                    <a:pt x="4074" y="2052"/>
                  </a:cubicBezTo>
                  <a:lnTo>
                    <a:pt x="4065" y="1909"/>
                  </a:lnTo>
                  <a:cubicBezTo>
                    <a:pt x="3998" y="840"/>
                    <a:pt x="3111" y="10"/>
                    <a:pt x="2033" y="1"/>
                  </a:cubicBezTo>
                  <a:close/>
                </a:path>
              </a:pathLst>
            </a:custGeom>
            <a:solidFill>
              <a:srgbClr val="CDD7DF"/>
            </a:solidFill>
            <a:ln>
              <a:noFill/>
            </a:ln>
          </p:spPr>
          <p:txBody>
            <a:bodyPr spcFirstLastPara="1" wrap="square" lIns="121900" tIns="121900" rIns="121900" bIns="121900" anchor="ctr" anchorCtr="0">
              <a:noAutofit/>
            </a:bodyPr>
            <a:lstStyle/>
            <a:p>
              <a:endParaRPr sz="2400"/>
            </a:p>
          </p:txBody>
        </p:sp>
        <p:sp>
          <p:nvSpPr>
            <p:cNvPr id="272" name="Google Shape;13827;p124">
              <a:extLst>
                <a:ext uri="{FF2B5EF4-FFF2-40B4-BE49-F238E27FC236}">
                  <a16:creationId xmlns="" xmlns:a16="http://schemas.microsoft.com/office/drawing/2014/main" id="{75275A39-0A4F-40DC-94C0-C66B149931C4}"/>
                </a:ext>
              </a:extLst>
            </p:cNvPr>
            <p:cNvSpPr/>
            <p:nvPr/>
          </p:nvSpPr>
          <p:spPr>
            <a:xfrm>
              <a:off x="1893808" y="2482737"/>
              <a:ext cx="147160" cy="146898"/>
            </a:xfrm>
            <a:custGeom>
              <a:avLst/>
              <a:gdLst/>
              <a:ahLst/>
              <a:cxnLst/>
              <a:rect l="l" t="t" r="r" b="b"/>
              <a:pathLst>
                <a:path w="5620" h="5610" extrusionOk="0">
                  <a:moveTo>
                    <a:pt x="1365" y="0"/>
                  </a:moveTo>
                  <a:lnTo>
                    <a:pt x="1" y="1346"/>
                  </a:lnTo>
                  <a:cubicBezTo>
                    <a:pt x="39" y="1336"/>
                    <a:pt x="77" y="1317"/>
                    <a:pt x="115" y="1307"/>
                  </a:cubicBezTo>
                  <a:lnTo>
                    <a:pt x="4303" y="5495"/>
                  </a:lnTo>
                  <a:cubicBezTo>
                    <a:pt x="4294" y="5534"/>
                    <a:pt x="4274" y="5572"/>
                    <a:pt x="4265" y="5610"/>
                  </a:cubicBezTo>
                  <a:lnTo>
                    <a:pt x="5620" y="4255"/>
                  </a:lnTo>
                  <a:lnTo>
                    <a:pt x="5620" y="4255"/>
                  </a:lnTo>
                  <a:lnTo>
                    <a:pt x="5505" y="4303"/>
                  </a:lnTo>
                  <a:lnTo>
                    <a:pt x="1327" y="115"/>
                  </a:lnTo>
                  <a:cubicBezTo>
                    <a:pt x="1336" y="77"/>
                    <a:pt x="1346" y="39"/>
                    <a:pt x="1365" y="0"/>
                  </a:cubicBezTo>
                  <a:close/>
                </a:path>
              </a:pathLst>
            </a:custGeom>
            <a:solidFill>
              <a:srgbClr val="9BAFBF"/>
            </a:solidFill>
            <a:ln>
              <a:noFill/>
            </a:ln>
          </p:spPr>
          <p:txBody>
            <a:bodyPr spcFirstLastPara="1" wrap="square" lIns="121900" tIns="121900" rIns="121900" bIns="121900" anchor="ctr" anchorCtr="0">
              <a:noAutofit/>
            </a:bodyPr>
            <a:lstStyle/>
            <a:p>
              <a:endParaRPr sz="2400"/>
            </a:p>
          </p:txBody>
        </p:sp>
        <p:sp>
          <p:nvSpPr>
            <p:cNvPr id="273" name="Google Shape;13828;p124">
              <a:extLst>
                <a:ext uri="{FF2B5EF4-FFF2-40B4-BE49-F238E27FC236}">
                  <a16:creationId xmlns="" xmlns:a16="http://schemas.microsoft.com/office/drawing/2014/main" id="{2C039C33-3E96-4BBE-A4EC-5B71CF6E9EF6}"/>
                </a:ext>
              </a:extLst>
            </p:cNvPr>
            <p:cNvSpPr/>
            <p:nvPr/>
          </p:nvSpPr>
          <p:spPr>
            <a:xfrm>
              <a:off x="1787654" y="2492294"/>
              <a:ext cx="245065" cy="246767"/>
            </a:xfrm>
            <a:custGeom>
              <a:avLst/>
              <a:gdLst/>
              <a:ahLst/>
              <a:cxnLst/>
              <a:rect l="l" t="t" r="r" b="b"/>
              <a:pathLst>
                <a:path w="9359" h="9424" extrusionOk="0">
                  <a:moveTo>
                    <a:pt x="6073" y="0"/>
                  </a:moveTo>
                  <a:cubicBezTo>
                    <a:pt x="5922" y="0"/>
                    <a:pt x="5772" y="60"/>
                    <a:pt x="5657" y="179"/>
                  </a:cubicBezTo>
                  <a:lnTo>
                    <a:pt x="2853" y="2984"/>
                  </a:lnTo>
                  <a:cubicBezTo>
                    <a:pt x="2557" y="3270"/>
                    <a:pt x="2557" y="3747"/>
                    <a:pt x="2853" y="4033"/>
                  </a:cubicBezTo>
                  <a:lnTo>
                    <a:pt x="2957" y="4148"/>
                  </a:lnTo>
                  <a:lnTo>
                    <a:pt x="0" y="7105"/>
                  </a:lnTo>
                  <a:lnTo>
                    <a:pt x="2318" y="9423"/>
                  </a:lnTo>
                  <a:lnTo>
                    <a:pt x="5266" y="6456"/>
                  </a:lnTo>
                  <a:cubicBezTo>
                    <a:pt x="5414" y="6604"/>
                    <a:pt x="5607" y="6678"/>
                    <a:pt x="5799" y="6678"/>
                  </a:cubicBezTo>
                  <a:cubicBezTo>
                    <a:pt x="5991" y="6678"/>
                    <a:pt x="6182" y="6604"/>
                    <a:pt x="6325" y="6456"/>
                  </a:cubicBezTo>
                  <a:lnTo>
                    <a:pt x="9130" y="3652"/>
                  </a:lnTo>
                  <a:cubicBezTo>
                    <a:pt x="9359" y="3423"/>
                    <a:pt x="9359" y="3041"/>
                    <a:pt x="9120" y="2812"/>
                  </a:cubicBezTo>
                  <a:lnTo>
                    <a:pt x="9101" y="2793"/>
                  </a:lnTo>
                  <a:cubicBezTo>
                    <a:pt x="8984" y="2676"/>
                    <a:pt x="8829" y="2616"/>
                    <a:pt x="8673" y="2616"/>
                  </a:cubicBezTo>
                  <a:cubicBezTo>
                    <a:pt x="8537" y="2616"/>
                    <a:pt x="8401" y="2662"/>
                    <a:pt x="8290" y="2755"/>
                  </a:cubicBezTo>
                  <a:cubicBezTo>
                    <a:pt x="8287" y="2758"/>
                    <a:pt x="8284" y="2761"/>
                    <a:pt x="8280" y="2764"/>
                  </a:cubicBezTo>
                  <a:lnTo>
                    <a:pt x="8280" y="2764"/>
                  </a:lnTo>
                  <a:cubicBezTo>
                    <a:pt x="8490" y="2525"/>
                    <a:pt x="8481" y="2173"/>
                    <a:pt x="8252" y="1944"/>
                  </a:cubicBezTo>
                  <a:lnTo>
                    <a:pt x="8224" y="1925"/>
                  </a:lnTo>
                  <a:cubicBezTo>
                    <a:pt x="8185" y="1877"/>
                    <a:pt x="8138" y="1839"/>
                    <a:pt x="8080" y="1811"/>
                  </a:cubicBezTo>
                  <a:cubicBezTo>
                    <a:pt x="7994" y="1767"/>
                    <a:pt x="7900" y="1746"/>
                    <a:pt x="7807" y="1746"/>
                  </a:cubicBezTo>
                  <a:cubicBezTo>
                    <a:pt x="7655" y="1746"/>
                    <a:pt x="7506" y="1803"/>
                    <a:pt x="7394" y="1915"/>
                  </a:cubicBezTo>
                  <a:cubicBezTo>
                    <a:pt x="7623" y="1677"/>
                    <a:pt x="7623" y="1305"/>
                    <a:pt x="7394" y="1066"/>
                  </a:cubicBezTo>
                  <a:lnTo>
                    <a:pt x="7365" y="1047"/>
                  </a:lnTo>
                  <a:cubicBezTo>
                    <a:pt x="7250" y="928"/>
                    <a:pt x="7098" y="868"/>
                    <a:pt x="6945" y="868"/>
                  </a:cubicBezTo>
                  <a:cubicBezTo>
                    <a:pt x="6793" y="868"/>
                    <a:pt x="6640" y="928"/>
                    <a:pt x="6525" y="1047"/>
                  </a:cubicBezTo>
                  <a:cubicBezTo>
                    <a:pt x="6754" y="809"/>
                    <a:pt x="6754" y="437"/>
                    <a:pt x="6525" y="198"/>
                  </a:cubicBezTo>
                  <a:lnTo>
                    <a:pt x="6497" y="179"/>
                  </a:lnTo>
                  <a:cubicBezTo>
                    <a:pt x="6378" y="60"/>
                    <a:pt x="6225" y="0"/>
                    <a:pt x="6073" y="0"/>
                  </a:cubicBezTo>
                  <a:close/>
                </a:path>
              </a:pathLst>
            </a:custGeom>
            <a:solidFill>
              <a:srgbClr val="DFE5EA"/>
            </a:solidFill>
            <a:ln>
              <a:noFill/>
            </a:ln>
          </p:spPr>
          <p:txBody>
            <a:bodyPr spcFirstLastPara="1" wrap="square" lIns="121900" tIns="121900" rIns="121900" bIns="121900" anchor="ctr" anchorCtr="0">
              <a:noAutofit/>
            </a:bodyPr>
            <a:lstStyle/>
            <a:p>
              <a:endParaRPr sz="2400"/>
            </a:p>
          </p:txBody>
        </p:sp>
        <p:sp>
          <p:nvSpPr>
            <p:cNvPr id="274" name="Google Shape;13829;p124">
              <a:extLst>
                <a:ext uri="{FF2B5EF4-FFF2-40B4-BE49-F238E27FC236}">
                  <a16:creationId xmlns="" xmlns:a16="http://schemas.microsoft.com/office/drawing/2014/main" id="{B647EFF7-CBD8-4981-9B4B-44D4FB109891}"/>
                </a:ext>
              </a:extLst>
            </p:cNvPr>
            <p:cNvSpPr/>
            <p:nvPr/>
          </p:nvSpPr>
          <p:spPr>
            <a:xfrm>
              <a:off x="1806141" y="2613871"/>
              <a:ext cx="106442" cy="106442"/>
            </a:xfrm>
            <a:custGeom>
              <a:avLst/>
              <a:gdLst/>
              <a:ahLst/>
              <a:cxnLst/>
              <a:rect l="l" t="t" r="r" b="b"/>
              <a:pathLst>
                <a:path w="4065" h="4065" extrusionOk="0">
                  <a:moveTo>
                    <a:pt x="1746" y="1"/>
                  </a:moveTo>
                  <a:lnTo>
                    <a:pt x="0" y="1747"/>
                  </a:lnTo>
                  <a:lnTo>
                    <a:pt x="2318" y="4065"/>
                  </a:lnTo>
                  <a:lnTo>
                    <a:pt x="4064" y="2310"/>
                  </a:lnTo>
                  <a:lnTo>
                    <a:pt x="1746" y="1"/>
                  </a:lnTo>
                  <a:close/>
                </a:path>
              </a:pathLst>
            </a:custGeom>
            <a:solidFill>
              <a:srgbClr val="B5C4D0"/>
            </a:solidFill>
            <a:ln>
              <a:noFill/>
            </a:ln>
          </p:spPr>
          <p:txBody>
            <a:bodyPr spcFirstLastPara="1" wrap="square" lIns="121900" tIns="121900" rIns="121900" bIns="121900" anchor="ctr" anchorCtr="0">
              <a:noAutofit/>
            </a:bodyPr>
            <a:lstStyle/>
            <a:p>
              <a:endParaRPr sz="2400"/>
            </a:p>
          </p:txBody>
        </p:sp>
        <p:sp>
          <p:nvSpPr>
            <p:cNvPr id="275" name="Google Shape;13830;p124">
              <a:extLst>
                <a:ext uri="{FF2B5EF4-FFF2-40B4-BE49-F238E27FC236}">
                  <a16:creationId xmlns="" xmlns:a16="http://schemas.microsoft.com/office/drawing/2014/main" id="{8201EE69-9D69-4DDE-BC25-06CC3CA78CAE}"/>
                </a:ext>
              </a:extLst>
            </p:cNvPr>
            <p:cNvSpPr/>
            <p:nvPr/>
          </p:nvSpPr>
          <p:spPr>
            <a:xfrm>
              <a:off x="1923790" y="2515075"/>
              <a:ext cx="52972" cy="46321"/>
            </a:xfrm>
            <a:custGeom>
              <a:avLst/>
              <a:gdLst/>
              <a:ahLst/>
              <a:cxnLst/>
              <a:rect l="l" t="t" r="r" b="b"/>
              <a:pathLst>
                <a:path w="2023" h="1769" extrusionOk="0">
                  <a:moveTo>
                    <a:pt x="1741" y="1"/>
                  </a:moveTo>
                  <a:cubicBezTo>
                    <a:pt x="1588" y="1"/>
                    <a:pt x="1438" y="60"/>
                    <a:pt x="1326" y="177"/>
                  </a:cubicBezTo>
                  <a:lnTo>
                    <a:pt x="77" y="1408"/>
                  </a:lnTo>
                  <a:cubicBezTo>
                    <a:pt x="0" y="1494"/>
                    <a:pt x="0" y="1627"/>
                    <a:pt x="77" y="1704"/>
                  </a:cubicBezTo>
                  <a:cubicBezTo>
                    <a:pt x="120" y="1747"/>
                    <a:pt x="172" y="1768"/>
                    <a:pt x="225" y="1768"/>
                  </a:cubicBezTo>
                  <a:cubicBezTo>
                    <a:pt x="277" y="1768"/>
                    <a:pt x="329" y="1747"/>
                    <a:pt x="372" y="1704"/>
                  </a:cubicBezTo>
                  <a:lnTo>
                    <a:pt x="2023" y="72"/>
                  </a:lnTo>
                  <a:cubicBezTo>
                    <a:pt x="1934" y="24"/>
                    <a:pt x="1837" y="1"/>
                    <a:pt x="1741" y="1"/>
                  </a:cubicBezTo>
                  <a:close/>
                </a:path>
              </a:pathLst>
            </a:custGeom>
            <a:solidFill>
              <a:srgbClr val="B5C4D0"/>
            </a:solidFill>
            <a:ln>
              <a:noFill/>
            </a:ln>
          </p:spPr>
          <p:txBody>
            <a:bodyPr spcFirstLastPara="1" wrap="square" lIns="121900" tIns="121900" rIns="121900" bIns="121900" anchor="ctr" anchorCtr="0">
              <a:noAutofit/>
            </a:bodyPr>
            <a:lstStyle/>
            <a:p>
              <a:endParaRPr sz="2400"/>
            </a:p>
          </p:txBody>
        </p:sp>
        <p:sp>
          <p:nvSpPr>
            <p:cNvPr id="276" name="Google Shape;13831;p124">
              <a:extLst>
                <a:ext uri="{FF2B5EF4-FFF2-40B4-BE49-F238E27FC236}">
                  <a16:creationId xmlns="" xmlns:a16="http://schemas.microsoft.com/office/drawing/2014/main" id="{A322618A-1D3E-4B9A-BCEB-8B9DFB75AC5A}"/>
                </a:ext>
              </a:extLst>
            </p:cNvPr>
            <p:cNvSpPr/>
            <p:nvPr/>
          </p:nvSpPr>
          <p:spPr>
            <a:xfrm>
              <a:off x="1944215" y="2537882"/>
              <a:ext cx="55277" cy="46766"/>
            </a:xfrm>
            <a:custGeom>
              <a:avLst/>
              <a:gdLst/>
              <a:ahLst/>
              <a:cxnLst/>
              <a:rect l="l" t="t" r="r" b="b"/>
              <a:pathLst>
                <a:path w="2111" h="1786" extrusionOk="0">
                  <a:moveTo>
                    <a:pt x="1839" y="0"/>
                  </a:moveTo>
                  <a:cubicBezTo>
                    <a:pt x="1686" y="0"/>
                    <a:pt x="1533" y="62"/>
                    <a:pt x="1415" y="174"/>
                  </a:cubicBezTo>
                  <a:lnTo>
                    <a:pt x="174" y="1415"/>
                  </a:lnTo>
                  <a:cubicBezTo>
                    <a:pt x="0" y="1567"/>
                    <a:pt x="146" y="1785"/>
                    <a:pt x="313" y="1785"/>
                  </a:cubicBezTo>
                  <a:cubicBezTo>
                    <a:pt x="367" y="1785"/>
                    <a:pt x="422" y="1763"/>
                    <a:pt x="470" y="1710"/>
                  </a:cubicBezTo>
                  <a:lnTo>
                    <a:pt x="2111" y="70"/>
                  </a:lnTo>
                  <a:cubicBezTo>
                    <a:pt x="2025" y="23"/>
                    <a:pt x="1932" y="0"/>
                    <a:pt x="1839" y="0"/>
                  </a:cubicBezTo>
                  <a:close/>
                </a:path>
              </a:pathLst>
            </a:custGeom>
            <a:solidFill>
              <a:srgbClr val="B5C4D0"/>
            </a:solidFill>
            <a:ln>
              <a:noFill/>
            </a:ln>
          </p:spPr>
          <p:txBody>
            <a:bodyPr spcFirstLastPara="1" wrap="square" lIns="121900" tIns="121900" rIns="121900" bIns="121900" anchor="ctr" anchorCtr="0">
              <a:noAutofit/>
            </a:bodyPr>
            <a:lstStyle/>
            <a:p>
              <a:endParaRPr sz="2400"/>
            </a:p>
          </p:txBody>
        </p:sp>
        <p:sp>
          <p:nvSpPr>
            <p:cNvPr id="277" name="Google Shape;13832;p124">
              <a:extLst>
                <a:ext uri="{FF2B5EF4-FFF2-40B4-BE49-F238E27FC236}">
                  <a16:creationId xmlns="" xmlns:a16="http://schemas.microsoft.com/office/drawing/2014/main" id="{67ABCB15-5361-4C47-8F6A-A11E88D329D5}"/>
                </a:ext>
              </a:extLst>
            </p:cNvPr>
            <p:cNvSpPr/>
            <p:nvPr/>
          </p:nvSpPr>
          <p:spPr>
            <a:xfrm>
              <a:off x="1968252" y="2560611"/>
              <a:ext cx="53993" cy="46243"/>
            </a:xfrm>
            <a:custGeom>
              <a:avLst/>
              <a:gdLst/>
              <a:ahLst/>
              <a:cxnLst/>
              <a:rect l="l" t="t" r="r" b="b"/>
              <a:pathLst>
                <a:path w="2062" h="1766" extrusionOk="0">
                  <a:moveTo>
                    <a:pt x="1790" y="0"/>
                  </a:moveTo>
                  <a:cubicBezTo>
                    <a:pt x="1653" y="0"/>
                    <a:pt x="1516" y="50"/>
                    <a:pt x="1403" y="146"/>
                  </a:cubicBezTo>
                  <a:lnTo>
                    <a:pt x="134" y="1415"/>
                  </a:lnTo>
                  <a:cubicBezTo>
                    <a:pt x="1" y="1570"/>
                    <a:pt x="132" y="1766"/>
                    <a:pt x="290" y="1766"/>
                  </a:cubicBezTo>
                  <a:cubicBezTo>
                    <a:pt x="336" y="1766"/>
                    <a:pt x="385" y="1749"/>
                    <a:pt x="430" y="1711"/>
                  </a:cubicBezTo>
                  <a:lnTo>
                    <a:pt x="2061" y="70"/>
                  </a:lnTo>
                  <a:cubicBezTo>
                    <a:pt x="1976" y="23"/>
                    <a:pt x="1883" y="0"/>
                    <a:pt x="1790" y="0"/>
                  </a:cubicBezTo>
                  <a:close/>
                </a:path>
              </a:pathLst>
            </a:custGeom>
            <a:solidFill>
              <a:srgbClr val="B5C4D0"/>
            </a:solidFill>
            <a:ln>
              <a:noFill/>
            </a:ln>
          </p:spPr>
          <p:txBody>
            <a:bodyPr spcFirstLastPara="1" wrap="square" lIns="121900" tIns="121900" rIns="121900" bIns="121900" anchor="ctr" anchorCtr="0">
              <a:noAutofit/>
            </a:bodyPr>
            <a:lstStyle/>
            <a:p>
              <a:endParaRPr sz="2400"/>
            </a:p>
          </p:txBody>
        </p:sp>
        <p:sp>
          <p:nvSpPr>
            <p:cNvPr id="278" name="Google Shape;13833;p124">
              <a:extLst>
                <a:ext uri="{FF2B5EF4-FFF2-40B4-BE49-F238E27FC236}">
                  <a16:creationId xmlns="" xmlns:a16="http://schemas.microsoft.com/office/drawing/2014/main" id="{24B2F349-78C5-47C7-84FB-792AF473BC8B}"/>
                </a:ext>
              </a:extLst>
            </p:cNvPr>
            <p:cNvSpPr/>
            <p:nvPr/>
          </p:nvSpPr>
          <p:spPr>
            <a:xfrm>
              <a:off x="1792630" y="2614945"/>
              <a:ext cx="116707" cy="115869"/>
            </a:xfrm>
            <a:custGeom>
              <a:avLst/>
              <a:gdLst/>
              <a:ahLst/>
              <a:cxnLst/>
              <a:rect l="l" t="t" r="r" b="b"/>
              <a:pathLst>
                <a:path w="4457" h="4425" extrusionOk="0">
                  <a:moveTo>
                    <a:pt x="1122" y="0"/>
                  </a:moveTo>
                  <a:cubicBezTo>
                    <a:pt x="1065" y="0"/>
                    <a:pt x="1007" y="22"/>
                    <a:pt x="964" y="65"/>
                  </a:cubicBezTo>
                  <a:lnTo>
                    <a:pt x="1" y="1028"/>
                  </a:lnTo>
                  <a:lnTo>
                    <a:pt x="3407" y="4425"/>
                  </a:lnTo>
                  <a:lnTo>
                    <a:pt x="4370" y="3471"/>
                  </a:lnTo>
                  <a:cubicBezTo>
                    <a:pt x="4456" y="3375"/>
                    <a:pt x="4456" y="3242"/>
                    <a:pt x="4370" y="3156"/>
                  </a:cubicBezTo>
                  <a:lnTo>
                    <a:pt x="1279" y="65"/>
                  </a:lnTo>
                  <a:cubicBezTo>
                    <a:pt x="1236" y="22"/>
                    <a:pt x="1179" y="0"/>
                    <a:pt x="1122" y="0"/>
                  </a:cubicBezTo>
                  <a:close/>
                </a:path>
              </a:pathLst>
            </a:custGeom>
            <a:solidFill>
              <a:srgbClr val="EBEFF2"/>
            </a:solidFill>
            <a:ln>
              <a:noFill/>
            </a:ln>
          </p:spPr>
          <p:txBody>
            <a:bodyPr spcFirstLastPara="1" wrap="square" lIns="121900" tIns="121900" rIns="121900" bIns="121900" anchor="ctr" anchorCtr="0">
              <a:noAutofit/>
            </a:bodyPr>
            <a:lstStyle/>
            <a:p>
              <a:endParaRPr sz="2400"/>
            </a:p>
          </p:txBody>
        </p:sp>
        <p:sp>
          <p:nvSpPr>
            <p:cNvPr id="279" name="Google Shape;13834;p124">
              <a:extLst>
                <a:ext uri="{FF2B5EF4-FFF2-40B4-BE49-F238E27FC236}">
                  <a16:creationId xmlns="" xmlns:a16="http://schemas.microsoft.com/office/drawing/2014/main" id="{971DF672-CAA3-46B2-AAA6-2321D156661E}"/>
                </a:ext>
              </a:extLst>
            </p:cNvPr>
            <p:cNvSpPr/>
            <p:nvPr/>
          </p:nvSpPr>
          <p:spPr>
            <a:xfrm>
              <a:off x="1750184" y="2637621"/>
              <a:ext cx="135900" cy="135350"/>
            </a:xfrm>
            <a:custGeom>
              <a:avLst/>
              <a:gdLst/>
              <a:ahLst/>
              <a:cxnLst/>
              <a:rect l="l" t="t" r="r" b="b"/>
              <a:pathLst>
                <a:path w="5190" h="5169" extrusionOk="0">
                  <a:moveTo>
                    <a:pt x="1784" y="0"/>
                  </a:moveTo>
                  <a:lnTo>
                    <a:pt x="86" y="1698"/>
                  </a:lnTo>
                  <a:cubicBezTo>
                    <a:pt x="0" y="1784"/>
                    <a:pt x="0" y="1927"/>
                    <a:pt x="86" y="2013"/>
                  </a:cubicBezTo>
                  <a:lnTo>
                    <a:pt x="3177" y="5104"/>
                  </a:lnTo>
                  <a:cubicBezTo>
                    <a:pt x="3220" y="5147"/>
                    <a:pt x="3277" y="5168"/>
                    <a:pt x="3334" y="5168"/>
                  </a:cubicBezTo>
                  <a:cubicBezTo>
                    <a:pt x="3392" y="5168"/>
                    <a:pt x="3449" y="5147"/>
                    <a:pt x="3492" y="5104"/>
                  </a:cubicBezTo>
                  <a:lnTo>
                    <a:pt x="5190" y="3396"/>
                  </a:lnTo>
                  <a:lnTo>
                    <a:pt x="1784" y="0"/>
                  </a:lnTo>
                  <a:close/>
                </a:path>
              </a:pathLst>
            </a:custGeom>
            <a:solidFill>
              <a:srgbClr val="53687D"/>
            </a:solidFill>
            <a:ln>
              <a:noFill/>
            </a:ln>
          </p:spPr>
          <p:txBody>
            <a:bodyPr spcFirstLastPara="1" wrap="square" lIns="121900" tIns="121900" rIns="121900" bIns="121900" anchor="ctr" anchorCtr="0">
              <a:noAutofit/>
            </a:bodyPr>
            <a:lstStyle/>
            <a:p>
              <a:endParaRPr sz="2400"/>
            </a:p>
          </p:txBody>
        </p:sp>
        <p:sp>
          <p:nvSpPr>
            <p:cNvPr id="280" name="Google Shape;13835;p124">
              <a:extLst>
                <a:ext uri="{FF2B5EF4-FFF2-40B4-BE49-F238E27FC236}">
                  <a16:creationId xmlns="" xmlns:a16="http://schemas.microsoft.com/office/drawing/2014/main" id="{EEFDFF0F-B9E3-4FF8-A86E-3E3EDCC9ABBF}"/>
                </a:ext>
              </a:extLst>
            </p:cNvPr>
            <p:cNvSpPr/>
            <p:nvPr/>
          </p:nvSpPr>
          <p:spPr>
            <a:xfrm>
              <a:off x="1750184" y="2665586"/>
              <a:ext cx="107673" cy="107385"/>
            </a:xfrm>
            <a:custGeom>
              <a:avLst/>
              <a:gdLst/>
              <a:ahLst/>
              <a:cxnLst/>
              <a:rect l="l" t="t" r="r" b="b"/>
              <a:pathLst>
                <a:path w="4112" h="4101" extrusionOk="0">
                  <a:moveTo>
                    <a:pt x="716" y="1"/>
                  </a:moveTo>
                  <a:lnTo>
                    <a:pt x="86" y="630"/>
                  </a:lnTo>
                  <a:cubicBezTo>
                    <a:pt x="0" y="716"/>
                    <a:pt x="0" y="859"/>
                    <a:pt x="86" y="945"/>
                  </a:cubicBezTo>
                  <a:lnTo>
                    <a:pt x="3177" y="4036"/>
                  </a:lnTo>
                  <a:cubicBezTo>
                    <a:pt x="3220" y="4079"/>
                    <a:pt x="3277" y="4100"/>
                    <a:pt x="3334" y="4100"/>
                  </a:cubicBezTo>
                  <a:cubicBezTo>
                    <a:pt x="3392" y="4100"/>
                    <a:pt x="3449" y="4079"/>
                    <a:pt x="3492" y="4036"/>
                  </a:cubicBezTo>
                  <a:lnTo>
                    <a:pt x="4112" y="3406"/>
                  </a:lnTo>
                  <a:lnTo>
                    <a:pt x="716" y="1"/>
                  </a:lnTo>
                  <a:close/>
                </a:path>
              </a:pathLst>
            </a:custGeom>
            <a:solidFill>
              <a:srgbClr val="395169"/>
            </a:solidFill>
            <a:ln>
              <a:noFill/>
            </a:ln>
          </p:spPr>
          <p:txBody>
            <a:bodyPr spcFirstLastPara="1" wrap="square" lIns="121900" tIns="121900" rIns="121900" bIns="121900" anchor="ctr" anchorCtr="0">
              <a:noAutofit/>
            </a:bodyPr>
            <a:lstStyle/>
            <a:p>
              <a:endParaRPr sz="2400"/>
            </a:p>
          </p:txBody>
        </p:sp>
      </p:grpSp>
      <p:sp>
        <p:nvSpPr>
          <p:cNvPr id="281" name="Rectangle 280"/>
          <p:cNvSpPr/>
          <p:nvPr/>
        </p:nvSpPr>
        <p:spPr>
          <a:xfrm>
            <a:off x="1353991" y="2708906"/>
            <a:ext cx="1428486" cy="452432"/>
          </a:xfrm>
          <a:prstGeom prst="rect">
            <a:avLst/>
          </a:prstGeom>
        </p:spPr>
        <p:txBody>
          <a:bodyPr wrap="square">
            <a:spAutoFit/>
          </a:bodyPr>
          <a:lstStyle/>
          <a:p>
            <a:pPr>
              <a:lnSpc>
                <a:spcPct val="130000"/>
              </a:lnSpc>
            </a:pPr>
            <a:r>
              <a:rPr lang="pt-BR" dirty="0" smtClean="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rPr>
              <a:t>43 - 42</a:t>
            </a:r>
            <a:endParaRPr lang="en-US" dirty="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endParaRPr>
          </a:p>
        </p:txBody>
      </p:sp>
      <p:sp>
        <p:nvSpPr>
          <p:cNvPr id="282" name="Rectangle 281"/>
          <p:cNvSpPr/>
          <p:nvPr/>
        </p:nvSpPr>
        <p:spPr>
          <a:xfrm>
            <a:off x="4113259" y="1842116"/>
            <a:ext cx="1428486" cy="452432"/>
          </a:xfrm>
          <a:prstGeom prst="rect">
            <a:avLst/>
          </a:prstGeom>
        </p:spPr>
        <p:txBody>
          <a:bodyPr wrap="square">
            <a:spAutoFit/>
          </a:bodyPr>
          <a:lstStyle/>
          <a:p>
            <a:pPr>
              <a:lnSpc>
                <a:spcPct val="130000"/>
              </a:lnSpc>
            </a:pPr>
            <a:r>
              <a:rPr lang="pt-BR" dirty="0" smtClean="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rPr>
              <a:t>20 - 16</a:t>
            </a:r>
            <a:endParaRPr lang="en-US" dirty="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endParaRPr>
          </a:p>
        </p:txBody>
      </p:sp>
      <p:sp>
        <p:nvSpPr>
          <p:cNvPr id="283" name="Rectangle 282"/>
          <p:cNvSpPr/>
          <p:nvPr/>
        </p:nvSpPr>
        <p:spPr>
          <a:xfrm>
            <a:off x="7158172" y="2561031"/>
            <a:ext cx="1428486" cy="452432"/>
          </a:xfrm>
          <a:prstGeom prst="rect">
            <a:avLst/>
          </a:prstGeom>
        </p:spPr>
        <p:txBody>
          <a:bodyPr wrap="square">
            <a:spAutoFit/>
          </a:bodyPr>
          <a:lstStyle/>
          <a:p>
            <a:pPr>
              <a:lnSpc>
                <a:spcPct val="130000"/>
              </a:lnSpc>
            </a:pPr>
            <a:r>
              <a:rPr lang="pt-BR" dirty="0" smtClean="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rPr>
              <a:t>20 - 18</a:t>
            </a:r>
            <a:endParaRPr lang="en-US" dirty="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endParaRPr>
          </a:p>
        </p:txBody>
      </p:sp>
      <p:sp>
        <p:nvSpPr>
          <p:cNvPr id="284" name="Rectangle 283"/>
          <p:cNvSpPr/>
          <p:nvPr/>
        </p:nvSpPr>
        <p:spPr>
          <a:xfrm>
            <a:off x="7371177" y="4262764"/>
            <a:ext cx="1428486" cy="452432"/>
          </a:xfrm>
          <a:prstGeom prst="rect">
            <a:avLst/>
          </a:prstGeom>
        </p:spPr>
        <p:txBody>
          <a:bodyPr wrap="square">
            <a:spAutoFit/>
          </a:bodyPr>
          <a:lstStyle/>
          <a:p>
            <a:pPr>
              <a:lnSpc>
                <a:spcPct val="130000"/>
              </a:lnSpc>
            </a:pPr>
            <a:r>
              <a:rPr lang="pt-BR" dirty="0" smtClean="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rPr>
              <a:t>28 - 25</a:t>
            </a:r>
            <a:endParaRPr lang="en-US" dirty="0">
              <a:solidFill>
                <a:schemeClr val="tx1">
                  <a:lumMod val="65000"/>
                  <a:lumOff val="35000"/>
                </a:schemeClr>
              </a:solidFill>
              <a:latin typeface="Gotham Pro Cryllic" panose="02000503040000020004"/>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7078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225"/>
                                        </p:tgtEl>
                                        <p:attrNameLst>
                                          <p:attrName>style.visibility</p:attrName>
                                        </p:attrNameLst>
                                      </p:cBhvr>
                                      <p:to>
                                        <p:strVal val="visible"/>
                                      </p:to>
                                    </p:set>
                                    <p:animEffect transition="in" filter="fade">
                                      <p:cBhvr>
                                        <p:cTn id="7" dur="500"/>
                                        <p:tgtEl>
                                          <p:spTgt spid="225"/>
                                        </p:tgtEl>
                                      </p:cBhvr>
                                    </p:animEffect>
                                    <p:anim calcmode="lin" valueType="num">
                                      <p:cBhvr>
                                        <p:cTn id="8" dur="500" fill="hold"/>
                                        <p:tgtEl>
                                          <p:spTgt spid="225"/>
                                        </p:tgtEl>
                                        <p:attrNameLst>
                                          <p:attrName>ppt_x</p:attrName>
                                        </p:attrNameLst>
                                      </p:cBhvr>
                                      <p:tavLst>
                                        <p:tav tm="0">
                                          <p:val>
                                            <p:strVal val="#ppt_x"/>
                                          </p:val>
                                        </p:tav>
                                        <p:tav tm="100000">
                                          <p:val>
                                            <p:strVal val="#ppt_x"/>
                                          </p:val>
                                        </p:tav>
                                      </p:tavLst>
                                    </p:anim>
                                    <p:anim calcmode="lin" valueType="num">
                                      <p:cBhvr>
                                        <p:cTn id="9" dur="500" fill="hold"/>
                                        <p:tgtEl>
                                          <p:spTgt spid="225"/>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254"/>
                                        </p:tgtEl>
                                        <p:attrNameLst>
                                          <p:attrName>style.visibility</p:attrName>
                                        </p:attrNameLst>
                                      </p:cBhvr>
                                      <p:to>
                                        <p:strVal val="visible"/>
                                      </p:to>
                                    </p:set>
                                    <p:animEffect transition="in" filter="fade">
                                      <p:cBhvr>
                                        <p:cTn id="13" dur="500"/>
                                        <p:tgtEl>
                                          <p:spTgt spid="254"/>
                                        </p:tgtEl>
                                      </p:cBhvr>
                                    </p:animEffect>
                                    <p:anim calcmode="lin" valueType="num">
                                      <p:cBhvr>
                                        <p:cTn id="14" dur="500" fill="hold"/>
                                        <p:tgtEl>
                                          <p:spTgt spid="254"/>
                                        </p:tgtEl>
                                        <p:attrNameLst>
                                          <p:attrName>ppt_x</p:attrName>
                                        </p:attrNameLst>
                                      </p:cBhvr>
                                      <p:tavLst>
                                        <p:tav tm="0">
                                          <p:val>
                                            <p:strVal val="#ppt_x"/>
                                          </p:val>
                                        </p:tav>
                                        <p:tav tm="100000">
                                          <p:val>
                                            <p:strVal val="#ppt_x"/>
                                          </p:val>
                                        </p:tav>
                                      </p:tavLst>
                                    </p:anim>
                                    <p:anim calcmode="lin" valueType="num">
                                      <p:cBhvr>
                                        <p:cTn id="15" dur="500" fill="hold"/>
                                        <p:tgtEl>
                                          <p:spTgt spid="254"/>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257"/>
                                        </p:tgtEl>
                                        <p:attrNameLst>
                                          <p:attrName>style.visibility</p:attrName>
                                        </p:attrNameLst>
                                      </p:cBhvr>
                                      <p:to>
                                        <p:strVal val="visible"/>
                                      </p:to>
                                    </p:set>
                                    <p:animEffect transition="in" filter="fade">
                                      <p:cBhvr>
                                        <p:cTn id="18" dur="500"/>
                                        <p:tgtEl>
                                          <p:spTgt spid="257"/>
                                        </p:tgtEl>
                                      </p:cBhvr>
                                    </p:animEffect>
                                    <p:anim calcmode="lin" valueType="num">
                                      <p:cBhvr>
                                        <p:cTn id="19" dur="500" fill="hold"/>
                                        <p:tgtEl>
                                          <p:spTgt spid="257"/>
                                        </p:tgtEl>
                                        <p:attrNameLst>
                                          <p:attrName>ppt_x</p:attrName>
                                        </p:attrNameLst>
                                      </p:cBhvr>
                                      <p:tavLst>
                                        <p:tav tm="0">
                                          <p:val>
                                            <p:strVal val="#ppt_x"/>
                                          </p:val>
                                        </p:tav>
                                        <p:tav tm="100000">
                                          <p:val>
                                            <p:strVal val="#ppt_x"/>
                                          </p:val>
                                        </p:tav>
                                      </p:tavLst>
                                    </p:anim>
                                    <p:anim calcmode="lin" valueType="num">
                                      <p:cBhvr>
                                        <p:cTn id="20" dur="500" fill="hold"/>
                                        <p:tgtEl>
                                          <p:spTgt spid="257"/>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259"/>
                                        </p:tgtEl>
                                        <p:attrNameLst>
                                          <p:attrName>style.visibility</p:attrName>
                                        </p:attrNameLst>
                                      </p:cBhvr>
                                      <p:to>
                                        <p:strVal val="visible"/>
                                      </p:to>
                                    </p:set>
                                    <p:animEffect transition="in" filter="fade">
                                      <p:cBhvr>
                                        <p:cTn id="23" dur="500"/>
                                        <p:tgtEl>
                                          <p:spTgt spid="259"/>
                                        </p:tgtEl>
                                      </p:cBhvr>
                                    </p:animEffect>
                                    <p:anim calcmode="lin" valueType="num">
                                      <p:cBhvr>
                                        <p:cTn id="24" dur="500" fill="hold"/>
                                        <p:tgtEl>
                                          <p:spTgt spid="259"/>
                                        </p:tgtEl>
                                        <p:attrNameLst>
                                          <p:attrName>ppt_x</p:attrName>
                                        </p:attrNameLst>
                                      </p:cBhvr>
                                      <p:tavLst>
                                        <p:tav tm="0">
                                          <p:val>
                                            <p:strVal val="#ppt_x"/>
                                          </p:val>
                                        </p:tav>
                                        <p:tav tm="100000">
                                          <p:val>
                                            <p:strVal val="#ppt_x"/>
                                          </p:val>
                                        </p:tav>
                                      </p:tavLst>
                                    </p:anim>
                                    <p:anim calcmode="lin" valueType="num">
                                      <p:cBhvr>
                                        <p:cTn id="25" dur="500" fill="hold"/>
                                        <p:tgtEl>
                                          <p:spTgt spid="259"/>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260"/>
                                        </p:tgtEl>
                                        <p:attrNameLst>
                                          <p:attrName>style.visibility</p:attrName>
                                        </p:attrNameLst>
                                      </p:cBhvr>
                                      <p:to>
                                        <p:strVal val="visible"/>
                                      </p:to>
                                    </p:set>
                                    <p:animEffect transition="in" filter="fade">
                                      <p:cBhvr>
                                        <p:cTn id="28" dur="500"/>
                                        <p:tgtEl>
                                          <p:spTgt spid="260"/>
                                        </p:tgtEl>
                                      </p:cBhvr>
                                    </p:animEffect>
                                    <p:anim calcmode="lin" valueType="num">
                                      <p:cBhvr>
                                        <p:cTn id="29" dur="500" fill="hold"/>
                                        <p:tgtEl>
                                          <p:spTgt spid="260"/>
                                        </p:tgtEl>
                                        <p:attrNameLst>
                                          <p:attrName>ppt_x</p:attrName>
                                        </p:attrNameLst>
                                      </p:cBhvr>
                                      <p:tavLst>
                                        <p:tav tm="0">
                                          <p:val>
                                            <p:strVal val="#ppt_x"/>
                                          </p:val>
                                        </p:tav>
                                        <p:tav tm="100000">
                                          <p:val>
                                            <p:strVal val="#ppt_x"/>
                                          </p:val>
                                        </p:tav>
                                      </p:tavLst>
                                    </p:anim>
                                    <p:anim calcmode="lin" valueType="num">
                                      <p:cBhvr>
                                        <p:cTn id="30" dur="500" fill="hold"/>
                                        <p:tgtEl>
                                          <p:spTgt spid="260"/>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258"/>
                                        </p:tgtEl>
                                        <p:attrNameLst>
                                          <p:attrName>style.visibility</p:attrName>
                                        </p:attrNameLst>
                                      </p:cBhvr>
                                      <p:to>
                                        <p:strVal val="visible"/>
                                      </p:to>
                                    </p:set>
                                    <p:animEffect transition="in" filter="fade">
                                      <p:cBhvr>
                                        <p:cTn id="33" dur="500"/>
                                        <p:tgtEl>
                                          <p:spTgt spid="258"/>
                                        </p:tgtEl>
                                      </p:cBhvr>
                                    </p:animEffect>
                                    <p:anim calcmode="lin" valueType="num">
                                      <p:cBhvr>
                                        <p:cTn id="34" dur="500" fill="hold"/>
                                        <p:tgtEl>
                                          <p:spTgt spid="258"/>
                                        </p:tgtEl>
                                        <p:attrNameLst>
                                          <p:attrName>ppt_x</p:attrName>
                                        </p:attrNameLst>
                                      </p:cBhvr>
                                      <p:tavLst>
                                        <p:tav tm="0">
                                          <p:val>
                                            <p:strVal val="#ppt_x"/>
                                          </p:val>
                                        </p:tav>
                                        <p:tav tm="100000">
                                          <p:val>
                                            <p:strVal val="#ppt_x"/>
                                          </p:val>
                                        </p:tav>
                                      </p:tavLst>
                                    </p:anim>
                                    <p:anim calcmode="lin" valueType="num">
                                      <p:cBhvr>
                                        <p:cTn id="35" dur="500" fill="hold"/>
                                        <p:tgtEl>
                                          <p:spTgt spid="258"/>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261"/>
                                        </p:tgtEl>
                                        <p:attrNameLst>
                                          <p:attrName>style.visibility</p:attrName>
                                        </p:attrNameLst>
                                      </p:cBhvr>
                                      <p:to>
                                        <p:strVal val="visible"/>
                                      </p:to>
                                    </p:set>
                                    <p:animEffect transition="in" filter="fade">
                                      <p:cBhvr>
                                        <p:cTn id="38" dur="500"/>
                                        <p:tgtEl>
                                          <p:spTgt spid="261"/>
                                        </p:tgtEl>
                                      </p:cBhvr>
                                    </p:animEffect>
                                    <p:anim calcmode="lin" valueType="num">
                                      <p:cBhvr>
                                        <p:cTn id="39" dur="500" fill="hold"/>
                                        <p:tgtEl>
                                          <p:spTgt spid="261"/>
                                        </p:tgtEl>
                                        <p:attrNameLst>
                                          <p:attrName>ppt_x</p:attrName>
                                        </p:attrNameLst>
                                      </p:cBhvr>
                                      <p:tavLst>
                                        <p:tav tm="0">
                                          <p:val>
                                            <p:strVal val="#ppt_x"/>
                                          </p:val>
                                        </p:tav>
                                        <p:tav tm="100000">
                                          <p:val>
                                            <p:strVal val="#ppt_x"/>
                                          </p:val>
                                        </p:tav>
                                      </p:tavLst>
                                    </p:anim>
                                    <p:anim calcmode="lin" valueType="num">
                                      <p:cBhvr>
                                        <p:cTn id="40" dur="500" fill="hold"/>
                                        <p:tgtEl>
                                          <p:spTgt spid="261"/>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263"/>
                                        </p:tgtEl>
                                        <p:attrNameLst>
                                          <p:attrName>style.visibility</p:attrName>
                                        </p:attrNameLst>
                                      </p:cBhvr>
                                      <p:to>
                                        <p:strVal val="visible"/>
                                      </p:to>
                                    </p:set>
                                    <p:animEffect transition="in" filter="fade">
                                      <p:cBhvr>
                                        <p:cTn id="43" dur="500"/>
                                        <p:tgtEl>
                                          <p:spTgt spid="263"/>
                                        </p:tgtEl>
                                      </p:cBhvr>
                                    </p:animEffect>
                                    <p:anim calcmode="lin" valueType="num">
                                      <p:cBhvr>
                                        <p:cTn id="44" dur="500" fill="hold"/>
                                        <p:tgtEl>
                                          <p:spTgt spid="263"/>
                                        </p:tgtEl>
                                        <p:attrNameLst>
                                          <p:attrName>ppt_x</p:attrName>
                                        </p:attrNameLst>
                                      </p:cBhvr>
                                      <p:tavLst>
                                        <p:tav tm="0">
                                          <p:val>
                                            <p:strVal val="#ppt_x"/>
                                          </p:val>
                                        </p:tav>
                                        <p:tav tm="100000">
                                          <p:val>
                                            <p:strVal val="#ppt_x"/>
                                          </p:val>
                                        </p:tav>
                                      </p:tavLst>
                                    </p:anim>
                                    <p:anim calcmode="lin" valueType="num">
                                      <p:cBhvr>
                                        <p:cTn id="45" dur="500" fill="hold"/>
                                        <p:tgtEl>
                                          <p:spTgt spid="263"/>
                                        </p:tgtEl>
                                        <p:attrNameLst>
                                          <p:attrName>ppt_y</p:attrName>
                                        </p:attrNameLst>
                                      </p:cBhvr>
                                      <p:tavLst>
                                        <p:tav tm="0">
                                          <p:val>
                                            <p:strVal val="#ppt_y+.1"/>
                                          </p:val>
                                        </p:tav>
                                        <p:tav tm="100000">
                                          <p:val>
                                            <p:strVal val="#ppt_y"/>
                                          </p:val>
                                        </p:tav>
                                      </p:tavLst>
                                    </p:anim>
                                  </p:childTnLst>
                                </p:cTn>
                              </p:par>
                            </p:childTnLst>
                          </p:cTn>
                        </p:par>
                        <p:par>
                          <p:cTn id="46" fill="hold">
                            <p:stCondLst>
                              <p:cond delay="1000"/>
                            </p:stCondLst>
                            <p:childTnLst>
                              <p:par>
                                <p:cTn id="47" presetID="42" presetClass="entr" presetSubtype="0" fill="hold" grpId="0" nodeType="afterEffect">
                                  <p:stCondLst>
                                    <p:cond delay="0"/>
                                  </p:stCondLst>
                                  <p:childTnLst>
                                    <p:set>
                                      <p:cBhvr>
                                        <p:cTn id="48" dur="1" fill="hold">
                                          <p:stCondLst>
                                            <p:cond delay="0"/>
                                          </p:stCondLst>
                                        </p:cTn>
                                        <p:tgtEl>
                                          <p:spTgt spid="281"/>
                                        </p:tgtEl>
                                        <p:attrNameLst>
                                          <p:attrName>style.visibility</p:attrName>
                                        </p:attrNameLst>
                                      </p:cBhvr>
                                      <p:to>
                                        <p:strVal val="visible"/>
                                      </p:to>
                                    </p:set>
                                    <p:animEffect transition="in" filter="fade">
                                      <p:cBhvr>
                                        <p:cTn id="49" dur="500"/>
                                        <p:tgtEl>
                                          <p:spTgt spid="281"/>
                                        </p:tgtEl>
                                      </p:cBhvr>
                                    </p:animEffect>
                                    <p:anim calcmode="lin" valueType="num">
                                      <p:cBhvr>
                                        <p:cTn id="50" dur="500" fill="hold"/>
                                        <p:tgtEl>
                                          <p:spTgt spid="281"/>
                                        </p:tgtEl>
                                        <p:attrNameLst>
                                          <p:attrName>ppt_x</p:attrName>
                                        </p:attrNameLst>
                                      </p:cBhvr>
                                      <p:tavLst>
                                        <p:tav tm="0">
                                          <p:val>
                                            <p:strVal val="#ppt_x"/>
                                          </p:val>
                                        </p:tav>
                                        <p:tav tm="100000">
                                          <p:val>
                                            <p:strVal val="#ppt_x"/>
                                          </p:val>
                                        </p:tav>
                                      </p:tavLst>
                                    </p:anim>
                                    <p:anim calcmode="lin" valueType="num">
                                      <p:cBhvr>
                                        <p:cTn id="51" dur="500" fill="hold"/>
                                        <p:tgtEl>
                                          <p:spTgt spid="281"/>
                                        </p:tgtEl>
                                        <p:attrNameLst>
                                          <p:attrName>ppt_y</p:attrName>
                                        </p:attrNameLst>
                                      </p:cBhvr>
                                      <p:tavLst>
                                        <p:tav tm="0">
                                          <p:val>
                                            <p:strVal val="#ppt_y+.1"/>
                                          </p:val>
                                        </p:tav>
                                        <p:tav tm="100000">
                                          <p:val>
                                            <p:strVal val="#ppt_y"/>
                                          </p:val>
                                        </p:tav>
                                      </p:tavLst>
                                    </p:anim>
                                  </p:childTnLst>
                                </p:cTn>
                              </p:par>
                            </p:childTnLst>
                          </p:cTn>
                        </p:par>
                        <p:par>
                          <p:cTn id="52" fill="hold">
                            <p:stCondLst>
                              <p:cond delay="1500"/>
                            </p:stCondLst>
                            <p:childTnLst>
                              <p:par>
                                <p:cTn id="53" presetID="42" presetClass="entr" presetSubtype="0" fill="hold" grpId="0" nodeType="afterEffect">
                                  <p:stCondLst>
                                    <p:cond delay="0"/>
                                  </p:stCondLst>
                                  <p:childTnLst>
                                    <p:set>
                                      <p:cBhvr>
                                        <p:cTn id="54" dur="1" fill="hold">
                                          <p:stCondLst>
                                            <p:cond delay="0"/>
                                          </p:stCondLst>
                                        </p:cTn>
                                        <p:tgtEl>
                                          <p:spTgt spid="282"/>
                                        </p:tgtEl>
                                        <p:attrNameLst>
                                          <p:attrName>style.visibility</p:attrName>
                                        </p:attrNameLst>
                                      </p:cBhvr>
                                      <p:to>
                                        <p:strVal val="visible"/>
                                      </p:to>
                                    </p:set>
                                    <p:animEffect transition="in" filter="fade">
                                      <p:cBhvr>
                                        <p:cTn id="55" dur="500"/>
                                        <p:tgtEl>
                                          <p:spTgt spid="282"/>
                                        </p:tgtEl>
                                      </p:cBhvr>
                                    </p:animEffect>
                                    <p:anim calcmode="lin" valueType="num">
                                      <p:cBhvr>
                                        <p:cTn id="56" dur="500" fill="hold"/>
                                        <p:tgtEl>
                                          <p:spTgt spid="282"/>
                                        </p:tgtEl>
                                        <p:attrNameLst>
                                          <p:attrName>ppt_x</p:attrName>
                                        </p:attrNameLst>
                                      </p:cBhvr>
                                      <p:tavLst>
                                        <p:tav tm="0">
                                          <p:val>
                                            <p:strVal val="#ppt_x"/>
                                          </p:val>
                                        </p:tav>
                                        <p:tav tm="100000">
                                          <p:val>
                                            <p:strVal val="#ppt_x"/>
                                          </p:val>
                                        </p:tav>
                                      </p:tavLst>
                                    </p:anim>
                                    <p:anim calcmode="lin" valueType="num">
                                      <p:cBhvr>
                                        <p:cTn id="57" dur="500" fill="hold"/>
                                        <p:tgtEl>
                                          <p:spTgt spid="282"/>
                                        </p:tgtEl>
                                        <p:attrNameLst>
                                          <p:attrName>ppt_y</p:attrName>
                                        </p:attrNameLst>
                                      </p:cBhvr>
                                      <p:tavLst>
                                        <p:tav tm="0">
                                          <p:val>
                                            <p:strVal val="#ppt_y+.1"/>
                                          </p:val>
                                        </p:tav>
                                        <p:tav tm="100000">
                                          <p:val>
                                            <p:strVal val="#ppt_y"/>
                                          </p:val>
                                        </p:tav>
                                      </p:tavLst>
                                    </p:anim>
                                  </p:childTnLst>
                                </p:cTn>
                              </p:par>
                            </p:childTnLst>
                          </p:cTn>
                        </p:par>
                        <p:par>
                          <p:cTn id="58" fill="hold">
                            <p:stCondLst>
                              <p:cond delay="2000"/>
                            </p:stCondLst>
                            <p:childTnLst>
                              <p:par>
                                <p:cTn id="59" presetID="42" presetClass="entr" presetSubtype="0" fill="hold" grpId="0" nodeType="afterEffect">
                                  <p:stCondLst>
                                    <p:cond delay="0"/>
                                  </p:stCondLst>
                                  <p:childTnLst>
                                    <p:set>
                                      <p:cBhvr>
                                        <p:cTn id="60" dur="1" fill="hold">
                                          <p:stCondLst>
                                            <p:cond delay="0"/>
                                          </p:stCondLst>
                                        </p:cTn>
                                        <p:tgtEl>
                                          <p:spTgt spid="283"/>
                                        </p:tgtEl>
                                        <p:attrNameLst>
                                          <p:attrName>style.visibility</p:attrName>
                                        </p:attrNameLst>
                                      </p:cBhvr>
                                      <p:to>
                                        <p:strVal val="visible"/>
                                      </p:to>
                                    </p:set>
                                    <p:animEffect transition="in" filter="fade">
                                      <p:cBhvr>
                                        <p:cTn id="61" dur="500"/>
                                        <p:tgtEl>
                                          <p:spTgt spid="283"/>
                                        </p:tgtEl>
                                      </p:cBhvr>
                                    </p:animEffect>
                                    <p:anim calcmode="lin" valueType="num">
                                      <p:cBhvr>
                                        <p:cTn id="62" dur="500" fill="hold"/>
                                        <p:tgtEl>
                                          <p:spTgt spid="283"/>
                                        </p:tgtEl>
                                        <p:attrNameLst>
                                          <p:attrName>ppt_x</p:attrName>
                                        </p:attrNameLst>
                                      </p:cBhvr>
                                      <p:tavLst>
                                        <p:tav tm="0">
                                          <p:val>
                                            <p:strVal val="#ppt_x"/>
                                          </p:val>
                                        </p:tav>
                                        <p:tav tm="100000">
                                          <p:val>
                                            <p:strVal val="#ppt_x"/>
                                          </p:val>
                                        </p:tav>
                                      </p:tavLst>
                                    </p:anim>
                                    <p:anim calcmode="lin" valueType="num">
                                      <p:cBhvr>
                                        <p:cTn id="63" dur="500" fill="hold"/>
                                        <p:tgtEl>
                                          <p:spTgt spid="283"/>
                                        </p:tgtEl>
                                        <p:attrNameLst>
                                          <p:attrName>ppt_y</p:attrName>
                                        </p:attrNameLst>
                                      </p:cBhvr>
                                      <p:tavLst>
                                        <p:tav tm="0">
                                          <p:val>
                                            <p:strVal val="#ppt_y+.1"/>
                                          </p:val>
                                        </p:tav>
                                        <p:tav tm="100000">
                                          <p:val>
                                            <p:strVal val="#ppt_y"/>
                                          </p:val>
                                        </p:tav>
                                      </p:tavLst>
                                    </p:anim>
                                  </p:childTnLst>
                                </p:cTn>
                              </p:par>
                            </p:childTnLst>
                          </p:cTn>
                        </p:par>
                        <p:par>
                          <p:cTn id="64" fill="hold">
                            <p:stCondLst>
                              <p:cond delay="2500"/>
                            </p:stCondLst>
                            <p:childTnLst>
                              <p:par>
                                <p:cTn id="65" presetID="42" presetClass="entr" presetSubtype="0" fill="hold" grpId="0" nodeType="afterEffect">
                                  <p:stCondLst>
                                    <p:cond delay="0"/>
                                  </p:stCondLst>
                                  <p:childTnLst>
                                    <p:set>
                                      <p:cBhvr>
                                        <p:cTn id="66" dur="1" fill="hold">
                                          <p:stCondLst>
                                            <p:cond delay="0"/>
                                          </p:stCondLst>
                                        </p:cTn>
                                        <p:tgtEl>
                                          <p:spTgt spid="284"/>
                                        </p:tgtEl>
                                        <p:attrNameLst>
                                          <p:attrName>style.visibility</p:attrName>
                                        </p:attrNameLst>
                                      </p:cBhvr>
                                      <p:to>
                                        <p:strVal val="visible"/>
                                      </p:to>
                                    </p:set>
                                    <p:animEffect transition="in" filter="fade">
                                      <p:cBhvr>
                                        <p:cTn id="67" dur="500"/>
                                        <p:tgtEl>
                                          <p:spTgt spid="284"/>
                                        </p:tgtEl>
                                      </p:cBhvr>
                                    </p:animEffect>
                                    <p:anim calcmode="lin" valueType="num">
                                      <p:cBhvr>
                                        <p:cTn id="68" dur="500" fill="hold"/>
                                        <p:tgtEl>
                                          <p:spTgt spid="284"/>
                                        </p:tgtEl>
                                        <p:attrNameLst>
                                          <p:attrName>ppt_x</p:attrName>
                                        </p:attrNameLst>
                                      </p:cBhvr>
                                      <p:tavLst>
                                        <p:tav tm="0">
                                          <p:val>
                                            <p:strVal val="#ppt_x"/>
                                          </p:val>
                                        </p:tav>
                                        <p:tav tm="100000">
                                          <p:val>
                                            <p:strVal val="#ppt_x"/>
                                          </p:val>
                                        </p:tav>
                                      </p:tavLst>
                                    </p:anim>
                                    <p:anim calcmode="lin" valueType="num">
                                      <p:cBhvr>
                                        <p:cTn id="69" dur="500" fill="hold"/>
                                        <p:tgtEl>
                                          <p:spTgt spid="2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 grpId="0"/>
      <p:bldP spid="257" grpId="0"/>
      <p:bldP spid="258" grpId="0"/>
      <p:bldP spid="259" grpId="0"/>
      <p:bldP spid="260" grpId="0"/>
      <p:bldP spid="261" grpId="0"/>
      <p:bldP spid="281" grpId="0"/>
      <p:bldP spid="282" grpId="0"/>
      <p:bldP spid="283" grpId="0"/>
      <p:bldP spid="28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aphicFrame>
        <p:nvGraphicFramePr>
          <p:cNvPr id="5" name="Chart 4">
            <a:extLst>
              <a:ext uri="{FF2B5EF4-FFF2-40B4-BE49-F238E27FC236}">
                <a16:creationId xmlns:a16="http://schemas.microsoft.com/office/drawing/2014/main" xmlns="" id="{1076A1BC-3AEE-4CC3-9003-9965CBBB540A}"/>
              </a:ext>
            </a:extLst>
          </p:cNvPr>
          <p:cNvGraphicFramePr/>
          <p:nvPr>
            <p:extLst>
              <p:ext uri="{D42A27DB-BD31-4B8C-83A1-F6EECF244321}">
                <p14:modId xmlns:p14="http://schemas.microsoft.com/office/powerpoint/2010/main" val="4166273648"/>
              </p:ext>
            </p:extLst>
          </p:nvPr>
        </p:nvGraphicFramePr>
        <p:xfrm>
          <a:off x="2560851" y="2804222"/>
          <a:ext cx="4023860" cy="295083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xmlns="" id="{A27D3E42-FAAE-443D-BED5-4E339DBFE8EB}"/>
              </a:ext>
            </a:extLst>
          </p:cNvPr>
          <p:cNvSpPr txBox="1"/>
          <p:nvPr/>
        </p:nvSpPr>
        <p:spPr>
          <a:xfrm>
            <a:off x="6516199" y="2463877"/>
            <a:ext cx="2278813" cy="473976"/>
          </a:xfrm>
          <a:prstGeom prst="rect">
            <a:avLst/>
          </a:prstGeom>
          <a:noFill/>
        </p:spPr>
        <p:txBody>
          <a:bodyPr wrap="square" lIns="0" tIns="0" rIns="0" bIns="0" rtlCol="0">
            <a:spAutoFit/>
          </a:bodyPr>
          <a:lstStyle/>
          <a:p>
            <a:pPr algn="ctr">
              <a:spcBef>
                <a:spcPct val="20000"/>
              </a:spcBef>
              <a:defRPr/>
            </a:pPr>
            <a:r>
              <a:rPr lang="en-US" sz="1400" b="1" dirty="0">
                <a:solidFill>
                  <a:srgbClr val="EE1D23"/>
                </a:solidFill>
                <a:latin typeface="Gothom"/>
              </a:rPr>
              <a:t>   </a:t>
            </a:r>
            <a:r>
              <a:rPr lang="en-US" sz="1400" b="1" dirty="0" smtClean="0">
                <a:solidFill>
                  <a:srgbClr val="EE1D23"/>
                </a:solidFill>
                <a:latin typeface="Gothom"/>
              </a:rPr>
              <a:t>60,466,582  </a:t>
            </a:r>
            <a:endParaRPr lang="en-US" sz="1400" b="1" dirty="0">
              <a:solidFill>
                <a:srgbClr val="EE1D23"/>
              </a:solidFill>
              <a:latin typeface="Gothom"/>
            </a:endParaRPr>
          </a:p>
          <a:p>
            <a:pPr algn="ctr">
              <a:spcBef>
                <a:spcPct val="20000"/>
              </a:spcBef>
              <a:defRPr/>
            </a:pPr>
            <a:r>
              <a:rPr lang="mn-MN" sz="1400" dirty="0" smtClean="0">
                <a:latin typeface="Gothom"/>
              </a:rPr>
              <a:t>Борлуулалтын буцаалт</a:t>
            </a:r>
            <a:endParaRPr lang="en-US" sz="1400" dirty="0">
              <a:latin typeface="Gothom"/>
            </a:endParaRPr>
          </a:p>
        </p:txBody>
      </p:sp>
      <p:sp>
        <p:nvSpPr>
          <p:cNvPr id="7" name="Oval 6">
            <a:extLst>
              <a:ext uri="{FF2B5EF4-FFF2-40B4-BE49-F238E27FC236}">
                <a16:creationId xmlns:a16="http://schemas.microsoft.com/office/drawing/2014/main" xmlns="" id="{1000D936-54C9-4C28-A622-960672E02E57}"/>
              </a:ext>
            </a:extLst>
          </p:cNvPr>
          <p:cNvSpPr/>
          <p:nvPr/>
        </p:nvSpPr>
        <p:spPr>
          <a:xfrm>
            <a:off x="5607887" y="2537522"/>
            <a:ext cx="533400" cy="533400"/>
          </a:xfrm>
          <a:prstGeom prst="ellipse">
            <a:avLst/>
          </a:prstGeom>
          <a:solidFill>
            <a:srgbClr val="EE1D23"/>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8" name="TextBox 7">
            <a:extLst>
              <a:ext uri="{FF2B5EF4-FFF2-40B4-BE49-F238E27FC236}">
                <a16:creationId xmlns:a16="http://schemas.microsoft.com/office/drawing/2014/main" xmlns="" id="{7ABEAC3C-C2EA-4030-977C-8E148A9D2D9E}"/>
              </a:ext>
            </a:extLst>
          </p:cNvPr>
          <p:cNvSpPr txBox="1"/>
          <p:nvPr/>
        </p:nvSpPr>
        <p:spPr>
          <a:xfrm>
            <a:off x="7217170" y="4594426"/>
            <a:ext cx="1698229" cy="689420"/>
          </a:xfrm>
          <a:prstGeom prst="rect">
            <a:avLst/>
          </a:prstGeom>
          <a:noFill/>
        </p:spPr>
        <p:txBody>
          <a:bodyPr wrap="square" lIns="0" tIns="0" rIns="0" bIns="0" rtlCol="0">
            <a:spAutoFit/>
          </a:bodyPr>
          <a:lstStyle/>
          <a:p>
            <a:pPr algn="ctr">
              <a:spcBef>
                <a:spcPct val="20000"/>
              </a:spcBef>
              <a:defRPr/>
            </a:pPr>
            <a:r>
              <a:rPr lang="en-US" sz="1400" b="1" dirty="0">
                <a:solidFill>
                  <a:srgbClr val="2EA648"/>
                </a:solidFill>
                <a:latin typeface="Gothom"/>
              </a:rPr>
              <a:t>   2,517,877,531.96 </a:t>
            </a:r>
            <a:r>
              <a:rPr lang="en-US" sz="1400" b="1" dirty="0" smtClean="0">
                <a:solidFill>
                  <a:srgbClr val="2EA648"/>
                </a:solidFill>
                <a:latin typeface="Gothom"/>
              </a:rPr>
              <a:t> </a:t>
            </a:r>
            <a:endParaRPr lang="en-US" sz="1400" b="1" dirty="0">
              <a:solidFill>
                <a:srgbClr val="2EA648"/>
              </a:solidFill>
              <a:latin typeface="Gothom"/>
            </a:endParaRPr>
          </a:p>
          <a:p>
            <a:pPr algn="ctr">
              <a:spcBef>
                <a:spcPct val="20000"/>
              </a:spcBef>
              <a:defRPr/>
            </a:pPr>
            <a:r>
              <a:rPr lang="en-US" sz="1400" b="1" dirty="0" smtClean="0">
                <a:solidFill>
                  <a:srgbClr val="2EA648"/>
                </a:solidFill>
                <a:latin typeface="Gothom"/>
              </a:rPr>
              <a:t> </a:t>
            </a:r>
            <a:r>
              <a:rPr lang="mn-MN" sz="1400" dirty="0" smtClean="0">
                <a:latin typeface="Gothom"/>
              </a:rPr>
              <a:t>Бүтээгдэхүүний өртөг</a:t>
            </a:r>
            <a:endParaRPr lang="en-US" sz="1400" dirty="0">
              <a:latin typeface="Gothom"/>
            </a:endParaRPr>
          </a:p>
        </p:txBody>
      </p:sp>
      <p:sp>
        <p:nvSpPr>
          <p:cNvPr id="9" name="TextBox 8">
            <a:extLst>
              <a:ext uri="{FF2B5EF4-FFF2-40B4-BE49-F238E27FC236}">
                <a16:creationId xmlns:a16="http://schemas.microsoft.com/office/drawing/2014/main" xmlns="" id="{4050E937-393F-4602-8E85-8E0961D14A53}"/>
              </a:ext>
            </a:extLst>
          </p:cNvPr>
          <p:cNvSpPr txBox="1"/>
          <p:nvPr/>
        </p:nvSpPr>
        <p:spPr>
          <a:xfrm>
            <a:off x="152400" y="4555543"/>
            <a:ext cx="2334494" cy="732508"/>
          </a:xfrm>
          <a:prstGeom prst="rect">
            <a:avLst/>
          </a:prstGeom>
          <a:noFill/>
        </p:spPr>
        <p:txBody>
          <a:bodyPr wrap="square" lIns="0" tIns="0" rIns="0" bIns="0" rtlCol="0">
            <a:spAutoFit/>
          </a:bodyPr>
          <a:lstStyle/>
          <a:p>
            <a:pPr algn="ctr">
              <a:spcBef>
                <a:spcPct val="20000"/>
              </a:spcBef>
              <a:defRPr/>
            </a:pPr>
            <a:r>
              <a:rPr lang="en-US" sz="1400" b="1" dirty="0">
                <a:solidFill>
                  <a:srgbClr val="F36421"/>
                </a:solidFill>
                <a:latin typeface="Gothom"/>
              </a:rPr>
              <a:t>    </a:t>
            </a:r>
            <a:r>
              <a:rPr lang="en-US" sz="1400" b="1" dirty="0" smtClean="0">
                <a:solidFill>
                  <a:srgbClr val="F36421"/>
                </a:solidFill>
                <a:latin typeface="Gothom"/>
              </a:rPr>
              <a:t>10,280,451 </a:t>
            </a:r>
            <a:endParaRPr lang="en-US" sz="1400" b="1" dirty="0">
              <a:solidFill>
                <a:srgbClr val="F36421"/>
              </a:solidFill>
              <a:latin typeface="Gothom"/>
            </a:endParaRPr>
          </a:p>
          <a:p>
            <a:pPr algn="ctr">
              <a:spcBef>
                <a:spcPct val="20000"/>
              </a:spcBef>
              <a:defRPr/>
            </a:pPr>
            <a:r>
              <a:rPr lang="en-US" sz="1400" b="1" dirty="0" smtClean="0">
                <a:solidFill>
                  <a:srgbClr val="F36421"/>
                </a:solidFill>
                <a:latin typeface="Gothom"/>
              </a:rPr>
              <a:t> </a:t>
            </a:r>
            <a:r>
              <a:rPr lang="mn-MN" sz="1400" dirty="0" smtClean="0">
                <a:latin typeface="Gothom"/>
              </a:rPr>
              <a:t>Харилцагчийн </a:t>
            </a:r>
            <a:endParaRPr lang="en-US" sz="1400" dirty="0" smtClean="0">
              <a:latin typeface="Gothom"/>
            </a:endParaRPr>
          </a:p>
          <a:p>
            <a:pPr algn="ctr">
              <a:spcBef>
                <a:spcPct val="20000"/>
              </a:spcBef>
              <a:defRPr/>
            </a:pPr>
            <a:r>
              <a:rPr lang="mn-MN" sz="1400" dirty="0" smtClean="0">
                <a:latin typeface="Gothom"/>
              </a:rPr>
              <a:t>урамшуулал</a:t>
            </a:r>
            <a:endParaRPr lang="en-US" sz="1400" dirty="0">
              <a:latin typeface="Gothom"/>
            </a:endParaRPr>
          </a:p>
        </p:txBody>
      </p:sp>
      <p:sp>
        <p:nvSpPr>
          <p:cNvPr id="10" name="TextBox 9">
            <a:extLst>
              <a:ext uri="{FF2B5EF4-FFF2-40B4-BE49-F238E27FC236}">
                <a16:creationId xmlns:a16="http://schemas.microsoft.com/office/drawing/2014/main" xmlns="" id="{9FA3A867-4E8C-45B8-A39E-516D77DC910B}"/>
              </a:ext>
            </a:extLst>
          </p:cNvPr>
          <p:cNvSpPr txBox="1"/>
          <p:nvPr/>
        </p:nvSpPr>
        <p:spPr>
          <a:xfrm>
            <a:off x="542467" y="2466168"/>
            <a:ext cx="2321149" cy="473976"/>
          </a:xfrm>
          <a:prstGeom prst="rect">
            <a:avLst/>
          </a:prstGeom>
          <a:noFill/>
        </p:spPr>
        <p:txBody>
          <a:bodyPr wrap="square" lIns="0" tIns="0" rIns="0" bIns="0" rtlCol="0">
            <a:spAutoFit/>
          </a:bodyPr>
          <a:lstStyle/>
          <a:p>
            <a:pPr algn="ctr">
              <a:spcBef>
                <a:spcPct val="20000"/>
              </a:spcBef>
              <a:defRPr/>
            </a:pPr>
            <a:r>
              <a:rPr lang="en-US" sz="1400" b="1" dirty="0">
                <a:solidFill>
                  <a:srgbClr val="1074BC"/>
                </a:solidFill>
                <a:latin typeface="Gothom"/>
              </a:rPr>
              <a:t>    </a:t>
            </a:r>
            <a:r>
              <a:rPr lang="en-US" sz="1400" b="1" dirty="0" smtClean="0">
                <a:solidFill>
                  <a:srgbClr val="1074BC"/>
                </a:solidFill>
                <a:latin typeface="Gothom"/>
              </a:rPr>
              <a:t>1,061,545,234 </a:t>
            </a:r>
            <a:endParaRPr lang="en-US" sz="1400" b="1" dirty="0">
              <a:solidFill>
                <a:srgbClr val="1074BC"/>
              </a:solidFill>
              <a:latin typeface="Gothom"/>
            </a:endParaRPr>
          </a:p>
          <a:p>
            <a:pPr algn="ctr">
              <a:spcBef>
                <a:spcPct val="20000"/>
              </a:spcBef>
              <a:defRPr/>
            </a:pPr>
            <a:r>
              <a:rPr lang="mn-MN" sz="1400" dirty="0" smtClean="0">
                <a:latin typeface="Gothom"/>
              </a:rPr>
              <a:t>Нийт ашиг</a:t>
            </a:r>
            <a:endParaRPr lang="en-US" sz="1400" dirty="0">
              <a:latin typeface="Gothom"/>
            </a:endParaRPr>
          </a:p>
        </p:txBody>
      </p:sp>
      <p:grpSp>
        <p:nvGrpSpPr>
          <p:cNvPr id="11" name="Group 66">
            <a:extLst>
              <a:ext uri="{FF2B5EF4-FFF2-40B4-BE49-F238E27FC236}">
                <a16:creationId xmlns:a16="http://schemas.microsoft.com/office/drawing/2014/main" xmlns="" id="{C05E83FD-5985-4100-A051-B7F998DE9507}"/>
              </a:ext>
            </a:extLst>
          </p:cNvPr>
          <p:cNvGrpSpPr/>
          <p:nvPr/>
        </p:nvGrpSpPr>
        <p:grpSpPr>
          <a:xfrm>
            <a:off x="6584711" y="4564714"/>
            <a:ext cx="533400" cy="533400"/>
            <a:chOff x="6096000" y="1123950"/>
            <a:chExt cx="533400" cy="533400"/>
          </a:xfrm>
        </p:grpSpPr>
        <p:sp>
          <p:nvSpPr>
            <p:cNvPr id="12" name="Oval 11">
              <a:extLst>
                <a:ext uri="{FF2B5EF4-FFF2-40B4-BE49-F238E27FC236}">
                  <a16:creationId xmlns:a16="http://schemas.microsoft.com/office/drawing/2014/main" xmlns="" id="{2918E125-10C3-42E9-ABAB-A6FA19830DE4}"/>
                </a:ext>
              </a:extLst>
            </p:cNvPr>
            <p:cNvSpPr/>
            <p:nvPr/>
          </p:nvSpPr>
          <p:spPr>
            <a:xfrm>
              <a:off x="6096000" y="1123950"/>
              <a:ext cx="533400" cy="533400"/>
            </a:xfrm>
            <a:prstGeom prst="ellipse">
              <a:avLst/>
            </a:prstGeom>
            <a:solidFill>
              <a:srgbClr val="2EA648"/>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13" name="Freeform 138">
              <a:extLst>
                <a:ext uri="{FF2B5EF4-FFF2-40B4-BE49-F238E27FC236}">
                  <a16:creationId xmlns:a16="http://schemas.microsoft.com/office/drawing/2014/main" xmlns="" id="{A60BFB56-7EEB-4DE8-B618-A151714E4494}"/>
                </a:ext>
              </a:extLst>
            </p:cNvPr>
            <p:cNvSpPr>
              <a:spLocks noEditPoints="1"/>
            </p:cNvSpPr>
            <p:nvPr/>
          </p:nvSpPr>
          <p:spPr bwMode="auto">
            <a:xfrm>
              <a:off x="6231669" y="1277001"/>
              <a:ext cx="292543" cy="227298"/>
            </a:xfrm>
            <a:custGeom>
              <a:avLst/>
              <a:gdLst/>
              <a:ahLst/>
              <a:cxnLst>
                <a:cxn ang="0">
                  <a:pos x="50" y="40"/>
                </a:cxn>
                <a:cxn ang="0">
                  <a:pos x="40" y="50"/>
                </a:cxn>
                <a:cxn ang="0">
                  <a:pos x="10" y="50"/>
                </a:cxn>
                <a:cxn ang="0">
                  <a:pos x="0" y="40"/>
                </a:cxn>
                <a:cxn ang="0">
                  <a:pos x="0" y="10"/>
                </a:cxn>
                <a:cxn ang="0">
                  <a:pos x="10" y="0"/>
                </a:cxn>
                <a:cxn ang="0">
                  <a:pos x="40" y="0"/>
                </a:cxn>
                <a:cxn ang="0">
                  <a:pos x="44" y="1"/>
                </a:cxn>
                <a:cxn ang="0">
                  <a:pos x="45" y="2"/>
                </a:cxn>
                <a:cxn ang="0">
                  <a:pos x="44" y="3"/>
                </a:cxn>
                <a:cxn ang="0">
                  <a:pos x="42" y="4"/>
                </a:cxn>
                <a:cxn ang="0">
                  <a:pos x="41" y="5"/>
                </a:cxn>
                <a:cxn ang="0">
                  <a:pos x="40" y="4"/>
                </a:cxn>
                <a:cxn ang="0">
                  <a:pos x="10" y="4"/>
                </a:cxn>
                <a:cxn ang="0">
                  <a:pos x="4" y="10"/>
                </a:cxn>
                <a:cxn ang="0">
                  <a:pos x="4" y="40"/>
                </a:cxn>
                <a:cxn ang="0">
                  <a:pos x="10" y="46"/>
                </a:cxn>
                <a:cxn ang="0">
                  <a:pos x="40" y="46"/>
                </a:cxn>
                <a:cxn ang="0">
                  <a:pos x="45" y="40"/>
                </a:cxn>
                <a:cxn ang="0">
                  <a:pos x="45" y="35"/>
                </a:cxn>
                <a:cxn ang="0">
                  <a:pos x="46" y="35"/>
                </a:cxn>
                <a:cxn ang="0">
                  <a:pos x="48" y="32"/>
                </a:cxn>
                <a:cxn ang="0">
                  <a:pos x="49" y="32"/>
                </a:cxn>
                <a:cxn ang="0">
                  <a:pos x="50" y="33"/>
                </a:cxn>
                <a:cxn ang="0">
                  <a:pos x="50" y="40"/>
                </a:cxn>
                <a:cxn ang="0">
                  <a:pos x="57" y="17"/>
                </a:cxn>
                <a:cxn ang="0">
                  <a:pos x="33" y="41"/>
                </a:cxn>
                <a:cxn ang="0">
                  <a:pos x="23" y="41"/>
                </a:cxn>
                <a:cxn ang="0">
                  <a:pos x="23" y="31"/>
                </a:cxn>
                <a:cxn ang="0">
                  <a:pos x="47" y="7"/>
                </a:cxn>
                <a:cxn ang="0">
                  <a:pos x="57" y="17"/>
                </a:cxn>
                <a:cxn ang="0">
                  <a:pos x="36" y="33"/>
                </a:cxn>
                <a:cxn ang="0">
                  <a:pos x="30" y="28"/>
                </a:cxn>
                <a:cxn ang="0">
                  <a:pos x="26" y="32"/>
                </a:cxn>
                <a:cxn ang="0">
                  <a:pos x="26" y="34"/>
                </a:cxn>
                <a:cxn ang="0">
                  <a:pos x="29" y="34"/>
                </a:cxn>
                <a:cxn ang="0">
                  <a:pos x="29" y="38"/>
                </a:cxn>
                <a:cxn ang="0">
                  <a:pos x="31" y="38"/>
                </a:cxn>
                <a:cxn ang="0">
                  <a:pos x="36" y="33"/>
                </a:cxn>
                <a:cxn ang="0">
                  <a:pos x="46" y="12"/>
                </a:cxn>
                <a:cxn ang="0">
                  <a:pos x="34" y="24"/>
                </a:cxn>
                <a:cxn ang="0">
                  <a:pos x="33" y="26"/>
                </a:cxn>
                <a:cxn ang="0">
                  <a:pos x="35" y="26"/>
                </a:cxn>
                <a:cxn ang="0">
                  <a:pos x="47" y="13"/>
                </a:cxn>
                <a:cxn ang="0">
                  <a:pos x="47" y="12"/>
                </a:cxn>
                <a:cxn ang="0">
                  <a:pos x="46" y="12"/>
                </a:cxn>
                <a:cxn ang="0">
                  <a:pos x="59" y="15"/>
                </a:cxn>
                <a:cxn ang="0">
                  <a:pos x="49" y="4"/>
                </a:cxn>
                <a:cxn ang="0">
                  <a:pos x="52" y="1"/>
                </a:cxn>
                <a:cxn ang="0">
                  <a:pos x="57" y="1"/>
                </a:cxn>
                <a:cxn ang="0">
                  <a:pos x="62" y="7"/>
                </a:cxn>
                <a:cxn ang="0">
                  <a:pos x="62" y="11"/>
                </a:cxn>
                <a:cxn ang="0">
                  <a:pos x="59" y="15"/>
                </a:cxn>
              </a:cxnLst>
              <a:rect l="0" t="0" r="r" b="b"/>
              <a:pathLst>
                <a:path w="64" h="50">
                  <a:moveTo>
                    <a:pt x="50" y="40"/>
                  </a:moveTo>
                  <a:cubicBezTo>
                    <a:pt x="50" y="46"/>
                    <a:pt x="45" y="50"/>
                    <a:pt x="40" y="50"/>
                  </a:cubicBezTo>
                  <a:cubicBezTo>
                    <a:pt x="10" y="50"/>
                    <a:pt x="10" y="50"/>
                    <a:pt x="10" y="50"/>
                  </a:cubicBezTo>
                  <a:cubicBezTo>
                    <a:pt x="4" y="50"/>
                    <a:pt x="0" y="46"/>
                    <a:pt x="0" y="40"/>
                  </a:cubicBezTo>
                  <a:cubicBezTo>
                    <a:pt x="0" y="10"/>
                    <a:pt x="0" y="10"/>
                    <a:pt x="0" y="10"/>
                  </a:cubicBezTo>
                  <a:cubicBezTo>
                    <a:pt x="0" y="5"/>
                    <a:pt x="4" y="0"/>
                    <a:pt x="10" y="0"/>
                  </a:cubicBezTo>
                  <a:cubicBezTo>
                    <a:pt x="40" y="0"/>
                    <a:pt x="40" y="0"/>
                    <a:pt x="40" y="0"/>
                  </a:cubicBezTo>
                  <a:cubicBezTo>
                    <a:pt x="41" y="0"/>
                    <a:pt x="43" y="0"/>
                    <a:pt x="44" y="1"/>
                  </a:cubicBezTo>
                  <a:cubicBezTo>
                    <a:pt x="44" y="1"/>
                    <a:pt x="44" y="1"/>
                    <a:pt x="45" y="2"/>
                  </a:cubicBezTo>
                  <a:cubicBezTo>
                    <a:pt x="45" y="2"/>
                    <a:pt x="45" y="2"/>
                    <a:pt x="44" y="3"/>
                  </a:cubicBezTo>
                  <a:cubicBezTo>
                    <a:pt x="42" y="4"/>
                    <a:pt x="42" y="4"/>
                    <a:pt x="42" y="4"/>
                  </a:cubicBezTo>
                  <a:cubicBezTo>
                    <a:pt x="42" y="5"/>
                    <a:pt x="42" y="5"/>
                    <a:pt x="41" y="5"/>
                  </a:cubicBezTo>
                  <a:cubicBezTo>
                    <a:pt x="41" y="5"/>
                    <a:pt x="40" y="4"/>
                    <a:pt x="40" y="4"/>
                  </a:cubicBezTo>
                  <a:cubicBezTo>
                    <a:pt x="10" y="4"/>
                    <a:pt x="10" y="4"/>
                    <a:pt x="10" y="4"/>
                  </a:cubicBezTo>
                  <a:cubicBezTo>
                    <a:pt x="7" y="4"/>
                    <a:pt x="4" y="7"/>
                    <a:pt x="4" y="10"/>
                  </a:cubicBezTo>
                  <a:cubicBezTo>
                    <a:pt x="4" y="40"/>
                    <a:pt x="4" y="40"/>
                    <a:pt x="4" y="40"/>
                  </a:cubicBezTo>
                  <a:cubicBezTo>
                    <a:pt x="4" y="43"/>
                    <a:pt x="7" y="46"/>
                    <a:pt x="10" y="46"/>
                  </a:cubicBezTo>
                  <a:cubicBezTo>
                    <a:pt x="40" y="46"/>
                    <a:pt x="40" y="46"/>
                    <a:pt x="40" y="46"/>
                  </a:cubicBezTo>
                  <a:cubicBezTo>
                    <a:pt x="43" y="46"/>
                    <a:pt x="45" y="43"/>
                    <a:pt x="45" y="40"/>
                  </a:cubicBezTo>
                  <a:cubicBezTo>
                    <a:pt x="45" y="35"/>
                    <a:pt x="45" y="35"/>
                    <a:pt x="45" y="35"/>
                  </a:cubicBezTo>
                  <a:cubicBezTo>
                    <a:pt x="45" y="35"/>
                    <a:pt x="46" y="35"/>
                    <a:pt x="46" y="35"/>
                  </a:cubicBezTo>
                  <a:cubicBezTo>
                    <a:pt x="48" y="32"/>
                    <a:pt x="48" y="32"/>
                    <a:pt x="48" y="32"/>
                  </a:cubicBezTo>
                  <a:cubicBezTo>
                    <a:pt x="48" y="32"/>
                    <a:pt x="49" y="32"/>
                    <a:pt x="49" y="32"/>
                  </a:cubicBezTo>
                  <a:cubicBezTo>
                    <a:pt x="50" y="32"/>
                    <a:pt x="50" y="33"/>
                    <a:pt x="50" y="33"/>
                  </a:cubicBezTo>
                  <a:lnTo>
                    <a:pt x="50" y="40"/>
                  </a:lnTo>
                  <a:close/>
                  <a:moveTo>
                    <a:pt x="57" y="17"/>
                  </a:moveTo>
                  <a:cubicBezTo>
                    <a:pt x="33" y="41"/>
                    <a:pt x="33" y="41"/>
                    <a:pt x="33" y="41"/>
                  </a:cubicBezTo>
                  <a:cubicBezTo>
                    <a:pt x="23" y="41"/>
                    <a:pt x="23" y="41"/>
                    <a:pt x="23" y="41"/>
                  </a:cubicBezTo>
                  <a:cubicBezTo>
                    <a:pt x="23" y="31"/>
                    <a:pt x="23" y="31"/>
                    <a:pt x="23" y="31"/>
                  </a:cubicBezTo>
                  <a:cubicBezTo>
                    <a:pt x="47" y="7"/>
                    <a:pt x="47" y="7"/>
                    <a:pt x="47" y="7"/>
                  </a:cubicBezTo>
                  <a:lnTo>
                    <a:pt x="57" y="17"/>
                  </a:lnTo>
                  <a:close/>
                  <a:moveTo>
                    <a:pt x="36" y="33"/>
                  </a:moveTo>
                  <a:cubicBezTo>
                    <a:pt x="30" y="28"/>
                    <a:pt x="30" y="28"/>
                    <a:pt x="30" y="28"/>
                  </a:cubicBezTo>
                  <a:cubicBezTo>
                    <a:pt x="26" y="32"/>
                    <a:pt x="26" y="32"/>
                    <a:pt x="26" y="32"/>
                  </a:cubicBezTo>
                  <a:cubicBezTo>
                    <a:pt x="26" y="34"/>
                    <a:pt x="26" y="34"/>
                    <a:pt x="26" y="34"/>
                  </a:cubicBezTo>
                  <a:cubicBezTo>
                    <a:pt x="29" y="34"/>
                    <a:pt x="29" y="34"/>
                    <a:pt x="29" y="34"/>
                  </a:cubicBezTo>
                  <a:cubicBezTo>
                    <a:pt x="29" y="38"/>
                    <a:pt x="29" y="38"/>
                    <a:pt x="29" y="38"/>
                  </a:cubicBezTo>
                  <a:cubicBezTo>
                    <a:pt x="31" y="38"/>
                    <a:pt x="31" y="38"/>
                    <a:pt x="31" y="38"/>
                  </a:cubicBezTo>
                  <a:lnTo>
                    <a:pt x="36" y="33"/>
                  </a:lnTo>
                  <a:close/>
                  <a:moveTo>
                    <a:pt x="46" y="12"/>
                  </a:moveTo>
                  <a:cubicBezTo>
                    <a:pt x="34" y="24"/>
                    <a:pt x="34" y="24"/>
                    <a:pt x="34" y="24"/>
                  </a:cubicBezTo>
                  <a:cubicBezTo>
                    <a:pt x="33" y="25"/>
                    <a:pt x="33" y="25"/>
                    <a:pt x="33" y="26"/>
                  </a:cubicBezTo>
                  <a:cubicBezTo>
                    <a:pt x="34" y="26"/>
                    <a:pt x="34" y="26"/>
                    <a:pt x="35" y="26"/>
                  </a:cubicBezTo>
                  <a:cubicBezTo>
                    <a:pt x="47" y="13"/>
                    <a:pt x="47" y="13"/>
                    <a:pt x="47" y="13"/>
                  </a:cubicBezTo>
                  <a:cubicBezTo>
                    <a:pt x="47" y="13"/>
                    <a:pt x="47" y="12"/>
                    <a:pt x="47" y="12"/>
                  </a:cubicBezTo>
                  <a:cubicBezTo>
                    <a:pt x="47" y="12"/>
                    <a:pt x="46" y="12"/>
                    <a:pt x="46" y="12"/>
                  </a:cubicBezTo>
                  <a:close/>
                  <a:moveTo>
                    <a:pt x="59" y="15"/>
                  </a:moveTo>
                  <a:cubicBezTo>
                    <a:pt x="49" y="4"/>
                    <a:pt x="49" y="4"/>
                    <a:pt x="49" y="4"/>
                  </a:cubicBezTo>
                  <a:cubicBezTo>
                    <a:pt x="52" y="1"/>
                    <a:pt x="52" y="1"/>
                    <a:pt x="52" y="1"/>
                  </a:cubicBezTo>
                  <a:cubicBezTo>
                    <a:pt x="53" y="0"/>
                    <a:pt x="56" y="0"/>
                    <a:pt x="57" y="1"/>
                  </a:cubicBezTo>
                  <a:cubicBezTo>
                    <a:pt x="62" y="7"/>
                    <a:pt x="62" y="7"/>
                    <a:pt x="62" y="7"/>
                  </a:cubicBezTo>
                  <a:cubicBezTo>
                    <a:pt x="64" y="8"/>
                    <a:pt x="64" y="10"/>
                    <a:pt x="62" y="11"/>
                  </a:cubicBezTo>
                  <a:lnTo>
                    <a:pt x="59" y="15"/>
                  </a:lnTo>
                  <a:close/>
                </a:path>
              </a:pathLst>
            </a:custGeom>
            <a:solidFill>
              <a:sysClr val="window" lastClr="FFFFFF"/>
            </a:solidFill>
            <a:ln w="9525">
              <a:noFill/>
              <a:round/>
              <a:headEnd/>
              <a:tailEnd/>
            </a:ln>
          </p:spPr>
          <p:txBody>
            <a:bodyPr vert="horz" wrap="square" lIns="91440" tIns="45720" rIns="91440" bIns="45720" numCol="1" anchor="t" anchorCtr="0" compatLnSpc="1">
              <a:prstTxWarp prst="textNoShape">
                <a:avLst/>
              </a:prstTxWarp>
            </a:bodyPr>
            <a:lstStyle/>
            <a:p>
              <a:pPr defTabSz="1031626">
                <a:defRPr/>
              </a:pPr>
              <a:endParaRPr lang="en-US" sz="2000" kern="0">
                <a:solidFill>
                  <a:prstClr val="black"/>
                </a:solidFill>
                <a:latin typeface="Gothom"/>
              </a:endParaRPr>
            </a:p>
          </p:txBody>
        </p:sp>
      </p:grpSp>
      <p:sp>
        <p:nvSpPr>
          <p:cNvPr id="14" name="Oval 13">
            <a:extLst>
              <a:ext uri="{FF2B5EF4-FFF2-40B4-BE49-F238E27FC236}">
                <a16:creationId xmlns:a16="http://schemas.microsoft.com/office/drawing/2014/main" xmlns="" id="{2D3B3535-011A-49A1-9F0A-6AB531E8C25E}"/>
              </a:ext>
            </a:extLst>
          </p:cNvPr>
          <p:cNvSpPr/>
          <p:nvPr/>
        </p:nvSpPr>
        <p:spPr>
          <a:xfrm>
            <a:off x="2180630" y="4678363"/>
            <a:ext cx="533400" cy="533400"/>
          </a:xfrm>
          <a:prstGeom prst="ellipse">
            <a:avLst/>
          </a:prstGeom>
          <a:solidFill>
            <a:srgbClr val="F36421"/>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15" name="Oval 14">
            <a:extLst>
              <a:ext uri="{FF2B5EF4-FFF2-40B4-BE49-F238E27FC236}">
                <a16:creationId xmlns:a16="http://schemas.microsoft.com/office/drawing/2014/main" xmlns="" id="{335928C2-F7AE-4D7A-8A3A-4732EB81BEE4}"/>
              </a:ext>
            </a:extLst>
          </p:cNvPr>
          <p:cNvSpPr/>
          <p:nvPr/>
        </p:nvSpPr>
        <p:spPr>
          <a:xfrm>
            <a:off x="3048674" y="2537521"/>
            <a:ext cx="533400" cy="533400"/>
          </a:xfrm>
          <a:prstGeom prst="ellipse">
            <a:avLst/>
          </a:prstGeom>
          <a:solidFill>
            <a:srgbClr val="1074BC"/>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16" name="Rectangle 15"/>
          <p:cNvSpPr/>
          <p:nvPr/>
        </p:nvSpPr>
        <p:spPr>
          <a:xfrm>
            <a:off x="2682080" y="1426859"/>
            <a:ext cx="3738780" cy="701731"/>
          </a:xfrm>
          <a:prstGeom prst="rect">
            <a:avLst/>
          </a:prstGeom>
        </p:spPr>
        <p:txBody>
          <a:bodyPr wrap="none">
            <a:spAutoFit/>
          </a:bodyPr>
          <a:lstStyle/>
          <a:p>
            <a:pPr algn="ctr">
              <a:spcBef>
                <a:spcPct val="20000"/>
              </a:spcBef>
              <a:defRPr/>
            </a:pPr>
            <a:r>
              <a:rPr lang="en-US" b="1" dirty="0" smtClean="0">
                <a:solidFill>
                  <a:schemeClr val="tx2"/>
                </a:solidFill>
                <a:latin typeface="Gothom"/>
              </a:rPr>
              <a:t>  </a:t>
            </a:r>
            <a:r>
              <a:rPr lang="mn-MN" b="1" dirty="0" smtClean="0">
                <a:solidFill>
                  <a:schemeClr val="tx2"/>
                </a:solidFill>
                <a:latin typeface="Gothom"/>
              </a:rPr>
              <a:t>Төлөвлөгөө</a:t>
            </a:r>
            <a:r>
              <a:rPr lang="en-US" b="1" dirty="0" smtClean="0">
                <a:solidFill>
                  <a:schemeClr val="tx2"/>
                </a:solidFill>
                <a:latin typeface="Gothom"/>
              </a:rPr>
              <a:t> /2022.01.01-11.30/</a:t>
            </a:r>
            <a:r>
              <a:rPr lang="mn-MN" b="1" dirty="0" smtClean="0">
                <a:solidFill>
                  <a:schemeClr val="tx2"/>
                </a:solidFill>
                <a:latin typeface="Gothom"/>
              </a:rPr>
              <a:t> </a:t>
            </a:r>
          </a:p>
          <a:p>
            <a:pPr algn="ctr">
              <a:spcBef>
                <a:spcPct val="20000"/>
              </a:spcBef>
              <a:defRPr/>
            </a:pPr>
            <a:r>
              <a:rPr lang="en-US" b="1" dirty="0">
                <a:solidFill>
                  <a:schemeClr val="tx2"/>
                </a:solidFill>
                <a:latin typeface="Gothom"/>
              </a:rPr>
              <a:t>  </a:t>
            </a:r>
            <a:r>
              <a:rPr lang="en-US" b="1" u="sng" dirty="0">
                <a:solidFill>
                  <a:schemeClr val="tx2"/>
                </a:solidFill>
                <a:latin typeface="Gothom"/>
              </a:rPr>
              <a:t> </a:t>
            </a:r>
            <a:r>
              <a:rPr lang="en-US" b="1" u="sng" dirty="0" smtClean="0">
                <a:solidFill>
                  <a:schemeClr val="tx2"/>
                </a:solidFill>
                <a:latin typeface="Gothom"/>
              </a:rPr>
              <a:t>3,926,240,279</a:t>
            </a:r>
            <a:endParaRPr lang="en-US" b="1" u="sng" dirty="0">
              <a:solidFill>
                <a:schemeClr val="tx2"/>
              </a:solidFill>
              <a:latin typeface="Gothom"/>
            </a:endParaRPr>
          </a:p>
        </p:txBody>
      </p:sp>
      <p:sp>
        <p:nvSpPr>
          <p:cNvPr id="17" name="Freeform 75"/>
          <p:cNvSpPr>
            <a:spLocks noEditPoints="1"/>
          </p:cNvSpPr>
          <p:nvPr/>
        </p:nvSpPr>
        <p:spPr bwMode="auto">
          <a:xfrm>
            <a:off x="5717564" y="2635344"/>
            <a:ext cx="314045" cy="304800"/>
          </a:xfrm>
          <a:custGeom>
            <a:avLst/>
            <a:gdLst>
              <a:gd name="T0" fmla="*/ 32 w 59"/>
              <a:gd name="T1" fmla="*/ 42 h 58"/>
              <a:gd name="T2" fmla="*/ 22 w 59"/>
              <a:gd name="T3" fmla="*/ 42 h 58"/>
              <a:gd name="T4" fmla="*/ 8 w 59"/>
              <a:gd name="T5" fmla="*/ 44 h 58"/>
              <a:gd name="T6" fmla="*/ 22 w 59"/>
              <a:gd name="T7" fmla="*/ 45 h 58"/>
              <a:gd name="T8" fmla="*/ 32 w 59"/>
              <a:gd name="T9" fmla="*/ 45 h 58"/>
              <a:gd name="T10" fmla="*/ 51 w 59"/>
              <a:gd name="T11" fmla="*/ 44 h 58"/>
              <a:gd name="T12" fmla="*/ 27 w 59"/>
              <a:gd name="T13" fmla="*/ 46 h 58"/>
              <a:gd name="T14" fmla="*/ 27 w 59"/>
              <a:gd name="T15" fmla="*/ 41 h 58"/>
              <a:gd name="T16" fmla="*/ 27 w 59"/>
              <a:gd name="T17" fmla="*/ 46 h 58"/>
              <a:gd name="T18" fmla="*/ 27 w 59"/>
              <a:gd name="T19" fmla="*/ 13 h 58"/>
              <a:gd name="T20" fmla="*/ 17 w 59"/>
              <a:gd name="T21" fmla="*/ 13 h 58"/>
              <a:gd name="T22" fmla="*/ 8 w 59"/>
              <a:gd name="T23" fmla="*/ 14 h 58"/>
              <a:gd name="T24" fmla="*/ 17 w 59"/>
              <a:gd name="T25" fmla="*/ 16 h 58"/>
              <a:gd name="T26" fmla="*/ 27 w 59"/>
              <a:gd name="T27" fmla="*/ 16 h 58"/>
              <a:gd name="T28" fmla="*/ 51 w 59"/>
              <a:gd name="T29" fmla="*/ 14 h 58"/>
              <a:gd name="T30" fmla="*/ 22 w 59"/>
              <a:gd name="T31" fmla="*/ 17 h 58"/>
              <a:gd name="T32" fmla="*/ 22 w 59"/>
              <a:gd name="T33" fmla="*/ 12 h 58"/>
              <a:gd name="T34" fmla="*/ 22 w 59"/>
              <a:gd name="T35" fmla="*/ 17 h 58"/>
              <a:gd name="T36" fmla="*/ 45 w 59"/>
              <a:gd name="T37" fmla="*/ 28 h 58"/>
              <a:gd name="T38" fmla="*/ 35 w 59"/>
              <a:gd name="T39" fmla="*/ 28 h 58"/>
              <a:gd name="T40" fmla="*/ 8 w 59"/>
              <a:gd name="T41" fmla="*/ 29 h 58"/>
              <a:gd name="T42" fmla="*/ 35 w 59"/>
              <a:gd name="T43" fmla="*/ 30 h 58"/>
              <a:gd name="T44" fmla="*/ 45 w 59"/>
              <a:gd name="T45" fmla="*/ 30 h 58"/>
              <a:gd name="T46" fmla="*/ 51 w 59"/>
              <a:gd name="T47" fmla="*/ 29 h 58"/>
              <a:gd name="T48" fmla="*/ 40 w 59"/>
              <a:gd name="T49" fmla="*/ 32 h 58"/>
              <a:gd name="T50" fmla="*/ 40 w 59"/>
              <a:gd name="T51" fmla="*/ 26 h 58"/>
              <a:gd name="T52" fmla="*/ 40 w 59"/>
              <a:gd name="T53" fmla="*/ 32 h 58"/>
              <a:gd name="T54" fmla="*/ 6 w 59"/>
              <a:gd name="T55" fmla="*/ 0 h 58"/>
              <a:gd name="T56" fmla="*/ 0 w 59"/>
              <a:gd name="T57" fmla="*/ 53 h 58"/>
              <a:gd name="T58" fmla="*/ 54 w 59"/>
              <a:gd name="T59" fmla="*/ 58 h 58"/>
              <a:gd name="T60" fmla="*/ 59 w 59"/>
              <a:gd name="T61" fmla="*/ 5 h 58"/>
              <a:gd name="T62" fmla="*/ 56 w 59"/>
              <a:gd name="T63" fmla="*/ 53 h 58"/>
              <a:gd name="T64" fmla="*/ 6 w 59"/>
              <a:gd name="T65" fmla="*/ 56 h 58"/>
              <a:gd name="T66" fmla="*/ 3 w 59"/>
              <a:gd name="T67" fmla="*/ 5 h 58"/>
              <a:gd name="T68" fmla="*/ 54 w 59"/>
              <a:gd name="T69" fmla="*/ 2 h 58"/>
              <a:gd name="T70" fmla="*/ 56 w 59"/>
              <a:gd name="T71" fmla="*/ 5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9" h="58">
                <a:moveTo>
                  <a:pt x="50" y="42"/>
                </a:moveTo>
                <a:cubicBezTo>
                  <a:pt x="32" y="42"/>
                  <a:pt x="32" y="42"/>
                  <a:pt x="32" y="42"/>
                </a:cubicBezTo>
                <a:cubicBezTo>
                  <a:pt x="32" y="40"/>
                  <a:pt x="29" y="38"/>
                  <a:pt x="27" y="38"/>
                </a:cubicBezTo>
                <a:cubicBezTo>
                  <a:pt x="25" y="38"/>
                  <a:pt x="22" y="40"/>
                  <a:pt x="22" y="42"/>
                </a:cubicBezTo>
                <a:cubicBezTo>
                  <a:pt x="10" y="42"/>
                  <a:pt x="10" y="42"/>
                  <a:pt x="10" y="42"/>
                </a:cubicBezTo>
                <a:cubicBezTo>
                  <a:pt x="9" y="42"/>
                  <a:pt x="8" y="43"/>
                  <a:pt x="8" y="44"/>
                </a:cubicBezTo>
                <a:cubicBezTo>
                  <a:pt x="8" y="44"/>
                  <a:pt x="9" y="45"/>
                  <a:pt x="10" y="45"/>
                </a:cubicBezTo>
                <a:cubicBezTo>
                  <a:pt x="22" y="45"/>
                  <a:pt x="22" y="45"/>
                  <a:pt x="22" y="45"/>
                </a:cubicBezTo>
                <a:cubicBezTo>
                  <a:pt x="22" y="47"/>
                  <a:pt x="25" y="49"/>
                  <a:pt x="27" y="49"/>
                </a:cubicBezTo>
                <a:cubicBezTo>
                  <a:pt x="29" y="49"/>
                  <a:pt x="32" y="47"/>
                  <a:pt x="32" y="45"/>
                </a:cubicBezTo>
                <a:cubicBezTo>
                  <a:pt x="50" y="45"/>
                  <a:pt x="50" y="45"/>
                  <a:pt x="50" y="45"/>
                </a:cubicBezTo>
                <a:cubicBezTo>
                  <a:pt x="50" y="45"/>
                  <a:pt x="51" y="44"/>
                  <a:pt x="51" y="44"/>
                </a:cubicBezTo>
                <a:cubicBezTo>
                  <a:pt x="51" y="43"/>
                  <a:pt x="50" y="42"/>
                  <a:pt x="50" y="42"/>
                </a:cubicBezTo>
                <a:close/>
                <a:moveTo>
                  <a:pt x="27" y="46"/>
                </a:moveTo>
                <a:cubicBezTo>
                  <a:pt x="26" y="46"/>
                  <a:pt x="24" y="45"/>
                  <a:pt x="24" y="44"/>
                </a:cubicBezTo>
                <a:cubicBezTo>
                  <a:pt x="24" y="42"/>
                  <a:pt x="26" y="41"/>
                  <a:pt x="27" y="41"/>
                </a:cubicBezTo>
                <a:cubicBezTo>
                  <a:pt x="28" y="41"/>
                  <a:pt x="30" y="42"/>
                  <a:pt x="30" y="44"/>
                </a:cubicBezTo>
                <a:cubicBezTo>
                  <a:pt x="30" y="45"/>
                  <a:pt x="28" y="46"/>
                  <a:pt x="27" y="46"/>
                </a:cubicBezTo>
                <a:close/>
                <a:moveTo>
                  <a:pt x="50" y="13"/>
                </a:moveTo>
                <a:cubicBezTo>
                  <a:pt x="27" y="13"/>
                  <a:pt x="27" y="13"/>
                  <a:pt x="27" y="13"/>
                </a:cubicBezTo>
                <a:cubicBezTo>
                  <a:pt x="26" y="11"/>
                  <a:pt x="24" y="9"/>
                  <a:pt x="22" y="9"/>
                </a:cubicBezTo>
                <a:cubicBezTo>
                  <a:pt x="19" y="9"/>
                  <a:pt x="17" y="11"/>
                  <a:pt x="17" y="13"/>
                </a:cubicBezTo>
                <a:cubicBezTo>
                  <a:pt x="10" y="13"/>
                  <a:pt x="10" y="13"/>
                  <a:pt x="10" y="13"/>
                </a:cubicBezTo>
                <a:cubicBezTo>
                  <a:pt x="9" y="13"/>
                  <a:pt x="8" y="14"/>
                  <a:pt x="8" y="14"/>
                </a:cubicBezTo>
                <a:cubicBezTo>
                  <a:pt x="8" y="15"/>
                  <a:pt x="9" y="16"/>
                  <a:pt x="10" y="16"/>
                </a:cubicBezTo>
                <a:cubicBezTo>
                  <a:pt x="17" y="16"/>
                  <a:pt x="17" y="16"/>
                  <a:pt x="17" y="16"/>
                </a:cubicBezTo>
                <a:cubicBezTo>
                  <a:pt x="17" y="18"/>
                  <a:pt x="19" y="20"/>
                  <a:pt x="22" y="20"/>
                </a:cubicBezTo>
                <a:cubicBezTo>
                  <a:pt x="24" y="20"/>
                  <a:pt x="26" y="18"/>
                  <a:pt x="27" y="16"/>
                </a:cubicBezTo>
                <a:cubicBezTo>
                  <a:pt x="50" y="16"/>
                  <a:pt x="50" y="16"/>
                  <a:pt x="50" y="16"/>
                </a:cubicBezTo>
                <a:cubicBezTo>
                  <a:pt x="50" y="16"/>
                  <a:pt x="51" y="15"/>
                  <a:pt x="51" y="14"/>
                </a:cubicBezTo>
                <a:cubicBezTo>
                  <a:pt x="51" y="14"/>
                  <a:pt x="50" y="13"/>
                  <a:pt x="50" y="13"/>
                </a:cubicBezTo>
                <a:close/>
                <a:moveTo>
                  <a:pt x="22" y="17"/>
                </a:moveTo>
                <a:cubicBezTo>
                  <a:pt x="20" y="17"/>
                  <a:pt x="19" y="16"/>
                  <a:pt x="19" y="14"/>
                </a:cubicBezTo>
                <a:cubicBezTo>
                  <a:pt x="19" y="13"/>
                  <a:pt x="20" y="12"/>
                  <a:pt x="22" y="12"/>
                </a:cubicBezTo>
                <a:cubicBezTo>
                  <a:pt x="23" y="12"/>
                  <a:pt x="24" y="13"/>
                  <a:pt x="24" y="14"/>
                </a:cubicBezTo>
                <a:cubicBezTo>
                  <a:pt x="24" y="16"/>
                  <a:pt x="23" y="17"/>
                  <a:pt x="22" y="17"/>
                </a:cubicBezTo>
                <a:close/>
                <a:moveTo>
                  <a:pt x="50" y="28"/>
                </a:moveTo>
                <a:cubicBezTo>
                  <a:pt x="45" y="28"/>
                  <a:pt x="45" y="28"/>
                  <a:pt x="45" y="28"/>
                </a:cubicBezTo>
                <a:cubicBezTo>
                  <a:pt x="45" y="25"/>
                  <a:pt x="43" y="24"/>
                  <a:pt x="40" y="24"/>
                </a:cubicBezTo>
                <a:cubicBezTo>
                  <a:pt x="38" y="24"/>
                  <a:pt x="36" y="25"/>
                  <a:pt x="35" y="28"/>
                </a:cubicBezTo>
                <a:cubicBezTo>
                  <a:pt x="10" y="28"/>
                  <a:pt x="10" y="28"/>
                  <a:pt x="10" y="28"/>
                </a:cubicBezTo>
                <a:cubicBezTo>
                  <a:pt x="9" y="28"/>
                  <a:pt x="8" y="28"/>
                  <a:pt x="8" y="29"/>
                </a:cubicBezTo>
                <a:cubicBezTo>
                  <a:pt x="8" y="30"/>
                  <a:pt x="9" y="30"/>
                  <a:pt x="10" y="30"/>
                </a:cubicBezTo>
                <a:cubicBezTo>
                  <a:pt x="35" y="30"/>
                  <a:pt x="35" y="30"/>
                  <a:pt x="35" y="30"/>
                </a:cubicBezTo>
                <a:cubicBezTo>
                  <a:pt x="36" y="33"/>
                  <a:pt x="38" y="34"/>
                  <a:pt x="40" y="34"/>
                </a:cubicBezTo>
                <a:cubicBezTo>
                  <a:pt x="43" y="34"/>
                  <a:pt x="45" y="33"/>
                  <a:pt x="45" y="30"/>
                </a:cubicBezTo>
                <a:cubicBezTo>
                  <a:pt x="50" y="30"/>
                  <a:pt x="50" y="30"/>
                  <a:pt x="50" y="30"/>
                </a:cubicBezTo>
                <a:cubicBezTo>
                  <a:pt x="50" y="30"/>
                  <a:pt x="51" y="30"/>
                  <a:pt x="51" y="29"/>
                </a:cubicBezTo>
                <a:cubicBezTo>
                  <a:pt x="51" y="28"/>
                  <a:pt x="50" y="28"/>
                  <a:pt x="50" y="28"/>
                </a:cubicBezTo>
                <a:close/>
                <a:moveTo>
                  <a:pt x="40" y="32"/>
                </a:moveTo>
                <a:cubicBezTo>
                  <a:pt x="39" y="32"/>
                  <a:pt x="38" y="30"/>
                  <a:pt x="38" y="29"/>
                </a:cubicBezTo>
                <a:cubicBezTo>
                  <a:pt x="38" y="28"/>
                  <a:pt x="39" y="26"/>
                  <a:pt x="40" y="26"/>
                </a:cubicBezTo>
                <a:cubicBezTo>
                  <a:pt x="42" y="26"/>
                  <a:pt x="43" y="28"/>
                  <a:pt x="43" y="29"/>
                </a:cubicBezTo>
                <a:cubicBezTo>
                  <a:pt x="43" y="30"/>
                  <a:pt x="42" y="32"/>
                  <a:pt x="40" y="32"/>
                </a:cubicBezTo>
                <a:close/>
                <a:moveTo>
                  <a:pt x="54" y="0"/>
                </a:moveTo>
                <a:cubicBezTo>
                  <a:pt x="6" y="0"/>
                  <a:pt x="6" y="0"/>
                  <a:pt x="6" y="0"/>
                </a:cubicBezTo>
                <a:cubicBezTo>
                  <a:pt x="3" y="0"/>
                  <a:pt x="0" y="2"/>
                  <a:pt x="0" y="5"/>
                </a:cubicBezTo>
                <a:cubicBezTo>
                  <a:pt x="0" y="53"/>
                  <a:pt x="0" y="53"/>
                  <a:pt x="0" y="53"/>
                </a:cubicBezTo>
                <a:cubicBezTo>
                  <a:pt x="0" y="56"/>
                  <a:pt x="3" y="58"/>
                  <a:pt x="6" y="58"/>
                </a:cubicBezTo>
                <a:cubicBezTo>
                  <a:pt x="54" y="58"/>
                  <a:pt x="54" y="58"/>
                  <a:pt x="54" y="58"/>
                </a:cubicBezTo>
                <a:cubicBezTo>
                  <a:pt x="57" y="58"/>
                  <a:pt x="59" y="56"/>
                  <a:pt x="59" y="53"/>
                </a:cubicBezTo>
                <a:cubicBezTo>
                  <a:pt x="59" y="5"/>
                  <a:pt x="59" y="5"/>
                  <a:pt x="59" y="5"/>
                </a:cubicBezTo>
                <a:cubicBezTo>
                  <a:pt x="59" y="2"/>
                  <a:pt x="57" y="0"/>
                  <a:pt x="54" y="0"/>
                </a:cubicBezTo>
                <a:close/>
                <a:moveTo>
                  <a:pt x="56" y="53"/>
                </a:moveTo>
                <a:cubicBezTo>
                  <a:pt x="56" y="54"/>
                  <a:pt x="55" y="56"/>
                  <a:pt x="54" y="56"/>
                </a:cubicBezTo>
                <a:cubicBezTo>
                  <a:pt x="6" y="56"/>
                  <a:pt x="6" y="56"/>
                  <a:pt x="6" y="56"/>
                </a:cubicBezTo>
                <a:cubicBezTo>
                  <a:pt x="4" y="56"/>
                  <a:pt x="3" y="54"/>
                  <a:pt x="3" y="53"/>
                </a:cubicBezTo>
                <a:cubicBezTo>
                  <a:pt x="3" y="5"/>
                  <a:pt x="3" y="5"/>
                  <a:pt x="3" y="5"/>
                </a:cubicBezTo>
                <a:cubicBezTo>
                  <a:pt x="3" y="4"/>
                  <a:pt x="4" y="2"/>
                  <a:pt x="6" y="2"/>
                </a:cubicBezTo>
                <a:cubicBezTo>
                  <a:pt x="54" y="2"/>
                  <a:pt x="54" y="2"/>
                  <a:pt x="54" y="2"/>
                </a:cubicBezTo>
                <a:cubicBezTo>
                  <a:pt x="55" y="2"/>
                  <a:pt x="56" y="4"/>
                  <a:pt x="56" y="5"/>
                </a:cubicBezTo>
                <a:lnTo>
                  <a:pt x="56" y="53"/>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
        <p:nvSpPr>
          <p:cNvPr id="18" name="Freeform 89"/>
          <p:cNvSpPr>
            <a:spLocks noEditPoints="1"/>
          </p:cNvSpPr>
          <p:nvPr/>
        </p:nvSpPr>
        <p:spPr bwMode="auto">
          <a:xfrm>
            <a:off x="2325575" y="4797502"/>
            <a:ext cx="243510" cy="295122"/>
          </a:xfrm>
          <a:custGeom>
            <a:avLst/>
            <a:gdLst>
              <a:gd name="T0" fmla="*/ 40 w 59"/>
              <a:gd name="T1" fmla="*/ 5 h 48"/>
              <a:gd name="T2" fmla="*/ 24 w 59"/>
              <a:gd name="T3" fmla="*/ 0 h 48"/>
              <a:gd name="T4" fmla="*/ 3 w 59"/>
              <a:gd name="T5" fmla="*/ 5 h 48"/>
              <a:gd name="T6" fmla="*/ 0 w 59"/>
              <a:gd name="T7" fmla="*/ 21 h 48"/>
              <a:gd name="T8" fmla="*/ 3 w 59"/>
              <a:gd name="T9" fmla="*/ 45 h 48"/>
              <a:gd name="T10" fmla="*/ 54 w 59"/>
              <a:gd name="T11" fmla="*/ 48 h 48"/>
              <a:gd name="T12" fmla="*/ 56 w 59"/>
              <a:gd name="T13" fmla="*/ 24 h 48"/>
              <a:gd name="T14" fmla="*/ 59 w 59"/>
              <a:gd name="T15" fmla="*/ 8 h 48"/>
              <a:gd name="T16" fmla="*/ 24 w 59"/>
              <a:gd name="T17" fmla="*/ 3 h 48"/>
              <a:gd name="T18" fmla="*/ 38 w 59"/>
              <a:gd name="T19" fmla="*/ 5 h 48"/>
              <a:gd name="T20" fmla="*/ 24 w 59"/>
              <a:gd name="T21" fmla="*/ 3 h 48"/>
              <a:gd name="T22" fmla="*/ 6 w 59"/>
              <a:gd name="T23" fmla="*/ 45 h 48"/>
              <a:gd name="T24" fmla="*/ 11 w 59"/>
              <a:gd name="T25" fmla="*/ 24 h 48"/>
              <a:gd name="T26" fmla="*/ 14 w 59"/>
              <a:gd name="T27" fmla="*/ 29 h 48"/>
              <a:gd name="T28" fmla="*/ 22 w 59"/>
              <a:gd name="T29" fmla="*/ 27 h 48"/>
              <a:gd name="T30" fmla="*/ 38 w 59"/>
              <a:gd name="T31" fmla="*/ 24 h 48"/>
              <a:gd name="T32" fmla="*/ 40 w 59"/>
              <a:gd name="T33" fmla="*/ 29 h 48"/>
              <a:gd name="T34" fmla="*/ 48 w 59"/>
              <a:gd name="T35" fmla="*/ 27 h 48"/>
              <a:gd name="T36" fmla="*/ 54 w 59"/>
              <a:gd name="T37" fmla="*/ 24 h 48"/>
              <a:gd name="T38" fmla="*/ 14 w 59"/>
              <a:gd name="T39" fmla="*/ 27 h 48"/>
              <a:gd name="T40" fmla="*/ 19 w 59"/>
              <a:gd name="T41" fmla="*/ 19 h 48"/>
              <a:gd name="T42" fmla="*/ 14 w 59"/>
              <a:gd name="T43" fmla="*/ 27 h 48"/>
              <a:gd name="T44" fmla="*/ 40 w 59"/>
              <a:gd name="T45" fmla="*/ 19 h 48"/>
              <a:gd name="T46" fmla="*/ 46 w 59"/>
              <a:gd name="T47" fmla="*/ 27 h 48"/>
              <a:gd name="T48" fmla="*/ 56 w 59"/>
              <a:gd name="T49" fmla="*/ 21 h 48"/>
              <a:gd name="T50" fmla="*/ 48 w 59"/>
              <a:gd name="T51" fmla="*/ 19 h 48"/>
              <a:gd name="T52" fmla="*/ 40 w 59"/>
              <a:gd name="T53" fmla="*/ 16 h 48"/>
              <a:gd name="T54" fmla="*/ 38 w 59"/>
              <a:gd name="T55" fmla="*/ 21 h 48"/>
              <a:gd name="T56" fmla="*/ 22 w 59"/>
              <a:gd name="T57" fmla="*/ 19 h 48"/>
              <a:gd name="T58" fmla="*/ 14 w 59"/>
              <a:gd name="T59" fmla="*/ 16 h 48"/>
              <a:gd name="T60" fmla="*/ 11 w 59"/>
              <a:gd name="T61" fmla="*/ 21 h 48"/>
              <a:gd name="T62" fmla="*/ 3 w 59"/>
              <a:gd name="T63" fmla="*/ 8 h 48"/>
              <a:gd name="T64" fmla="*/ 56 w 59"/>
              <a:gd name="T65"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9" h="48">
                <a:moveTo>
                  <a:pt x="56" y="5"/>
                </a:moveTo>
                <a:cubicBezTo>
                  <a:pt x="40" y="5"/>
                  <a:pt x="40" y="5"/>
                  <a:pt x="40" y="5"/>
                </a:cubicBezTo>
                <a:cubicBezTo>
                  <a:pt x="40" y="2"/>
                  <a:pt x="38" y="0"/>
                  <a:pt x="35" y="0"/>
                </a:cubicBezTo>
                <a:cubicBezTo>
                  <a:pt x="24" y="0"/>
                  <a:pt x="24" y="0"/>
                  <a:pt x="24" y="0"/>
                </a:cubicBezTo>
                <a:cubicBezTo>
                  <a:pt x="21" y="0"/>
                  <a:pt x="19" y="2"/>
                  <a:pt x="19" y="5"/>
                </a:cubicBezTo>
                <a:cubicBezTo>
                  <a:pt x="3" y="5"/>
                  <a:pt x="3" y="5"/>
                  <a:pt x="3" y="5"/>
                </a:cubicBezTo>
                <a:cubicBezTo>
                  <a:pt x="2" y="5"/>
                  <a:pt x="0" y="7"/>
                  <a:pt x="0" y="8"/>
                </a:cubicBezTo>
                <a:cubicBezTo>
                  <a:pt x="0" y="21"/>
                  <a:pt x="0" y="21"/>
                  <a:pt x="0" y="21"/>
                </a:cubicBezTo>
                <a:cubicBezTo>
                  <a:pt x="0" y="23"/>
                  <a:pt x="2" y="24"/>
                  <a:pt x="3" y="24"/>
                </a:cubicBezTo>
                <a:cubicBezTo>
                  <a:pt x="3" y="45"/>
                  <a:pt x="3" y="45"/>
                  <a:pt x="3" y="45"/>
                </a:cubicBezTo>
                <a:cubicBezTo>
                  <a:pt x="3" y="47"/>
                  <a:pt x="4" y="48"/>
                  <a:pt x="6" y="48"/>
                </a:cubicBezTo>
                <a:cubicBezTo>
                  <a:pt x="54" y="48"/>
                  <a:pt x="54" y="48"/>
                  <a:pt x="54" y="48"/>
                </a:cubicBezTo>
                <a:cubicBezTo>
                  <a:pt x="55" y="48"/>
                  <a:pt x="56" y="47"/>
                  <a:pt x="56" y="45"/>
                </a:cubicBezTo>
                <a:cubicBezTo>
                  <a:pt x="56" y="24"/>
                  <a:pt x="56" y="24"/>
                  <a:pt x="56" y="24"/>
                </a:cubicBezTo>
                <a:cubicBezTo>
                  <a:pt x="58" y="24"/>
                  <a:pt x="59" y="23"/>
                  <a:pt x="59" y="21"/>
                </a:cubicBezTo>
                <a:cubicBezTo>
                  <a:pt x="59" y="8"/>
                  <a:pt x="59" y="8"/>
                  <a:pt x="59" y="8"/>
                </a:cubicBezTo>
                <a:cubicBezTo>
                  <a:pt x="59" y="7"/>
                  <a:pt x="58" y="5"/>
                  <a:pt x="56" y="5"/>
                </a:cubicBezTo>
                <a:close/>
                <a:moveTo>
                  <a:pt x="24" y="3"/>
                </a:moveTo>
                <a:cubicBezTo>
                  <a:pt x="35" y="3"/>
                  <a:pt x="35" y="3"/>
                  <a:pt x="35" y="3"/>
                </a:cubicBezTo>
                <a:cubicBezTo>
                  <a:pt x="36" y="3"/>
                  <a:pt x="38" y="4"/>
                  <a:pt x="38" y="5"/>
                </a:cubicBezTo>
                <a:cubicBezTo>
                  <a:pt x="22" y="5"/>
                  <a:pt x="22" y="5"/>
                  <a:pt x="22" y="5"/>
                </a:cubicBezTo>
                <a:cubicBezTo>
                  <a:pt x="22" y="4"/>
                  <a:pt x="23" y="3"/>
                  <a:pt x="24" y="3"/>
                </a:cubicBezTo>
                <a:close/>
                <a:moveTo>
                  <a:pt x="54" y="45"/>
                </a:moveTo>
                <a:cubicBezTo>
                  <a:pt x="6" y="45"/>
                  <a:pt x="6" y="45"/>
                  <a:pt x="6" y="45"/>
                </a:cubicBezTo>
                <a:cubicBezTo>
                  <a:pt x="6" y="24"/>
                  <a:pt x="6" y="24"/>
                  <a:pt x="6" y="24"/>
                </a:cubicBezTo>
                <a:cubicBezTo>
                  <a:pt x="11" y="24"/>
                  <a:pt x="11" y="24"/>
                  <a:pt x="11" y="24"/>
                </a:cubicBezTo>
                <a:cubicBezTo>
                  <a:pt x="11" y="27"/>
                  <a:pt x="11" y="27"/>
                  <a:pt x="11" y="27"/>
                </a:cubicBezTo>
                <a:cubicBezTo>
                  <a:pt x="11" y="28"/>
                  <a:pt x="12" y="29"/>
                  <a:pt x="14" y="29"/>
                </a:cubicBezTo>
                <a:cubicBezTo>
                  <a:pt x="19" y="29"/>
                  <a:pt x="19" y="29"/>
                  <a:pt x="19" y="29"/>
                </a:cubicBezTo>
                <a:cubicBezTo>
                  <a:pt x="20" y="29"/>
                  <a:pt x="22" y="28"/>
                  <a:pt x="22" y="27"/>
                </a:cubicBezTo>
                <a:cubicBezTo>
                  <a:pt x="22" y="24"/>
                  <a:pt x="22" y="24"/>
                  <a:pt x="22" y="24"/>
                </a:cubicBezTo>
                <a:cubicBezTo>
                  <a:pt x="38" y="24"/>
                  <a:pt x="38" y="24"/>
                  <a:pt x="38" y="24"/>
                </a:cubicBezTo>
                <a:cubicBezTo>
                  <a:pt x="38" y="27"/>
                  <a:pt x="38" y="27"/>
                  <a:pt x="38" y="27"/>
                </a:cubicBezTo>
                <a:cubicBezTo>
                  <a:pt x="38" y="28"/>
                  <a:pt x="39" y="29"/>
                  <a:pt x="40" y="29"/>
                </a:cubicBezTo>
                <a:cubicBezTo>
                  <a:pt x="46" y="29"/>
                  <a:pt x="46" y="29"/>
                  <a:pt x="46" y="29"/>
                </a:cubicBezTo>
                <a:cubicBezTo>
                  <a:pt x="47" y="29"/>
                  <a:pt x="48" y="28"/>
                  <a:pt x="48" y="27"/>
                </a:cubicBezTo>
                <a:cubicBezTo>
                  <a:pt x="48" y="24"/>
                  <a:pt x="48" y="24"/>
                  <a:pt x="48" y="24"/>
                </a:cubicBezTo>
                <a:cubicBezTo>
                  <a:pt x="54" y="24"/>
                  <a:pt x="54" y="24"/>
                  <a:pt x="54" y="24"/>
                </a:cubicBezTo>
                <a:lnTo>
                  <a:pt x="54" y="45"/>
                </a:lnTo>
                <a:close/>
                <a:moveTo>
                  <a:pt x="14" y="27"/>
                </a:moveTo>
                <a:cubicBezTo>
                  <a:pt x="14" y="19"/>
                  <a:pt x="14" y="19"/>
                  <a:pt x="14" y="19"/>
                </a:cubicBezTo>
                <a:cubicBezTo>
                  <a:pt x="19" y="19"/>
                  <a:pt x="19" y="19"/>
                  <a:pt x="19" y="19"/>
                </a:cubicBezTo>
                <a:cubicBezTo>
                  <a:pt x="19" y="27"/>
                  <a:pt x="19" y="27"/>
                  <a:pt x="19" y="27"/>
                </a:cubicBezTo>
                <a:lnTo>
                  <a:pt x="14" y="27"/>
                </a:lnTo>
                <a:close/>
                <a:moveTo>
                  <a:pt x="40" y="27"/>
                </a:moveTo>
                <a:cubicBezTo>
                  <a:pt x="40" y="19"/>
                  <a:pt x="40" y="19"/>
                  <a:pt x="40" y="19"/>
                </a:cubicBezTo>
                <a:cubicBezTo>
                  <a:pt x="46" y="19"/>
                  <a:pt x="46" y="19"/>
                  <a:pt x="46" y="19"/>
                </a:cubicBezTo>
                <a:cubicBezTo>
                  <a:pt x="46" y="27"/>
                  <a:pt x="46" y="27"/>
                  <a:pt x="46" y="27"/>
                </a:cubicBezTo>
                <a:lnTo>
                  <a:pt x="40" y="27"/>
                </a:lnTo>
                <a:close/>
                <a:moveTo>
                  <a:pt x="56" y="21"/>
                </a:moveTo>
                <a:cubicBezTo>
                  <a:pt x="48" y="21"/>
                  <a:pt x="48" y="21"/>
                  <a:pt x="48" y="21"/>
                </a:cubicBezTo>
                <a:cubicBezTo>
                  <a:pt x="48" y="19"/>
                  <a:pt x="48" y="19"/>
                  <a:pt x="48" y="19"/>
                </a:cubicBezTo>
                <a:cubicBezTo>
                  <a:pt x="48" y="17"/>
                  <a:pt x="47" y="16"/>
                  <a:pt x="46" y="16"/>
                </a:cubicBezTo>
                <a:cubicBezTo>
                  <a:pt x="40" y="16"/>
                  <a:pt x="40" y="16"/>
                  <a:pt x="40" y="16"/>
                </a:cubicBezTo>
                <a:cubicBezTo>
                  <a:pt x="39" y="16"/>
                  <a:pt x="38" y="17"/>
                  <a:pt x="38" y="19"/>
                </a:cubicBezTo>
                <a:cubicBezTo>
                  <a:pt x="38" y="21"/>
                  <a:pt x="38" y="21"/>
                  <a:pt x="38" y="21"/>
                </a:cubicBezTo>
                <a:cubicBezTo>
                  <a:pt x="22" y="21"/>
                  <a:pt x="22" y="21"/>
                  <a:pt x="22" y="21"/>
                </a:cubicBezTo>
                <a:cubicBezTo>
                  <a:pt x="22" y="19"/>
                  <a:pt x="22" y="19"/>
                  <a:pt x="22" y="19"/>
                </a:cubicBezTo>
                <a:cubicBezTo>
                  <a:pt x="22" y="17"/>
                  <a:pt x="20" y="16"/>
                  <a:pt x="19" y="16"/>
                </a:cubicBezTo>
                <a:cubicBezTo>
                  <a:pt x="14" y="16"/>
                  <a:pt x="14" y="16"/>
                  <a:pt x="14" y="16"/>
                </a:cubicBezTo>
                <a:cubicBezTo>
                  <a:pt x="12" y="16"/>
                  <a:pt x="11" y="17"/>
                  <a:pt x="11" y="19"/>
                </a:cubicBezTo>
                <a:cubicBezTo>
                  <a:pt x="11" y="21"/>
                  <a:pt x="11" y="21"/>
                  <a:pt x="11" y="21"/>
                </a:cubicBezTo>
                <a:cubicBezTo>
                  <a:pt x="3" y="21"/>
                  <a:pt x="3" y="21"/>
                  <a:pt x="3" y="21"/>
                </a:cubicBezTo>
                <a:cubicBezTo>
                  <a:pt x="3" y="8"/>
                  <a:pt x="3" y="8"/>
                  <a:pt x="3" y="8"/>
                </a:cubicBezTo>
                <a:cubicBezTo>
                  <a:pt x="56" y="8"/>
                  <a:pt x="56" y="8"/>
                  <a:pt x="56" y="8"/>
                </a:cubicBezTo>
                <a:lnTo>
                  <a:pt x="56" y="21"/>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
        <p:nvSpPr>
          <p:cNvPr id="19" name="Freeform 72"/>
          <p:cNvSpPr>
            <a:spLocks noEditPoints="1"/>
          </p:cNvSpPr>
          <p:nvPr/>
        </p:nvSpPr>
        <p:spPr bwMode="auto">
          <a:xfrm>
            <a:off x="3202544" y="2700865"/>
            <a:ext cx="216930" cy="252822"/>
          </a:xfrm>
          <a:custGeom>
            <a:avLst/>
            <a:gdLst>
              <a:gd name="T0" fmla="*/ 13 w 59"/>
              <a:gd name="T1" fmla="*/ 39 h 58"/>
              <a:gd name="T2" fmla="*/ 15 w 59"/>
              <a:gd name="T3" fmla="*/ 38 h 58"/>
              <a:gd name="T4" fmla="*/ 15 w 59"/>
              <a:gd name="T5" fmla="*/ 37 h 58"/>
              <a:gd name="T6" fmla="*/ 14 w 59"/>
              <a:gd name="T7" fmla="*/ 36 h 58"/>
              <a:gd name="T8" fmla="*/ 13 w 59"/>
              <a:gd name="T9" fmla="*/ 36 h 58"/>
              <a:gd name="T10" fmla="*/ 11 w 59"/>
              <a:gd name="T11" fmla="*/ 37 h 58"/>
              <a:gd name="T12" fmla="*/ 11 w 59"/>
              <a:gd name="T13" fmla="*/ 38 h 58"/>
              <a:gd name="T14" fmla="*/ 12 w 59"/>
              <a:gd name="T15" fmla="*/ 40 h 58"/>
              <a:gd name="T16" fmla="*/ 13 w 59"/>
              <a:gd name="T17" fmla="*/ 39 h 58"/>
              <a:gd name="T18" fmla="*/ 22 w 59"/>
              <a:gd name="T19" fmla="*/ 38 h 58"/>
              <a:gd name="T20" fmla="*/ 20 w 59"/>
              <a:gd name="T21" fmla="*/ 37 h 58"/>
              <a:gd name="T22" fmla="*/ 19 w 59"/>
              <a:gd name="T23" fmla="*/ 37 h 58"/>
              <a:gd name="T24" fmla="*/ 6 w 59"/>
              <a:gd name="T25" fmla="*/ 51 h 58"/>
              <a:gd name="T26" fmla="*/ 6 w 59"/>
              <a:gd name="T27" fmla="*/ 52 h 58"/>
              <a:gd name="T28" fmla="*/ 7 w 59"/>
              <a:gd name="T29" fmla="*/ 53 h 58"/>
              <a:gd name="T30" fmla="*/ 8 w 59"/>
              <a:gd name="T31" fmla="*/ 53 h 58"/>
              <a:gd name="T32" fmla="*/ 21 w 59"/>
              <a:gd name="T33" fmla="*/ 39 h 58"/>
              <a:gd name="T34" fmla="*/ 22 w 59"/>
              <a:gd name="T35" fmla="*/ 38 h 58"/>
              <a:gd name="T36" fmla="*/ 22 w 59"/>
              <a:gd name="T37" fmla="*/ 44 h 58"/>
              <a:gd name="T38" fmla="*/ 21 w 59"/>
              <a:gd name="T39" fmla="*/ 44 h 58"/>
              <a:gd name="T40" fmla="*/ 17 w 59"/>
              <a:gd name="T41" fmla="*/ 48 h 58"/>
              <a:gd name="T42" fmla="*/ 16 w 59"/>
              <a:gd name="T43" fmla="*/ 49 h 58"/>
              <a:gd name="T44" fmla="*/ 18 w 59"/>
              <a:gd name="T45" fmla="*/ 50 h 58"/>
              <a:gd name="T46" fmla="*/ 19 w 59"/>
              <a:gd name="T47" fmla="*/ 50 h 58"/>
              <a:gd name="T48" fmla="*/ 23 w 59"/>
              <a:gd name="T49" fmla="*/ 46 h 58"/>
              <a:gd name="T50" fmla="*/ 23 w 59"/>
              <a:gd name="T51" fmla="*/ 45 h 58"/>
              <a:gd name="T52" fmla="*/ 22 w 59"/>
              <a:gd name="T53" fmla="*/ 44 h 58"/>
              <a:gd name="T54" fmla="*/ 59 w 59"/>
              <a:gd name="T55" fmla="*/ 1 h 58"/>
              <a:gd name="T56" fmla="*/ 58 w 59"/>
              <a:gd name="T57" fmla="*/ 0 h 58"/>
              <a:gd name="T58" fmla="*/ 57 w 59"/>
              <a:gd name="T59" fmla="*/ 0 h 58"/>
              <a:gd name="T60" fmla="*/ 57 w 59"/>
              <a:gd name="T61" fmla="*/ 0 h 58"/>
              <a:gd name="T62" fmla="*/ 1 w 59"/>
              <a:gd name="T63" fmla="*/ 24 h 58"/>
              <a:gd name="T64" fmla="*/ 1 w 59"/>
              <a:gd name="T65" fmla="*/ 24 h 58"/>
              <a:gd name="T66" fmla="*/ 1 w 59"/>
              <a:gd name="T67" fmla="*/ 24 h 58"/>
              <a:gd name="T68" fmla="*/ 1 w 59"/>
              <a:gd name="T69" fmla="*/ 24 h 58"/>
              <a:gd name="T70" fmla="*/ 0 w 59"/>
              <a:gd name="T71" fmla="*/ 25 h 58"/>
              <a:gd name="T72" fmla="*/ 1 w 59"/>
              <a:gd name="T73" fmla="*/ 26 h 58"/>
              <a:gd name="T74" fmla="*/ 1 w 59"/>
              <a:gd name="T75" fmla="*/ 26 h 58"/>
              <a:gd name="T76" fmla="*/ 23 w 59"/>
              <a:gd name="T77" fmla="*/ 35 h 58"/>
              <a:gd name="T78" fmla="*/ 32 w 59"/>
              <a:gd name="T79" fmla="*/ 57 h 58"/>
              <a:gd name="T80" fmla="*/ 32 w 59"/>
              <a:gd name="T81" fmla="*/ 57 h 58"/>
              <a:gd name="T82" fmla="*/ 34 w 59"/>
              <a:gd name="T83" fmla="*/ 58 h 58"/>
              <a:gd name="T84" fmla="*/ 35 w 59"/>
              <a:gd name="T85" fmla="*/ 58 h 58"/>
              <a:gd name="T86" fmla="*/ 35 w 59"/>
              <a:gd name="T87" fmla="*/ 58 h 58"/>
              <a:gd name="T88" fmla="*/ 35 w 59"/>
              <a:gd name="T89" fmla="*/ 58 h 58"/>
              <a:gd name="T90" fmla="*/ 35 w 59"/>
              <a:gd name="T91" fmla="*/ 58 h 58"/>
              <a:gd name="T92" fmla="*/ 59 w 59"/>
              <a:gd name="T93" fmla="*/ 2 h 58"/>
              <a:gd name="T94" fmla="*/ 59 w 59"/>
              <a:gd name="T95" fmla="*/ 2 h 58"/>
              <a:gd name="T96" fmla="*/ 59 w 59"/>
              <a:gd name="T97" fmla="*/ 1 h 58"/>
              <a:gd name="T98" fmla="*/ 5 w 59"/>
              <a:gd name="T99" fmla="*/ 25 h 58"/>
              <a:gd name="T100" fmla="*/ 52 w 59"/>
              <a:gd name="T101" fmla="*/ 5 h 58"/>
              <a:gd name="T102" fmla="*/ 24 w 59"/>
              <a:gd name="T103" fmla="*/ 33 h 58"/>
              <a:gd name="T104" fmla="*/ 5 w 59"/>
              <a:gd name="T105" fmla="*/ 25 h 58"/>
              <a:gd name="T106" fmla="*/ 34 w 59"/>
              <a:gd name="T107" fmla="*/ 54 h 58"/>
              <a:gd name="T108" fmla="*/ 26 w 59"/>
              <a:gd name="T109" fmla="*/ 35 h 58"/>
              <a:gd name="T110" fmla="*/ 54 w 59"/>
              <a:gd name="T111" fmla="*/ 7 h 58"/>
              <a:gd name="T112" fmla="*/ 34 w 59"/>
              <a:gd name="T113" fmla="*/ 5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8">
                <a:moveTo>
                  <a:pt x="13" y="39"/>
                </a:moveTo>
                <a:cubicBezTo>
                  <a:pt x="15" y="38"/>
                  <a:pt x="15" y="38"/>
                  <a:pt x="15" y="38"/>
                </a:cubicBezTo>
                <a:cubicBezTo>
                  <a:pt x="15" y="38"/>
                  <a:pt x="15" y="37"/>
                  <a:pt x="15" y="37"/>
                </a:cubicBezTo>
                <a:cubicBezTo>
                  <a:pt x="15" y="36"/>
                  <a:pt x="14" y="36"/>
                  <a:pt x="14" y="36"/>
                </a:cubicBezTo>
                <a:cubicBezTo>
                  <a:pt x="13" y="36"/>
                  <a:pt x="13" y="36"/>
                  <a:pt x="13" y="36"/>
                </a:cubicBezTo>
                <a:cubicBezTo>
                  <a:pt x="11" y="37"/>
                  <a:pt x="11" y="37"/>
                  <a:pt x="11" y="37"/>
                </a:cubicBezTo>
                <a:cubicBezTo>
                  <a:pt x="11" y="38"/>
                  <a:pt x="11" y="38"/>
                  <a:pt x="11" y="38"/>
                </a:cubicBezTo>
                <a:cubicBezTo>
                  <a:pt x="11" y="39"/>
                  <a:pt x="12" y="40"/>
                  <a:pt x="12" y="40"/>
                </a:cubicBezTo>
                <a:cubicBezTo>
                  <a:pt x="13" y="40"/>
                  <a:pt x="13" y="40"/>
                  <a:pt x="13" y="39"/>
                </a:cubicBezTo>
                <a:close/>
                <a:moveTo>
                  <a:pt x="22" y="38"/>
                </a:moveTo>
                <a:cubicBezTo>
                  <a:pt x="22" y="38"/>
                  <a:pt x="21" y="37"/>
                  <a:pt x="20" y="37"/>
                </a:cubicBezTo>
                <a:cubicBezTo>
                  <a:pt x="20" y="37"/>
                  <a:pt x="20" y="37"/>
                  <a:pt x="19" y="37"/>
                </a:cubicBezTo>
                <a:cubicBezTo>
                  <a:pt x="6" y="51"/>
                  <a:pt x="6" y="51"/>
                  <a:pt x="6" y="51"/>
                </a:cubicBezTo>
                <a:cubicBezTo>
                  <a:pt x="6" y="51"/>
                  <a:pt x="6" y="51"/>
                  <a:pt x="6" y="52"/>
                </a:cubicBezTo>
                <a:cubicBezTo>
                  <a:pt x="6" y="52"/>
                  <a:pt x="6" y="53"/>
                  <a:pt x="7" y="53"/>
                </a:cubicBezTo>
                <a:cubicBezTo>
                  <a:pt x="7" y="53"/>
                  <a:pt x="8" y="53"/>
                  <a:pt x="8" y="53"/>
                </a:cubicBezTo>
                <a:cubicBezTo>
                  <a:pt x="21" y="39"/>
                  <a:pt x="21" y="39"/>
                  <a:pt x="21" y="39"/>
                </a:cubicBezTo>
                <a:cubicBezTo>
                  <a:pt x="22" y="39"/>
                  <a:pt x="22" y="39"/>
                  <a:pt x="22" y="38"/>
                </a:cubicBezTo>
                <a:close/>
                <a:moveTo>
                  <a:pt x="22" y="44"/>
                </a:moveTo>
                <a:cubicBezTo>
                  <a:pt x="21" y="44"/>
                  <a:pt x="21" y="44"/>
                  <a:pt x="21" y="44"/>
                </a:cubicBezTo>
                <a:cubicBezTo>
                  <a:pt x="17" y="48"/>
                  <a:pt x="17" y="48"/>
                  <a:pt x="17" y="48"/>
                </a:cubicBezTo>
                <a:cubicBezTo>
                  <a:pt x="16" y="48"/>
                  <a:pt x="16" y="49"/>
                  <a:pt x="16" y="49"/>
                </a:cubicBezTo>
                <a:cubicBezTo>
                  <a:pt x="16" y="50"/>
                  <a:pt x="17" y="50"/>
                  <a:pt x="18" y="50"/>
                </a:cubicBezTo>
                <a:cubicBezTo>
                  <a:pt x="18" y="50"/>
                  <a:pt x="18" y="50"/>
                  <a:pt x="19" y="50"/>
                </a:cubicBezTo>
                <a:cubicBezTo>
                  <a:pt x="23" y="46"/>
                  <a:pt x="23" y="46"/>
                  <a:pt x="23" y="46"/>
                </a:cubicBezTo>
                <a:cubicBezTo>
                  <a:pt x="23" y="46"/>
                  <a:pt x="23" y="45"/>
                  <a:pt x="23" y="45"/>
                </a:cubicBezTo>
                <a:cubicBezTo>
                  <a:pt x="23" y="44"/>
                  <a:pt x="22" y="44"/>
                  <a:pt x="22" y="44"/>
                </a:cubicBezTo>
                <a:close/>
                <a:moveTo>
                  <a:pt x="59" y="1"/>
                </a:moveTo>
                <a:cubicBezTo>
                  <a:pt x="59" y="0"/>
                  <a:pt x="58" y="0"/>
                  <a:pt x="58" y="0"/>
                </a:cubicBezTo>
                <a:cubicBezTo>
                  <a:pt x="57" y="0"/>
                  <a:pt x="57" y="0"/>
                  <a:pt x="57" y="0"/>
                </a:cubicBezTo>
                <a:cubicBezTo>
                  <a:pt x="57" y="0"/>
                  <a:pt x="57" y="0"/>
                  <a:pt x="57" y="0"/>
                </a:cubicBezTo>
                <a:cubicBezTo>
                  <a:pt x="1" y="24"/>
                  <a:pt x="1" y="24"/>
                  <a:pt x="1" y="24"/>
                </a:cubicBezTo>
                <a:cubicBezTo>
                  <a:pt x="1" y="24"/>
                  <a:pt x="1" y="24"/>
                  <a:pt x="1" y="24"/>
                </a:cubicBezTo>
                <a:cubicBezTo>
                  <a:pt x="1" y="24"/>
                  <a:pt x="1" y="24"/>
                  <a:pt x="1" y="24"/>
                </a:cubicBezTo>
                <a:cubicBezTo>
                  <a:pt x="1" y="24"/>
                  <a:pt x="1" y="24"/>
                  <a:pt x="1" y="24"/>
                </a:cubicBezTo>
                <a:cubicBezTo>
                  <a:pt x="1" y="24"/>
                  <a:pt x="0" y="24"/>
                  <a:pt x="0" y="25"/>
                </a:cubicBezTo>
                <a:cubicBezTo>
                  <a:pt x="0" y="26"/>
                  <a:pt x="1" y="26"/>
                  <a:pt x="1" y="26"/>
                </a:cubicBezTo>
                <a:cubicBezTo>
                  <a:pt x="1" y="26"/>
                  <a:pt x="1" y="26"/>
                  <a:pt x="1" y="26"/>
                </a:cubicBezTo>
                <a:cubicBezTo>
                  <a:pt x="23" y="35"/>
                  <a:pt x="23" y="35"/>
                  <a:pt x="23" y="35"/>
                </a:cubicBezTo>
                <a:cubicBezTo>
                  <a:pt x="32" y="57"/>
                  <a:pt x="32" y="57"/>
                  <a:pt x="32" y="57"/>
                </a:cubicBezTo>
                <a:cubicBezTo>
                  <a:pt x="32" y="57"/>
                  <a:pt x="32" y="57"/>
                  <a:pt x="32" y="57"/>
                </a:cubicBezTo>
                <a:cubicBezTo>
                  <a:pt x="33" y="58"/>
                  <a:pt x="33" y="58"/>
                  <a:pt x="34" y="58"/>
                </a:cubicBezTo>
                <a:cubicBezTo>
                  <a:pt x="34" y="58"/>
                  <a:pt x="35" y="58"/>
                  <a:pt x="35" y="58"/>
                </a:cubicBezTo>
                <a:cubicBezTo>
                  <a:pt x="35" y="58"/>
                  <a:pt x="35" y="58"/>
                  <a:pt x="35" y="58"/>
                </a:cubicBezTo>
                <a:cubicBezTo>
                  <a:pt x="35" y="58"/>
                  <a:pt x="35" y="58"/>
                  <a:pt x="35" y="58"/>
                </a:cubicBezTo>
                <a:cubicBezTo>
                  <a:pt x="35" y="58"/>
                  <a:pt x="35" y="58"/>
                  <a:pt x="35" y="58"/>
                </a:cubicBezTo>
                <a:cubicBezTo>
                  <a:pt x="59" y="2"/>
                  <a:pt x="59" y="2"/>
                  <a:pt x="59" y="2"/>
                </a:cubicBezTo>
                <a:cubicBezTo>
                  <a:pt x="59" y="2"/>
                  <a:pt x="59" y="2"/>
                  <a:pt x="59" y="2"/>
                </a:cubicBezTo>
                <a:cubicBezTo>
                  <a:pt x="59" y="1"/>
                  <a:pt x="59" y="1"/>
                  <a:pt x="59" y="1"/>
                </a:cubicBezTo>
                <a:close/>
                <a:moveTo>
                  <a:pt x="5" y="25"/>
                </a:moveTo>
                <a:cubicBezTo>
                  <a:pt x="52" y="5"/>
                  <a:pt x="52" y="5"/>
                  <a:pt x="52" y="5"/>
                </a:cubicBezTo>
                <a:cubicBezTo>
                  <a:pt x="24" y="33"/>
                  <a:pt x="24" y="33"/>
                  <a:pt x="24" y="33"/>
                </a:cubicBezTo>
                <a:lnTo>
                  <a:pt x="5" y="25"/>
                </a:lnTo>
                <a:close/>
                <a:moveTo>
                  <a:pt x="34" y="54"/>
                </a:moveTo>
                <a:cubicBezTo>
                  <a:pt x="26" y="35"/>
                  <a:pt x="26" y="35"/>
                  <a:pt x="26" y="35"/>
                </a:cubicBezTo>
                <a:cubicBezTo>
                  <a:pt x="54" y="7"/>
                  <a:pt x="54" y="7"/>
                  <a:pt x="54" y="7"/>
                </a:cubicBezTo>
                <a:lnTo>
                  <a:pt x="34" y="54"/>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Tree>
    <p:extLst>
      <p:ext uri="{BB962C8B-B14F-4D97-AF65-F5344CB8AC3E}">
        <p14:creationId xmlns:p14="http://schemas.microsoft.com/office/powerpoint/2010/main" val="10910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1000"/>
                                        <p:tgtEl>
                                          <p:spTgt spid="5"/>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500"/>
                            </p:stCondLst>
                            <p:childTnLst>
                              <p:par>
                                <p:cTn id="13" presetID="23" presetClass="entr" presetSubtype="16"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500" fill="hold"/>
                                        <p:tgtEl>
                                          <p:spTgt spid="11"/>
                                        </p:tgtEl>
                                        <p:attrNameLst>
                                          <p:attrName>ppt_w</p:attrName>
                                        </p:attrNameLst>
                                      </p:cBhvr>
                                      <p:tavLst>
                                        <p:tav tm="0">
                                          <p:val>
                                            <p:fltVal val="0"/>
                                          </p:val>
                                        </p:tav>
                                        <p:tav tm="100000">
                                          <p:val>
                                            <p:strVal val="#ppt_w"/>
                                          </p:val>
                                        </p:tav>
                                      </p:tavLst>
                                    </p:anim>
                                    <p:anim calcmode="lin" valueType="num">
                                      <p:cBhvr>
                                        <p:cTn id="16" dur="500" fill="hold"/>
                                        <p:tgtEl>
                                          <p:spTgt spid="11"/>
                                        </p:tgtEl>
                                        <p:attrNameLst>
                                          <p:attrName>ppt_h</p:attrName>
                                        </p:attrNameLst>
                                      </p:cBhvr>
                                      <p:tavLst>
                                        <p:tav tm="0">
                                          <p:val>
                                            <p:fltVal val="0"/>
                                          </p:val>
                                        </p:tav>
                                        <p:tav tm="100000">
                                          <p:val>
                                            <p:strVal val="#ppt_h"/>
                                          </p:val>
                                        </p:tav>
                                      </p:tavLst>
                                    </p:anim>
                                  </p:childTnLst>
                                </p:cTn>
                              </p:par>
                            </p:childTnLst>
                          </p:cTn>
                        </p:par>
                        <p:par>
                          <p:cTn id="17" fill="hold">
                            <p:stCondLst>
                              <p:cond delay="2000"/>
                            </p:stCondLst>
                            <p:childTnLst>
                              <p:par>
                                <p:cTn id="18" presetID="22" presetClass="entr" presetSubtype="8"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2500"/>
                            </p:stCondLst>
                            <p:childTnLst>
                              <p:par>
                                <p:cTn id="22" presetID="22" presetClass="entr" presetSubtype="8"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left)">
                                      <p:cBhvr>
                                        <p:cTn id="24" dur="500"/>
                                        <p:tgtEl>
                                          <p:spTgt spid="9"/>
                                        </p:tgtEl>
                                      </p:cBhvr>
                                    </p:animEffect>
                                  </p:childTnLst>
                                </p:cTn>
                              </p:par>
                            </p:childTnLst>
                          </p:cTn>
                        </p:par>
                        <p:par>
                          <p:cTn id="25" fill="hold">
                            <p:stCondLst>
                              <p:cond delay="3000"/>
                            </p:stCondLst>
                            <p:childTnLst>
                              <p:par>
                                <p:cTn id="26" presetID="22" presetClass="entr" presetSubtype="8"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left)">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aphicFrame>
        <p:nvGraphicFramePr>
          <p:cNvPr id="20" name="Chart 19">
            <a:extLst>
              <a:ext uri="{FF2B5EF4-FFF2-40B4-BE49-F238E27FC236}">
                <a16:creationId xmlns:a16="http://schemas.microsoft.com/office/drawing/2014/main" xmlns="" id="{1076A1BC-3AEE-4CC3-9003-9965CBBB540A}"/>
              </a:ext>
            </a:extLst>
          </p:cNvPr>
          <p:cNvGraphicFramePr/>
          <p:nvPr>
            <p:extLst>
              <p:ext uri="{D42A27DB-BD31-4B8C-83A1-F6EECF244321}">
                <p14:modId xmlns:p14="http://schemas.microsoft.com/office/powerpoint/2010/main" val="4254259488"/>
              </p:ext>
            </p:extLst>
          </p:nvPr>
        </p:nvGraphicFramePr>
        <p:xfrm>
          <a:off x="2560851" y="2804222"/>
          <a:ext cx="4023860" cy="2950830"/>
        </p:xfrm>
        <a:graphic>
          <a:graphicData uri="http://schemas.openxmlformats.org/drawingml/2006/chart">
            <c:chart xmlns:c="http://schemas.openxmlformats.org/drawingml/2006/chart" xmlns:r="http://schemas.openxmlformats.org/officeDocument/2006/relationships" r:id="rId4"/>
          </a:graphicData>
        </a:graphic>
      </p:graphicFrame>
      <p:sp>
        <p:nvSpPr>
          <p:cNvPr id="21" name="TextBox 20">
            <a:extLst>
              <a:ext uri="{FF2B5EF4-FFF2-40B4-BE49-F238E27FC236}">
                <a16:creationId xmlns:a16="http://schemas.microsoft.com/office/drawing/2014/main" xmlns="" id="{A27D3E42-FAAE-443D-BED5-4E339DBFE8EB}"/>
              </a:ext>
            </a:extLst>
          </p:cNvPr>
          <p:cNvSpPr txBox="1"/>
          <p:nvPr/>
        </p:nvSpPr>
        <p:spPr>
          <a:xfrm>
            <a:off x="6516199" y="2463877"/>
            <a:ext cx="2278813" cy="473976"/>
          </a:xfrm>
          <a:prstGeom prst="rect">
            <a:avLst/>
          </a:prstGeom>
          <a:noFill/>
        </p:spPr>
        <p:txBody>
          <a:bodyPr wrap="square" lIns="0" tIns="0" rIns="0" bIns="0" rtlCol="0">
            <a:spAutoFit/>
          </a:bodyPr>
          <a:lstStyle/>
          <a:p>
            <a:pPr algn="ctr">
              <a:spcBef>
                <a:spcPct val="20000"/>
              </a:spcBef>
              <a:defRPr/>
            </a:pPr>
            <a:r>
              <a:rPr lang="en-US" sz="1400" b="1" dirty="0">
                <a:solidFill>
                  <a:srgbClr val="EE1D23"/>
                </a:solidFill>
                <a:latin typeface="Gothom"/>
              </a:rPr>
              <a:t>   </a:t>
            </a:r>
            <a:r>
              <a:rPr lang="en-US" sz="1400" b="1" dirty="0" smtClean="0">
                <a:solidFill>
                  <a:srgbClr val="EE1D23"/>
                </a:solidFill>
                <a:latin typeface="Gothom"/>
              </a:rPr>
              <a:t>72,590,985 </a:t>
            </a:r>
            <a:endParaRPr lang="en-US" sz="1400" b="1" dirty="0">
              <a:solidFill>
                <a:srgbClr val="EE1D23"/>
              </a:solidFill>
              <a:latin typeface="Gothom"/>
            </a:endParaRPr>
          </a:p>
          <a:p>
            <a:pPr algn="ctr">
              <a:spcBef>
                <a:spcPct val="20000"/>
              </a:spcBef>
              <a:defRPr/>
            </a:pPr>
            <a:r>
              <a:rPr lang="mn-MN" sz="1400" dirty="0" smtClean="0">
                <a:latin typeface="Gothom"/>
              </a:rPr>
              <a:t>Борлуулалтын буцаалт</a:t>
            </a:r>
            <a:endParaRPr lang="en-US" sz="1400" dirty="0">
              <a:latin typeface="Gothom"/>
            </a:endParaRPr>
          </a:p>
        </p:txBody>
      </p:sp>
      <p:sp>
        <p:nvSpPr>
          <p:cNvPr id="22" name="Oval 21">
            <a:extLst>
              <a:ext uri="{FF2B5EF4-FFF2-40B4-BE49-F238E27FC236}">
                <a16:creationId xmlns:a16="http://schemas.microsoft.com/office/drawing/2014/main" xmlns="" id="{1000D936-54C9-4C28-A622-960672E02E57}"/>
              </a:ext>
            </a:extLst>
          </p:cNvPr>
          <p:cNvSpPr/>
          <p:nvPr/>
        </p:nvSpPr>
        <p:spPr>
          <a:xfrm>
            <a:off x="5607887" y="2537522"/>
            <a:ext cx="533400" cy="533400"/>
          </a:xfrm>
          <a:prstGeom prst="ellipse">
            <a:avLst/>
          </a:prstGeom>
          <a:solidFill>
            <a:srgbClr val="EE1D23"/>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23" name="TextBox 22">
            <a:extLst>
              <a:ext uri="{FF2B5EF4-FFF2-40B4-BE49-F238E27FC236}">
                <a16:creationId xmlns:a16="http://schemas.microsoft.com/office/drawing/2014/main" xmlns="" id="{7ABEAC3C-C2EA-4030-977C-8E148A9D2D9E}"/>
              </a:ext>
            </a:extLst>
          </p:cNvPr>
          <p:cNvSpPr txBox="1"/>
          <p:nvPr/>
        </p:nvSpPr>
        <p:spPr>
          <a:xfrm>
            <a:off x="7217170" y="4594426"/>
            <a:ext cx="1698229" cy="689420"/>
          </a:xfrm>
          <a:prstGeom prst="rect">
            <a:avLst/>
          </a:prstGeom>
          <a:noFill/>
        </p:spPr>
        <p:txBody>
          <a:bodyPr wrap="square" lIns="0" tIns="0" rIns="0" bIns="0" rtlCol="0">
            <a:spAutoFit/>
          </a:bodyPr>
          <a:lstStyle/>
          <a:p>
            <a:pPr algn="ctr">
              <a:spcBef>
                <a:spcPct val="20000"/>
              </a:spcBef>
              <a:defRPr/>
            </a:pPr>
            <a:r>
              <a:rPr lang="en-US" sz="1400" b="1" dirty="0">
                <a:solidFill>
                  <a:srgbClr val="2EA648"/>
                </a:solidFill>
                <a:latin typeface="Gothom"/>
              </a:rPr>
              <a:t>    </a:t>
            </a:r>
            <a:r>
              <a:rPr lang="en-US" sz="1400" b="1" dirty="0" smtClean="0">
                <a:solidFill>
                  <a:srgbClr val="2EA648"/>
                </a:solidFill>
                <a:latin typeface="Gothom"/>
              </a:rPr>
              <a:t>2,716,878,314 </a:t>
            </a:r>
            <a:endParaRPr lang="en-US" sz="1400" b="1" dirty="0">
              <a:solidFill>
                <a:srgbClr val="2EA648"/>
              </a:solidFill>
              <a:latin typeface="Gothom"/>
            </a:endParaRPr>
          </a:p>
          <a:p>
            <a:pPr algn="ctr">
              <a:spcBef>
                <a:spcPct val="20000"/>
              </a:spcBef>
              <a:defRPr/>
            </a:pPr>
            <a:r>
              <a:rPr lang="mn-MN" sz="1400" dirty="0" smtClean="0">
                <a:latin typeface="Gothom"/>
              </a:rPr>
              <a:t>Бүтээгдэхүүний өртөг</a:t>
            </a:r>
            <a:endParaRPr lang="en-US" sz="1400" dirty="0">
              <a:latin typeface="Gothom"/>
            </a:endParaRPr>
          </a:p>
        </p:txBody>
      </p:sp>
      <p:sp>
        <p:nvSpPr>
          <p:cNvPr id="24" name="TextBox 23">
            <a:extLst>
              <a:ext uri="{FF2B5EF4-FFF2-40B4-BE49-F238E27FC236}">
                <a16:creationId xmlns:a16="http://schemas.microsoft.com/office/drawing/2014/main" xmlns="" id="{4050E937-393F-4602-8E85-8E0961D14A53}"/>
              </a:ext>
            </a:extLst>
          </p:cNvPr>
          <p:cNvSpPr txBox="1"/>
          <p:nvPr/>
        </p:nvSpPr>
        <p:spPr>
          <a:xfrm>
            <a:off x="1094506" y="4564714"/>
            <a:ext cx="2334494" cy="473976"/>
          </a:xfrm>
          <a:prstGeom prst="rect">
            <a:avLst/>
          </a:prstGeom>
          <a:noFill/>
        </p:spPr>
        <p:txBody>
          <a:bodyPr wrap="square" lIns="0" tIns="0" rIns="0" bIns="0" rtlCol="0">
            <a:spAutoFit/>
          </a:bodyPr>
          <a:lstStyle/>
          <a:p>
            <a:pPr algn="ctr">
              <a:spcBef>
                <a:spcPct val="20000"/>
              </a:spcBef>
              <a:defRPr/>
            </a:pPr>
            <a:r>
              <a:rPr lang="en-US" sz="1400" b="1" dirty="0">
                <a:solidFill>
                  <a:srgbClr val="F36421"/>
                </a:solidFill>
                <a:latin typeface="Gothom"/>
              </a:rPr>
              <a:t>    </a:t>
            </a:r>
            <a:r>
              <a:rPr lang="en-US" sz="1400" b="1" dirty="0" smtClean="0">
                <a:solidFill>
                  <a:srgbClr val="F36421"/>
                </a:solidFill>
                <a:latin typeface="Gothom"/>
              </a:rPr>
              <a:t>10,212,957 </a:t>
            </a:r>
            <a:endParaRPr lang="en-US" sz="1400" b="1" dirty="0">
              <a:solidFill>
                <a:srgbClr val="F36421"/>
              </a:solidFill>
              <a:latin typeface="Gothom"/>
            </a:endParaRPr>
          </a:p>
          <a:p>
            <a:pPr algn="ctr">
              <a:spcBef>
                <a:spcPct val="20000"/>
              </a:spcBef>
              <a:defRPr/>
            </a:pPr>
            <a:r>
              <a:rPr lang="mn-MN" sz="1400" dirty="0" smtClean="0">
                <a:latin typeface="Gothom"/>
              </a:rPr>
              <a:t>Харилцагчийн урамшуулал</a:t>
            </a:r>
            <a:endParaRPr lang="en-US" sz="1400" dirty="0">
              <a:latin typeface="Gothom"/>
            </a:endParaRPr>
          </a:p>
        </p:txBody>
      </p:sp>
      <p:sp>
        <p:nvSpPr>
          <p:cNvPr id="25" name="TextBox 24">
            <a:extLst>
              <a:ext uri="{FF2B5EF4-FFF2-40B4-BE49-F238E27FC236}">
                <a16:creationId xmlns:a16="http://schemas.microsoft.com/office/drawing/2014/main" xmlns="" id="{9FA3A867-4E8C-45B8-A39E-516D77DC910B}"/>
              </a:ext>
            </a:extLst>
          </p:cNvPr>
          <p:cNvSpPr txBox="1"/>
          <p:nvPr/>
        </p:nvSpPr>
        <p:spPr>
          <a:xfrm>
            <a:off x="542467" y="2466168"/>
            <a:ext cx="2321149" cy="473976"/>
          </a:xfrm>
          <a:prstGeom prst="rect">
            <a:avLst/>
          </a:prstGeom>
          <a:noFill/>
        </p:spPr>
        <p:txBody>
          <a:bodyPr wrap="square" lIns="0" tIns="0" rIns="0" bIns="0" rtlCol="0">
            <a:spAutoFit/>
          </a:bodyPr>
          <a:lstStyle/>
          <a:p>
            <a:pPr algn="ctr">
              <a:spcBef>
                <a:spcPct val="20000"/>
              </a:spcBef>
              <a:defRPr/>
            </a:pPr>
            <a:r>
              <a:rPr lang="en-US" sz="1400" b="1" dirty="0">
                <a:solidFill>
                  <a:srgbClr val="1074BC"/>
                </a:solidFill>
                <a:latin typeface="Gothom"/>
              </a:rPr>
              <a:t>   </a:t>
            </a:r>
            <a:r>
              <a:rPr lang="en-US" sz="1400" b="1" dirty="0" smtClean="0">
                <a:solidFill>
                  <a:srgbClr val="1074BC"/>
                </a:solidFill>
                <a:latin typeface="Gothom"/>
              </a:rPr>
              <a:t>1,265,213,223 </a:t>
            </a:r>
            <a:endParaRPr lang="en-US" sz="1400" b="1" dirty="0">
              <a:solidFill>
                <a:srgbClr val="1074BC"/>
              </a:solidFill>
              <a:latin typeface="Gothom"/>
            </a:endParaRPr>
          </a:p>
          <a:p>
            <a:pPr algn="ctr">
              <a:spcBef>
                <a:spcPct val="20000"/>
              </a:spcBef>
              <a:defRPr/>
            </a:pPr>
            <a:r>
              <a:rPr lang="mn-MN" sz="1400" dirty="0" smtClean="0">
                <a:latin typeface="Gothom"/>
              </a:rPr>
              <a:t>Нийт ашиг</a:t>
            </a:r>
            <a:endParaRPr lang="en-US" sz="1400" dirty="0">
              <a:latin typeface="Gothom"/>
            </a:endParaRPr>
          </a:p>
        </p:txBody>
      </p:sp>
      <p:grpSp>
        <p:nvGrpSpPr>
          <p:cNvPr id="26" name="Group 66">
            <a:extLst>
              <a:ext uri="{FF2B5EF4-FFF2-40B4-BE49-F238E27FC236}">
                <a16:creationId xmlns:a16="http://schemas.microsoft.com/office/drawing/2014/main" xmlns="" id="{C05E83FD-5985-4100-A051-B7F998DE9507}"/>
              </a:ext>
            </a:extLst>
          </p:cNvPr>
          <p:cNvGrpSpPr/>
          <p:nvPr/>
        </p:nvGrpSpPr>
        <p:grpSpPr>
          <a:xfrm>
            <a:off x="6584711" y="4564714"/>
            <a:ext cx="533400" cy="533400"/>
            <a:chOff x="6096000" y="1123950"/>
            <a:chExt cx="533400" cy="533400"/>
          </a:xfrm>
        </p:grpSpPr>
        <p:sp>
          <p:nvSpPr>
            <p:cNvPr id="27" name="Oval 26">
              <a:extLst>
                <a:ext uri="{FF2B5EF4-FFF2-40B4-BE49-F238E27FC236}">
                  <a16:creationId xmlns:a16="http://schemas.microsoft.com/office/drawing/2014/main" xmlns="" id="{2918E125-10C3-42E9-ABAB-A6FA19830DE4}"/>
                </a:ext>
              </a:extLst>
            </p:cNvPr>
            <p:cNvSpPr/>
            <p:nvPr/>
          </p:nvSpPr>
          <p:spPr>
            <a:xfrm>
              <a:off x="6096000" y="1123950"/>
              <a:ext cx="533400" cy="533400"/>
            </a:xfrm>
            <a:prstGeom prst="ellipse">
              <a:avLst/>
            </a:prstGeom>
            <a:solidFill>
              <a:srgbClr val="2EA648"/>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28" name="Freeform 138">
              <a:extLst>
                <a:ext uri="{FF2B5EF4-FFF2-40B4-BE49-F238E27FC236}">
                  <a16:creationId xmlns:a16="http://schemas.microsoft.com/office/drawing/2014/main" xmlns="" id="{A60BFB56-7EEB-4DE8-B618-A151714E4494}"/>
                </a:ext>
              </a:extLst>
            </p:cNvPr>
            <p:cNvSpPr>
              <a:spLocks noEditPoints="1"/>
            </p:cNvSpPr>
            <p:nvPr/>
          </p:nvSpPr>
          <p:spPr bwMode="auto">
            <a:xfrm>
              <a:off x="6231669" y="1277001"/>
              <a:ext cx="292543" cy="227298"/>
            </a:xfrm>
            <a:custGeom>
              <a:avLst/>
              <a:gdLst/>
              <a:ahLst/>
              <a:cxnLst>
                <a:cxn ang="0">
                  <a:pos x="50" y="40"/>
                </a:cxn>
                <a:cxn ang="0">
                  <a:pos x="40" y="50"/>
                </a:cxn>
                <a:cxn ang="0">
                  <a:pos x="10" y="50"/>
                </a:cxn>
                <a:cxn ang="0">
                  <a:pos x="0" y="40"/>
                </a:cxn>
                <a:cxn ang="0">
                  <a:pos x="0" y="10"/>
                </a:cxn>
                <a:cxn ang="0">
                  <a:pos x="10" y="0"/>
                </a:cxn>
                <a:cxn ang="0">
                  <a:pos x="40" y="0"/>
                </a:cxn>
                <a:cxn ang="0">
                  <a:pos x="44" y="1"/>
                </a:cxn>
                <a:cxn ang="0">
                  <a:pos x="45" y="2"/>
                </a:cxn>
                <a:cxn ang="0">
                  <a:pos x="44" y="3"/>
                </a:cxn>
                <a:cxn ang="0">
                  <a:pos x="42" y="4"/>
                </a:cxn>
                <a:cxn ang="0">
                  <a:pos x="41" y="5"/>
                </a:cxn>
                <a:cxn ang="0">
                  <a:pos x="40" y="4"/>
                </a:cxn>
                <a:cxn ang="0">
                  <a:pos x="10" y="4"/>
                </a:cxn>
                <a:cxn ang="0">
                  <a:pos x="4" y="10"/>
                </a:cxn>
                <a:cxn ang="0">
                  <a:pos x="4" y="40"/>
                </a:cxn>
                <a:cxn ang="0">
                  <a:pos x="10" y="46"/>
                </a:cxn>
                <a:cxn ang="0">
                  <a:pos x="40" y="46"/>
                </a:cxn>
                <a:cxn ang="0">
                  <a:pos x="45" y="40"/>
                </a:cxn>
                <a:cxn ang="0">
                  <a:pos x="45" y="35"/>
                </a:cxn>
                <a:cxn ang="0">
                  <a:pos x="46" y="35"/>
                </a:cxn>
                <a:cxn ang="0">
                  <a:pos x="48" y="32"/>
                </a:cxn>
                <a:cxn ang="0">
                  <a:pos x="49" y="32"/>
                </a:cxn>
                <a:cxn ang="0">
                  <a:pos x="50" y="33"/>
                </a:cxn>
                <a:cxn ang="0">
                  <a:pos x="50" y="40"/>
                </a:cxn>
                <a:cxn ang="0">
                  <a:pos x="57" y="17"/>
                </a:cxn>
                <a:cxn ang="0">
                  <a:pos x="33" y="41"/>
                </a:cxn>
                <a:cxn ang="0">
                  <a:pos x="23" y="41"/>
                </a:cxn>
                <a:cxn ang="0">
                  <a:pos x="23" y="31"/>
                </a:cxn>
                <a:cxn ang="0">
                  <a:pos x="47" y="7"/>
                </a:cxn>
                <a:cxn ang="0">
                  <a:pos x="57" y="17"/>
                </a:cxn>
                <a:cxn ang="0">
                  <a:pos x="36" y="33"/>
                </a:cxn>
                <a:cxn ang="0">
                  <a:pos x="30" y="28"/>
                </a:cxn>
                <a:cxn ang="0">
                  <a:pos x="26" y="32"/>
                </a:cxn>
                <a:cxn ang="0">
                  <a:pos x="26" y="34"/>
                </a:cxn>
                <a:cxn ang="0">
                  <a:pos x="29" y="34"/>
                </a:cxn>
                <a:cxn ang="0">
                  <a:pos x="29" y="38"/>
                </a:cxn>
                <a:cxn ang="0">
                  <a:pos x="31" y="38"/>
                </a:cxn>
                <a:cxn ang="0">
                  <a:pos x="36" y="33"/>
                </a:cxn>
                <a:cxn ang="0">
                  <a:pos x="46" y="12"/>
                </a:cxn>
                <a:cxn ang="0">
                  <a:pos x="34" y="24"/>
                </a:cxn>
                <a:cxn ang="0">
                  <a:pos x="33" y="26"/>
                </a:cxn>
                <a:cxn ang="0">
                  <a:pos x="35" y="26"/>
                </a:cxn>
                <a:cxn ang="0">
                  <a:pos x="47" y="13"/>
                </a:cxn>
                <a:cxn ang="0">
                  <a:pos x="47" y="12"/>
                </a:cxn>
                <a:cxn ang="0">
                  <a:pos x="46" y="12"/>
                </a:cxn>
                <a:cxn ang="0">
                  <a:pos x="59" y="15"/>
                </a:cxn>
                <a:cxn ang="0">
                  <a:pos x="49" y="4"/>
                </a:cxn>
                <a:cxn ang="0">
                  <a:pos x="52" y="1"/>
                </a:cxn>
                <a:cxn ang="0">
                  <a:pos x="57" y="1"/>
                </a:cxn>
                <a:cxn ang="0">
                  <a:pos x="62" y="7"/>
                </a:cxn>
                <a:cxn ang="0">
                  <a:pos x="62" y="11"/>
                </a:cxn>
                <a:cxn ang="0">
                  <a:pos x="59" y="15"/>
                </a:cxn>
              </a:cxnLst>
              <a:rect l="0" t="0" r="r" b="b"/>
              <a:pathLst>
                <a:path w="64" h="50">
                  <a:moveTo>
                    <a:pt x="50" y="40"/>
                  </a:moveTo>
                  <a:cubicBezTo>
                    <a:pt x="50" y="46"/>
                    <a:pt x="45" y="50"/>
                    <a:pt x="40" y="50"/>
                  </a:cubicBezTo>
                  <a:cubicBezTo>
                    <a:pt x="10" y="50"/>
                    <a:pt x="10" y="50"/>
                    <a:pt x="10" y="50"/>
                  </a:cubicBezTo>
                  <a:cubicBezTo>
                    <a:pt x="4" y="50"/>
                    <a:pt x="0" y="46"/>
                    <a:pt x="0" y="40"/>
                  </a:cubicBezTo>
                  <a:cubicBezTo>
                    <a:pt x="0" y="10"/>
                    <a:pt x="0" y="10"/>
                    <a:pt x="0" y="10"/>
                  </a:cubicBezTo>
                  <a:cubicBezTo>
                    <a:pt x="0" y="5"/>
                    <a:pt x="4" y="0"/>
                    <a:pt x="10" y="0"/>
                  </a:cubicBezTo>
                  <a:cubicBezTo>
                    <a:pt x="40" y="0"/>
                    <a:pt x="40" y="0"/>
                    <a:pt x="40" y="0"/>
                  </a:cubicBezTo>
                  <a:cubicBezTo>
                    <a:pt x="41" y="0"/>
                    <a:pt x="43" y="0"/>
                    <a:pt x="44" y="1"/>
                  </a:cubicBezTo>
                  <a:cubicBezTo>
                    <a:pt x="44" y="1"/>
                    <a:pt x="44" y="1"/>
                    <a:pt x="45" y="2"/>
                  </a:cubicBezTo>
                  <a:cubicBezTo>
                    <a:pt x="45" y="2"/>
                    <a:pt x="45" y="2"/>
                    <a:pt x="44" y="3"/>
                  </a:cubicBezTo>
                  <a:cubicBezTo>
                    <a:pt x="42" y="4"/>
                    <a:pt x="42" y="4"/>
                    <a:pt x="42" y="4"/>
                  </a:cubicBezTo>
                  <a:cubicBezTo>
                    <a:pt x="42" y="5"/>
                    <a:pt x="42" y="5"/>
                    <a:pt x="41" y="5"/>
                  </a:cubicBezTo>
                  <a:cubicBezTo>
                    <a:pt x="41" y="5"/>
                    <a:pt x="40" y="4"/>
                    <a:pt x="40" y="4"/>
                  </a:cubicBezTo>
                  <a:cubicBezTo>
                    <a:pt x="10" y="4"/>
                    <a:pt x="10" y="4"/>
                    <a:pt x="10" y="4"/>
                  </a:cubicBezTo>
                  <a:cubicBezTo>
                    <a:pt x="7" y="4"/>
                    <a:pt x="4" y="7"/>
                    <a:pt x="4" y="10"/>
                  </a:cubicBezTo>
                  <a:cubicBezTo>
                    <a:pt x="4" y="40"/>
                    <a:pt x="4" y="40"/>
                    <a:pt x="4" y="40"/>
                  </a:cubicBezTo>
                  <a:cubicBezTo>
                    <a:pt x="4" y="43"/>
                    <a:pt x="7" y="46"/>
                    <a:pt x="10" y="46"/>
                  </a:cubicBezTo>
                  <a:cubicBezTo>
                    <a:pt x="40" y="46"/>
                    <a:pt x="40" y="46"/>
                    <a:pt x="40" y="46"/>
                  </a:cubicBezTo>
                  <a:cubicBezTo>
                    <a:pt x="43" y="46"/>
                    <a:pt x="45" y="43"/>
                    <a:pt x="45" y="40"/>
                  </a:cubicBezTo>
                  <a:cubicBezTo>
                    <a:pt x="45" y="35"/>
                    <a:pt x="45" y="35"/>
                    <a:pt x="45" y="35"/>
                  </a:cubicBezTo>
                  <a:cubicBezTo>
                    <a:pt x="45" y="35"/>
                    <a:pt x="46" y="35"/>
                    <a:pt x="46" y="35"/>
                  </a:cubicBezTo>
                  <a:cubicBezTo>
                    <a:pt x="48" y="32"/>
                    <a:pt x="48" y="32"/>
                    <a:pt x="48" y="32"/>
                  </a:cubicBezTo>
                  <a:cubicBezTo>
                    <a:pt x="48" y="32"/>
                    <a:pt x="49" y="32"/>
                    <a:pt x="49" y="32"/>
                  </a:cubicBezTo>
                  <a:cubicBezTo>
                    <a:pt x="50" y="32"/>
                    <a:pt x="50" y="33"/>
                    <a:pt x="50" y="33"/>
                  </a:cubicBezTo>
                  <a:lnTo>
                    <a:pt x="50" y="40"/>
                  </a:lnTo>
                  <a:close/>
                  <a:moveTo>
                    <a:pt x="57" y="17"/>
                  </a:moveTo>
                  <a:cubicBezTo>
                    <a:pt x="33" y="41"/>
                    <a:pt x="33" y="41"/>
                    <a:pt x="33" y="41"/>
                  </a:cubicBezTo>
                  <a:cubicBezTo>
                    <a:pt x="23" y="41"/>
                    <a:pt x="23" y="41"/>
                    <a:pt x="23" y="41"/>
                  </a:cubicBezTo>
                  <a:cubicBezTo>
                    <a:pt x="23" y="31"/>
                    <a:pt x="23" y="31"/>
                    <a:pt x="23" y="31"/>
                  </a:cubicBezTo>
                  <a:cubicBezTo>
                    <a:pt x="47" y="7"/>
                    <a:pt x="47" y="7"/>
                    <a:pt x="47" y="7"/>
                  </a:cubicBezTo>
                  <a:lnTo>
                    <a:pt x="57" y="17"/>
                  </a:lnTo>
                  <a:close/>
                  <a:moveTo>
                    <a:pt x="36" y="33"/>
                  </a:moveTo>
                  <a:cubicBezTo>
                    <a:pt x="30" y="28"/>
                    <a:pt x="30" y="28"/>
                    <a:pt x="30" y="28"/>
                  </a:cubicBezTo>
                  <a:cubicBezTo>
                    <a:pt x="26" y="32"/>
                    <a:pt x="26" y="32"/>
                    <a:pt x="26" y="32"/>
                  </a:cubicBezTo>
                  <a:cubicBezTo>
                    <a:pt x="26" y="34"/>
                    <a:pt x="26" y="34"/>
                    <a:pt x="26" y="34"/>
                  </a:cubicBezTo>
                  <a:cubicBezTo>
                    <a:pt x="29" y="34"/>
                    <a:pt x="29" y="34"/>
                    <a:pt x="29" y="34"/>
                  </a:cubicBezTo>
                  <a:cubicBezTo>
                    <a:pt x="29" y="38"/>
                    <a:pt x="29" y="38"/>
                    <a:pt x="29" y="38"/>
                  </a:cubicBezTo>
                  <a:cubicBezTo>
                    <a:pt x="31" y="38"/>
                    <a:pt x="31" y="38"/>
                    <a:pt x="31" y="38"/>
                  </a:cubicBezTo>
                  <a:lnTo>
                    <a:pt x="36" y="33"/>
                  </a:lnTo>
                  <a:close/>
                  <a:moveTo>
                    <a:pt x="46" y="12"/>
                  </a:moveTo>
                  <a:cubicBezTo>
                    <a:pt x="34" y="24"/>
                    <a:pt x="34" y="24"/>
                    <a:pt x="34" y="24"/>
                  </a:cubicBezTo>
                  <a:cubicBezTo>
                    <a:pt x="33" y="25"/>
                    <a:pt x="33" y="25"/>
                    <a:pt x="33" y="26"/>
                  </a:cubicBezTo>
                  <a:cubicBezTo>
                    <a:pt x="34" y="26"/>
                    <a:pt x="34" y="26"/>
                    <a:pt x="35" y="26"/>
                  </a:cubicBezTo>
                  <a:cubicBezTo>
                    <a:pt x="47" y="13"/>
                    <a:pt x="47" y="13"/>
                    <a:pt x="47" y="13"/>
                  </a:cubicBezTo>
                  <a:cubicBezTo>
                    <a:pt x="47" y="13"/>
                    <a:pt x="47" y="12"/>
                    <a:pt x="47" y="12"/>
                  </a:cubicBezTo>
                  <a:cubicBezTo>
                    <a:pt x="47" y="12"/>
                    <a:pt x="46" y="12"/>
                    <a:pt x="46" y="12"/>
                  </a:cubicBezTo>
                  <a:close/>
                  <a:moveTo>
                    <a:pt x="59" y="15"/>
                  </a:moveTo>
                  <a:cubicBezTo>
                    <a:pt x="49" y="4"/>
                    <a:pt x="49" y="4"/>
                    <a:pt x="49" y="4"/>
                  </a:cubicBezTo>
                  <a:cubicBezTo>
                    <a:pt x="52" y="1"/>
                    <a:pt x="52" y="1"/>
                    <a:pt x="52" y="1"/>
                  </a:cubicBezTo>
                  <a:cubicBezTo>
                    <a:pt x="53" y="0"/>
                    <a:pt x="56" y="0"/>
                    <a:pt x="57" y="1"/>
                  </a:cubicBezTo>
                  <a:cubicBezTo>
                    <a:pt x="62" y="7"/>
                    <a:pt x="62" y="7"/>
                    <a:pt x="62" y="7"/>
                  </a:cubicBezTo>
                  <a:cubicBezTo>
                    <a:pt x="64" y="8"/>
                    <a:pt x="64" y="10"/>
                    <a:pt x="62" y="11"/>
                  </a:cubicBezTo>
                  <a:lnTo>
                    <a:pt x="59" y="15"/>
                  </a:lnTo>
                  <a:close/>
                </a:path>
              </a:pathLst>
            </a:custGeom>
            <a:solidFill>
              <a:sysClr val="window" lastClr="FFFFFF"/>
            </a:solidFill>
            <a:ln w="9525">
              <a:noFill/>
              <a:round/>
              <a:headEnd/>
              <a:tailEnd/>
            </a:ln>
          </p:spPr>
          <p:txBody>
            <a:bodyPr vert="horz" wrap="square" lIns="91440" tIns="45720" rIns="91440" bIns="45720" numCol="1" anchor="t" anchorCtr="0" compatLnSpc="1">
              <a:prstTxWarp prst="textNoShape">
                <a:avLst/>
              </a:prstTxWarp>
            </a:bodyPr>
            <a:lstStyle/>
            <a:p>
              <a:pPr defTabSz="1031626">
                <a:defRPr/>
              </a:pPr>
              <a:endParaRPr lang="en-US" sz="2000" kern="0">
                <a:solidFill>
                  <a:prstClr val="black"/>
                </a:solidFill>
                <a:latin typeface="Gothom"/>
              </a:endParaRPr>
            </a:p>
          </p:txBody>
        </p:sp>
      </p:grpSp>
      <p:sp>
        <p:nvSpPr>
          <p:cNvPr id="29" name="Oval 28">
            <a:extLst>
              <a:ext uri="{FF2B5EF4-FFF2-40B4-BE49-F238E27FC236}">
                <a16:creationId xmlns:a16="http://schemas.microsoft.com/office/drawing/2014/main" xmlns="" id="{2D3B3535-011A-49A1-9F0A-6AB531E8C25E}"/>
              </a:ext>
            </a:extLst>
          </p:cNvPr>
          <p:cNvSpPr/>
          <p:nvPr/>
        </p:nvSpPr>
        <p:spPr>
          <a:xfrm>
            <a:off x="308425" y="4564714"/>
            <a:ext cx="533400" cy="533400"/>
          </a:xfrm>
          <a:prstGeom prst="ellipse">
            <a:avLst/>
          </a:prstGeom>
          <a:solidFill>
            <a:srgbClr val="F36421"/>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30" name="Oval 29">
            <a:extLst>
              <a:ext uri="{FF2B5EF4-FFF2-40B4-BE49-F238E27FC236}">
                <a16:creationId xmlns:a16="http://schemas.microsoft.com/office/drawing/2014/main" xmlns="" id="{335928C2-F7AE-4D7A-8A3A-4732EB81BEE4}"/>
              </a:ext>
            </a:extLst>
          </p:cNvPr>
          <p:cNvSpPr/>
          <p:nvPr/>
        </p:nvSpPr>
        <p:spPr>
          <a:xfrm>
            <a:off x="3048674" y="2537521"/>
            <a:ext cx="533400" cy="533400"/>
          </a:xfrm>
          <a:prstGeom prst="ellipse">
            <a:avLst/>
          </a:prstGeom>
          <a:solidFill>
            <a:srgbClr val="1074BC"/>
          </a:solidFill>
          <a:ln w="25400" cap="flat" cmpd="sng" algn="ctr">
            <a:noFill/>
            <a:prstDash val="solid"/>
          </a:ln>
          <a:effectLst/>
        </p:spPr>
        <p:txBody>
          <a:bodyPr rtlCol="0" anchor="ctr"/>
          <a:lstStyle/>
          <a:p>
            <a:pPr algn="ctr" defTabSz="1031626">
              <a:defRPr/>
            </a:pPr>
            <a:endParaRPr lang="en-US" sz="2000" kern="0">
              <a:solidFill>
                <a:prstClr val="white"/>
              </a:solidFill>
              <a:latin typeface="Gothom"/>
            </a:endParaRPr>
          </a:p>
        </p:txBody>
      </p:sp>
      <p:sp>
        <p:nvSpPr>
          <p:cNvPr id="31" name="Rectangle 30"/>
          <p:cNvSpPr/>
          <p:nvPr/>
        </p:nvSpPr>
        <p:spPr>
          <a:xfrm>
            <a:off x="2858888" y="1426859"/>
            <a:ext cx="3385157" cy="1034129"/>
          </a:xfrm>
          <a:prstGeom prst="rect">
            <a:avLst/>
          </a:prstGeom>
        </p:spPr>
        <p:txBody>
          <a:bodyPr wrap="none">
            <a:spAutoFit/>
          </a:bodyPr>
          <a:lstStyle/>
          <a:p>
            <a:pPr algn="ctr">
              <a:spcBef>
                <a:spcPct val="20000"/>
              </a:spcBef>
              <a:defRPr/>
            </a:pPr>
            <a:r>
              <a:rPr lang="mn-MN" b="1" dirty="0" smtClean="0">
                <a:solidFill>
                  <a:schemeClr val="accent4">
                    <a:lumMod val="75000"/>
                  </a:schemeClr>
                </a:solidFill>
                <a:latin typeface="Gothom"/>
              </a:rPr>
              <a:t>Гүйцэтгэл</a:t>
            </a:r>
            <a:r>
              <a:rPr lang="en-US" b="1" dirty="0" smtClean="0">
                <a:solidFill>
                  <a:schemeClr val="accent4">
                    <a:lumMod val="75000"/>
                  </a:schemeClr>
                </a:solidFill>
                <a:latin typeface="Gothom"/>
              </a:rPr>
              <a:t> /</a:t>
            </a:r>
            <a:r>
              <a:rPr lang="en-US" b="1" dirty="0">
                <a:solidFill>
                  <a:schemeClr val="accent4">
                    <a:lumMod val="75000"/>
                  </a:schemeClr>
                </a:solidFill>
                <a:latin typeface="Gothom"/>
              </a:rPr>
              <a:t>2022.01.01-11.30/</a:t>
            </a:r>
            <a:r>
              <a:rPr lang="mn-MN" b="1" dirty="0">
                <a:solidFill>
                  <a:schemeClr val="accent4">
                    <a:lumMod val="75000"/>
                  </a:schemeClr>
                </a:solidFill>
                <a:latin typeface="Gothom"/>
              </a:rPr>
              <a:t> </a:t>
            </a:r>
          </a:p>
          <a:p>
            <a:pPr algn="ctr">
              <a:spcBef>
                <a:spcPct val="20000"/>
              </a:spcBef>
              <a:defRPr/>
            </a:pPr>
            <a:r>
              <a:rPr lang="en-US" b="1" dirty="0">
                <a:solidFill>
                  <a:schemeClr val="accent4">
                    <a:lumMod val="75000"/>
                  </a:schemeClr>
                </a:solidFill>
                <a:latin typeface="Gothom"/>
              </a:rPr>
              <a:t> </a:t>
            </a:r>
            <a:r>
              <a:rPr lang="en-US" b="1" dirty="0" smtClean="0">
                <a:solidFill>
                  <a:schemeClr val="accent4">
                    <a:lumMod val="75000"/>
                  </a:schemeClr>
                </a:solidFill>
                <a:latin typeface="Gothom"/>
              </a:rPr>
              <a:t>4,357,700,950 </a:t>
            </a:r>
            <a:endParaRPr lang="en-US" b="1" dirty="0">
              <a:solidFill>
                <a:schemeClr val="accent4">
                  <a:lumMod val="75000"/>
                </a:schemeClr>
              </a:solidFill>
              <a:latin typeface="Gothom"/>
            </a:endParaRPr>
          </a:p>
          <a:p>
            <a:pPr algn="ctr">
              <a:spcBef>
                <a:spcPct val="20000"/>
              </a:spcBef>
              <a:defRPr/>
            </a:pPr>
            <a:endParaRPr lang="en-US" b="1" dirty="0">
              <a:solidFill>
                <a:schemeClr val="accent4">
                  <a:lumMod val="75000"/>
                </a:schemeClr>
              </a:solidFill>
              <a:latin typeface="Gothom"/>
            </a:endParaRPr>
          </a:p>
        </p:txBody>
      </p:sp>
      <p:sp>
        <p:nvSpPr>
          <p:cNvPr id="32" name="Freeform 75"/>
          <p:cNvSpPr>
            <a:spLocks noEditPoints="1"/>
          </p:cNvSpPr>
          <p:nvPr/>
        </p:nvSpPr>
        <p:spPr bwMode="auto">
          <a:xfrm>
            <a:off x="5717564" y="2635344"/>
            <a:ext cx="314045" cy="304800"/>
          </a:xfrm>
          <a:custGeom>
            <a:avLst/>
            <a:gdLst>
              <a:gd name="T0" fmla="*/ 32 w 59"/>
              <a:gd name="T1" fmla="*/ 42 h 58"/>
              <a:gd name="T2" fmla="*/ 22 w 59"/>
              <a:gd name="T3" fmla="*/ 42 h 58"/>
              <a:gd name="T4" fmla="*/ 8 w 59"/>
              <a:gd name="T5" fmla="*/ 44 h 58"/>
              <a:gd name="T6" fmla="*/ 22 w 59"/>
              <a:gd name="T7" fmla="*/ 45 h 58"/>
              <a:gd name="T8" fmla="*/ 32 w 59"/>
              <a:gd name="T9" fmla="*/ 45 h 58"/>
              <a:gd name="T10" fmla="*/ 51 w 59"/>
              <a:gd name="T11" fmla="*/ 44 h 58"/>
              <a:gd name="T12" fmla="*/ 27 w 59"/>
              <a:gd name="T13" fmla="*/ 46 h 58"/>
              <a:gd name="T14" fmla="*/ 27 w 59"/>
              <a:gd name="T15" fmla="*/ 41 h 58"/>
              <a:gd name="T16" fmla="*/ 27 w 59"/>
              <a:gd name="T17" fmla="*/ 46 h 58"/>
              <a:gd name="T18" fmla="*/ 27 w 59"/>
              <a:gd name="T19" fmla="*/ 13 h 58"/>
              <a:gd name="T20" fmla="*/ 17 w 59"/>
              <a:gd name="T21" fmla="*/ 13 h 58"/>
              <a:gd name="T22" fmla="*/ 8 w 59"/>
              <a:gd name="T23" fmla="*/ 14 h 58"/>
              <a:gd name="T24" fmla="*/ 17 w 59"/>
              <a:gd name="T25" fmla="*/ 16 h 58"/>
              <a:gd name="T26" fmla="*/ 27 w 59"/>
              <a:gd name="T27" fmla="*/ 16 h 58"/>
              <a:gd name="T28" fmla="*/ 51 w 59"/>
              <a:gd name="T29" fmla="*/ 14 h 58"/>
              <a:gd name="T30" fmla="*/ 22 w 59"/>
              <a:gd name="T31" fmla="*/ 17 h 58"/>
              <a:gd name="T32" fmla="*/ 22 w 59"/>
              <a:gd name="T33" fmla="*/ 12 h 58"/>
              <a:gd name="T34" fmla="*/ 22 w 59"/>
              <a:gd name="T35" fmla="*/ 17 h 58"/>
              <a:gd name="T36" fmla="*/ 45 w 59"/>
              <a:gd name="T37" fmla="*/ 28 h 58"/>
              <a:gd name="T38" fmla="*/ 35 w 59"/>
              <a:gd name="T39" fmla="*/ 28 h 58"/>
              <a:gd name="T40" fmla="*/ 8 w 59"/>
              <a:gd name="T41" fmla="*/ 29 h 58"/>
              <a:gd name="T42" fmla="*/ 35 w 59"/>
              <a:gd name="T43" fmla="*/ 30 h 58"/>
              <a:gd name="T44" fmla="*/ 45 w 59"/>
              <a:gd name="T45" fmla="*/ 30 h 58"/>
              <a:gd name="T46" fmla="*/ 51 w 59"/>
              <a:gd name="T47" fmla="*/ 29 h 58"/>
              <a:gd name="T48" fmla="*/ 40 w 59"/>
              <a:gd name="T49" fmla="*/ 32 h 58"/>
              <a:gd name="T50" fmla="*/ 40 w 59"/>
              <a:gd name="T51" fmla="*/ 26 h 58"/>
              <a:gd name="T52" fmla="*/ 40 w 59"/>
              <a:gd name="T53" fmla="*/ 32 h 58"/>
              <a:gd name="T54" fmla="*/ 6 w 59"/>
              <a:gd name="T55" fmla="*/ 0 h 58"/>
              <a:gd name="T56" fmla="*/ 0 w 59"/>
              <a:gd name="T57" fmla="*/ 53 h 58"/>
              <a:gd name="T58" fmla="*/ 54 w 59"/>
              <a:gd name="T59" fmla="*/ 58 h 58"/>
              <a:gd name="T60" fmla="*/ 59 w 59"/>
              <a:gd name="T61" fmla="*/ 5 h 58"/>
              <a:gd name="T62" fmla="*/ 56 w 59"/>
              <a:gd name="T63" fmla="*/ 53 h 58"/>
              <a:gd name="T64" fmla="*/ 6 w 59"/>
              <a:gd name="T65" fmla="*/ 56 h 58"/>
              <a:gd name="T66" fmla="*/ 3 w 59"/>
              <a:gd name="T67" fmla="*/ 5 h 58"/>
              <a:gd name="T68" fmla="*/ 54 w 59"/>
              <a:gd name="T69" fmla="*/ 2 h 58"/>
              <a:gd name="T70" fmla="*/ 56 w 59"/>
              <a:gd name="T71" fmla="*/ 5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9" h="58">
                <a:moveTo>
                  <a:pt x="50" y="42"/>
                </a:moveTo>
                <a:cubicBezTo>
                  <a:pt x="32" y="42"/>
                  <a:pt x="32" y="42"/>
                  <a:pt x="32" y="42"/>
                </a:cubicBezTo>
                <a:cubicBezTo>
                  <a:pt x="32" y="40"/>
                  <a:pt x="29" y="38"/>
                  <a:pt x="27" y="38"/>
                </a:cubicBezTo>
                <a:cubicBezTo>
                  <a:pt x="25" y="38"/>
                  <a:pt x="22" y="40"/>
                  <a:pt x="22" y="42"/>
                </a:cubicBezTo>
                <a:cubicBezTo>
                  <a:pt x="10" y="42"/>
                  <a:pt x="10" y="42"/>
                  <a:pt x="10" y="42"/>
                </a:cubicBezTo>
                <a:cubicBezTo>
                  <a:pt x="9" y="42"/>
                  <a:pt x="8" y="43"/>
                  <a:pt x="8" y="44"/>
                </a:cubicBezTo>
                <a:cubicBezTo>
                  <a:pt x="8" y="44"/>
                  <a:pt x="9" y="45"/>
                  <a:pt x="10" y="45"/>
                </a:cubicBezTo>
                <a:cubicBezTo>
                  <a:pt x="22" y="45"/>
                  <a:pt x="22" y="45"/>
                  <a:pt x="22" y="45"/>
                </a:cubicBezTo>
                <a:cubicBezTo>
                  <a:pt x="22" y="47"/>
                  <a:pt x="25" y="49"/>
                  <a:pt x="27" y="49"/>
                </a:cubicBezTo>
                <a:cubicBezTo>
                  <a:pt x="29" y="49"/>
                  <a:pt x="32" y="47"/>
                  <a:pt x="32" y="45"/>
                </a:cubicBezTo>
                <a:cubicBezTo>
                  <a:pt x="50" y="45"/>
                  <a:pt x="50" y="45"/>
                  <a:pt x="50" y="45"/>
                </a:cubicBezTo>
                <a:cubicBezTo>
                  <a:pt x="50" y="45"/>
                  <a:pt x="51" y="44"/>
                  <a:pt x="51" y="44"/>
                </a:cubicBezTo>
                <a:cubicBezTo>
                  <a:pt x="51" y="43"/>
                  <a:pt x="50" y="42"/>
                  <a:pt x="50" y="42"/>
                </a:cubicBezTo>
                <a:close/>
                <a:moveTo>
                  <a:pt x="27" y="46"/>
                </a:moveTo>
                <a:cubicBezTo>
                  <a:pt x="26" y="46"/>
                  <a:pt x="24" y="45"/>
                  <a:pt x="24" y="44"/>
                </a:cubicBezTo>
                <a:cubicBezTo>
                  <a:pt x="24" y="42"/>
                  <a:pt x="26" y="41"/>
                  <a:pt x="27" y="41"/>
                </a:cubicBezTo>
                <a:cubicBezTo>
                  <a:pt x="28" y="41"/>
                  <a:pt x="30" y="42"/>
                  <a:pt x="30" y="44"/>
                </a:cubicBezTo>
                <a:cubicBezTo>
                  <a:pt x="30" y="45"/>
                  <a:pt x="28" y="46"/>
                  <a:pt x="27" y="46"/>
                </a:cubicBezTo>
                <a:close/>
                <a:moveTo>
                  <a:pt x="50" y="13"/>
                </a:moveTo>
                <a:cubicBezTo>
                  <a:pt x="27" y="13"/>
                  <a:pt x="27" y="13"/>
                  <a:pt x="27" y="13"/>
                </a:cubicBezTo>
                <a:cubicBezTo>
                  <a:pt x="26" y="11"/>
                  <a:pt x="24" y="9"/>
                  <a:pt x="22" y="9"/>
                </a:cubicBezTo>
                <a:cubicBezTo>
                  <a:pt x="19" y="9"/>
                  <a:pt x="17" y="11"/>
                  <a:pt x="17" y="13"/>
                </a:cubicBezTo>
                <a:cubicBezTo>
                  <a:pt x="10" y="13"/>
                  <a:pt x="10" y="13"/>
                  <a:pt x="10" y="13"/>
                </a:cubicBezTo>
                <a:cubicBezTo>
                  <a:pt x="9" y="13"/>
                  <a:pt x="8" y="14"/>
                  <a:pt x="8" y="14"/>
                </a:cubicBezTo>
                <a:cubicBezTo>
                  <a:pt x="8" y="15"/>
                  <a:pt x="9" y="16"/>
                  <a:pt x="10" y="16"/>
                </a:cubicBezTo>
                <a:cubicBezTo>
                  <a:pt x="17" y="16"/>
                  <a:pt x="17" y="16"/>
                  <a:pt x="17" y="16"/>
                </a:cubicBezTo>
                <a:cubicBezTo>
                  <a:pt x="17" y="18"/>
                  <a:pt x="19" y="20"/>
                  <a:pt x="22" y="20"/>
                </a:cubicBezTo>
                <a:cubicBezTo>
                  <a:pt x="24" y="20"/>
                  <a:pt x="26" y="18"/>
                  <a:pt x="27" y="16"/>
                </a:cubicBezTo>
                <a:cubicBezTo>
                  <a:pt x="50" y="16"/>
                  <a:pt x="50" y="16"/>
                  <a:pt x="50" y="16"/>
                </a:cubicBezTo>
                <a:cubicBezTo>
                  <a:pt x="50" y="16"/>
                  <a:pt x="51" y="15"/>
                  <a:pt x="51" y="14"/>
                </a:cubicBezTo>
                <a:cubicBezTo>
                  <a:pt x="51" y="14"/>
                  <a:pt x="50" y="13"/>
                  <a:pt x="50" y="13"/>
                </a:cubicBezTo>
                <a:close/>
                <a:moveTo>
                  <a:pt x="22" y="17"/>
                </a:moveTo>
                <a:cubicBezTo>
                  <a:pt x="20" y="17"/>
                  <a:pt x="19" y="16"/>
                  <a:pt x="19" y="14"/>
                </a:cubicBezTo>
                <a:cubicBezTo>
                  <a:pt x="19" y="13"/>
                  <a:pt x="20" y="12"/>
                  <a:pt x="22" y="12"/>
                </a:cubicBezTo>
                <a:cubicBezTo>
                  <a:pt x="23" y="12"/>
                  <a:pt x="24" y="13"/>
                  <a:pt x="24" y="14"/>
                </a:cubicBezTo>
                <a:cubicBezTo>
                  <a:pt x="24" y="16"/>
                  <a:pt x="23" y="17"/>
                  <a:pt x="22" y="17"/>
                </a:cubicBezTo>
                <a:close/>
                <a:moveTo>
                  <a:pt x="50" y="28"/>
                </a:moveTo>
                <a:cubicBezTo>
                  <a:pt x="45" y="28"/>
                  <a:pt x="45" y="28"/>
                  <a:pt x="45" y="28"/>
                </a:cubicBezTo>
                <a:cubicBezTo>
                  <a:pt x="45" y="25"/>
                  <a:pt x="43" y="24"/>
                  <a:pt x="40" y="24"/>
                </a:cubicBezTo>
                <a:cubicBezTo>
                  <a:pt x="38" y="24"/>
                  <a:pt x="36" y="25"/>
                  <a:pt x="35" y="28"/>
                </a:cubicBezTo>
                <a:cubicBezTo>
                  <a:pt x="10" y="28"/>
                  <a:pt x="10" y="28"/>
                  <a:pt x="10" y="28"/>
                </a:cubicBezTo>
                <a:cubicBezTo>
                  <a:pt x="9" y="28"/>
                  <a:pt x="8" y="28"/>
                  <a:pt x="8" y="29"/>
                </a:cubicBezTo>
                <a:cubicBezTo>
                  <a:pt x="8" y="30"/>
                  <a:pt x="9" y="30"/>
                  <a:pt x="10" y="30"/>
                </a:cubicBezTo>
                <a:cubicBezTo>
                  <a:pt x="35" y="30"/>
                  <a:pt x="35" y="30"/>
                  <a:pt x="35" y="30"/>
                </a:cubicBezTo>
                <a:cubicBezTo>
                  <a:pt x="36" y="33"/>
                  <a:pt x="38" y="34"/>
                  <a:pt x="40" y="34"/>
                </a:cubicBezTo>
                <a:cubicBezTo>
                  <a:pt x="43" y="34"/>
                  <a:pt x="45" y="33"/>
                  <a:pt x="45" y="30"/>
                </a:cubicBezTo>
                <a:cubicBezTo>
                  <a:pt x="50" y="30"/>
                  <a:pt x="50" y="30"/>
                  <a:pt x="50" y="30"/>
                </a:cubicBezTo>
                <a:cubicBezTo>
                  <a:pt x="50" y="30"/>
                  <a:pt x="51" y="30"/>
                  <a:pt x="51" y="29"/>
                </a:cubicBezTo>
                <a:cubicBezTo>
                  <a:pt x="51" y="28"/>
                  <a:pt x="50" y="28"/>
                  <a:pt x="50" y="28"/>
                </a:cubicBezTo>
                <a:close/>
                <a:moveTo>
                  <a:pt x="40" y="32"/>
                </a:moveTo>
                <a:cubicBezTo>
                  <a:pt x="39" y="32"/>
                  <a:pt x="38" y="30"/>
                  <a:pt x="38" y="29"/>
                </a:cubicBezTo>
                <a:cubicBezTo>
                  <a:pt x="38" y="28"/>
                  <a:pt x="39" y="26"/>
                  <a:pt x="40" y="26"/>
                </a:cubicBezTo>
                <a:cubicBezTo>
                  <a:pt x="42" y="26"/>
                  <a:pt x="43" y="28"/>
                  <a:pt x="43" y="29"/>
                </a:cubicBezTo>
                <a:cubicBezTo>
                  <a:pt x="43" y="30"/>
                  <a:pt x="42" y="32"/>
                  <a:pt x="40" y="32"/>
                </a:cubicBezTo>
                <a:close/>
                <a:moveTo>
                  <a:pt x="54" y="0"/>
                </a:moveTo>
                <a:cubicBezTo>
                  <a:pt x="6" y="0"/>
                  <a:pt x="6" y="0"/>
                  <a:pt x="6" y="0"/>
                </a:cubicBezTo>
                <a:cubicBezTo>
                  <a:pt x="3" y="0"/>
                  <a:pt x="0" y="2"/>
                  <a:pt x="0" y="5"/>
                </a:cubicBezTo>
                <a:cubicBezTo>
                  <a:pt x="0" y="53"/>
                  <a:pt x="0" y="53"/>
                  <a:pt x="0" y="53"/>
                </a:cubicBezTo>
                <a:cubicBezTo>
                  <a:pt x="0" y="56"/>
                  <a:pt x="3" y="58"/>
                  <a:pt x="6" y="58"/>
                </a:cubicBezTo>
                <a:cubicBezTo>
                  <a:pt x="54" y="58"/>
                  <a:pt x="54" y="58"/>
                  <a:pt x="54" y="58"/>
                </a:cubicBezTo>
                <a:cubicBezTo>
                  <a:pt x="57" y="58"/>
                  <a:pt x="59" y="56"/>
                  <a:pt x="59" y="53"/>
                </a:cubicBezTo>
                <a:cubicBezTo>
                  <a:pt x="59" y="5"/>
                  <a:pt x="59" y="5"/>
                  <a:pt x="59" y="5"/>
                </a:cubicBezTo>
                <a:cubicBezTo>
                  <a:pt x="59" y="2"/>
                  <a:pt x="57" y="0"/>
                  <a:pt x="54" y="0"/>
                </a:cubicBezTo>
                <a:close/>
                <a:moveTo>
                  <a:pt x="56" y="53"/>
                </a:moveTo>
                <a:cubicBezTo>
                  <a:pt x="56" y="54"/>
                  <a:pt x="55" y="56"/>
                  <a:pt x="54" y="56"/>
                </a:cubicBezTo>
                <a:cubicBezTo>
                  <a:pt x="6" y="56"/>
                  <a:pt x="6" y="56"/>
                  <a:pt x="6" y="56"/>
                </a:cubicBezTo>
                <a:cubicBezTo>
                  <a:pt x="4" y="56"/>
                  <a:pt x="3" y="54"/>
                  <a:pt x="3" y="53"/>
                </a:cubicBezTo>
                <a:cubicBezTo>
                  <a:pt x="3" y="5"/>
                  <a:pt x="3" y="5"/>
                  <a:pt x="3" y="5"/>
                </a:cubicBezTo>
                <a:cubicBezTo>
                  <a:pt x="3" y="4"/>
                  <a:pt x="4" y="2"/>
                  <a:pt x="6" y="2"/>
                </a:cubicBezTo>
                <a:cubicBezTo>
                  <a:pt x="54" y="2"/>
                  <a:pt x="54" y="2"/>
                  <a:pt x="54" y="2"/>
                </a:cubicBezTo>
                <a:cubicBezTo>
                  <a:pt x="55" y="2"/>
                  <a:pt x="56" y="4"/>
                  <a:pt x="56" y="5"/>
                </a:cubicBezTo>
                <a:lnTo>
                  <a:pt x="56" y="53"/>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
        <p:nvSpPr>
          <p:cNvPr id="33" name="Freeform 89"/>
          <p:cNvSpPr>
            <a:spLocks noEditPoints="1"/>
          </p:cNvSpPr>
          <p:nvPr/>
        </p:nvSpPr>
        <p:spPr bwMode="auto">
          <a:xfrm>
            <a:off x="453370" y="4680314"/>
            <a:ext cx="243510" cy="295122"/>
          </a:xfrm>
          <a:custGeom>
            <a:avLst/>
            <a:gdLst>
              <a:gd name="T0" fmla="*/ 40 w 59"/>
              <a:gd name="T1" fmla="*/ 5 h 48"/>
              <a:gd name="T2" fmla="*/ 24 w 59"/>
              <a:gd name="T3" fmla="*/ 0 h 48"/>
              <a:gd name="T4" fmla="*/ 3 w 59"/>
              <a:gd name="T5" fmla="*/ 5 h 48"/>
              <a:gd name="T6" fmla="*/ 0 w 59"/>
              <a:gd name="T7" fmla="*/ 21 h 48"/>
              <a:gd name="T8" fmla="*/ 3 w 59"/>
              <a:gd name="T9" fmla="*/ 45 h 48"/>
              <a:gd name="T10" fmla="*/ 54 w 59"/>
              <a:gd name="T11" fmla="*/ 48 h 48"/>
              <a:gd name="T12" fmla="*/ 56 w 59"/>
              <a:gd name="T13" fmla="*/ 24 h 48"/>
              <a:gd name="T14" fmla="*/ 59 w 59"/>
              <a:gd name="T15" fmla="*/ 8 h 48"/>
              <a:gd name="T16" fmla="*/ 24 w 59"/>
              <a:gd name="T17" fmla="*/ 3 h 48"/>
              <a:gd name="T18" fmla="*/ 38 w 59"/>
              <a:gd name="T19" fmla="*/ 5 h 48"/>
              <a:gd name="T20" fmla="*/ 24 w 59"/>
              <a:gd name="T21" fmla="*/ 3 h 48"/>
              <a:gd name="T22" fmla="*/ 6 w 59"/>
              <a:gd name="T23" fmla="*/ 45 h 48"/>
              <a:gd name="T24" fmla="*/ 11 w 59"/>
              <a:gd name="T25" fmla="*/ 24 h 48"/>
              <a:gd name="T26" fmla="*/ 14 w 59"/>
              <a:gd name="T27" fmla="*/ 29 h 48"/>
              <a:gd name="T28" fmla="*/ 22 w 59"/>
              <a:gd name="T29" fmla="*/ 27 h 48"/>
              <a:gd name="T30" fmla="*/ 38 w 59"/>
              <a:gd name="T31" fmla="*/ 24 h 48"/>
              <a:gd name="T32" fmla="*/ 40 w 59"/>
              <a:gd name="T33" fmla="*/ 29 h 48"/>
              <a:gd name="T34" fmla="*/ 48 w 59"/>
              <a:gd name="T35" fmla="*/ 27 h 48"/>
              <a:gd name="T36" fmla="*/ 54 w 59"/>
              <a:gd name="T37" fmla="*/ 24 h 48"/>
              <a:gd name="T38" fmla="*/ 14 w 59"/>
              <a:gd name="T39" fmla="*/ 27 h 48"/>
              <a:gd name="T40" fmla="*/ 19 w 59"/>
              <a:gd name="T41" fmla="*/ 19 h 48"/>
              <a:gd name="T42" fmla="*/ 14 w 59"/>
              <a:gd name="T43" fmla="*/ 27 h 48"/>
              <a:gd name="T44" fmla="*/ 40 w 59"/>
              <a:gd name="T45" fmla="*/ 19 h 48"/>
              <a:gd name="T46" fmla="*/ 46 w 59"/>
              <a:gd name="T47" fmla="*/ 27 h 48"/>
              <a:gd name="T48" fmla="*/ 56 w 59"/>
              <a:gd name="T49" fmla="*/ 21 h 48"/>
              <a:gd name="T50" fmla="*/ 48 w 59"/>
              <a:gd name="T51" fmla="*/ 19 h 48"/>
              <a:gd name="T52" fmla="*/ 40 w 59"/>
              <a:gd name="T53" fmla="*/ 16 h 48"/>
              <a:gd name="T54" fmla="*/ 38 w 59"/>
              <a:gd name="T55" fmla="*/ 21 h 48"/>
              <a:gd name="T56" fmla="*/ 22 w 59"/>
              <a:gd name="T57" fmla="*/ 19 h 48"/>
              <a:gd name="T58" fmla="*/ 14 w 59"/>
              <a:gd name="T59" fmla="*/ 16 h 48"/>
              <a:gd name="T60" fmla="*/ 11 w 59"/>
              <a:gd name="T61" fmla="*/ 21 h 48"/>
              <a:gd name="T62" fmla="*/ 3 w 59"/>
              <a:gd name="T63" fmla="*/ 8 h 48"/>
              <a:gd name="T64" fmla="*/ 56 w 59"/>
              <a:gd name="T65" fmla="*/ 21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9" h="48">
                <a:moveTo>
                  <a:pt x="56" y="5"/>
                </a:moveTo>
                <a:cubicBezTo>
                  <a:pt x="40" y="5"/>
                  <a:pt x="40" y="5"/>
                  <a:pt x="40" y="5"/>
                </a:cubicBezTo>
                <a:cubicBezTo>
                  <a:pt x="40" y="2"/>
                  <a:pt x="38" y="0"/>
                  <a:pt x="35" y="0"/>
                </a:cubicBezTo>
                <a:cubicBezTo>
                  <a:pt x="24" y="0"/>
                  <a:pt x="24" y="0"/>
                  <a:pt x="24" y="0"/>
                </a:cubicBezTo>
                <a:cubicBezTo>
                  <a:pt x="21" y="0"/>
                  <a:pt x="19" y="2"/>
                  <a:pt x="19" y="5"/>
                </a:cubicBezTo>
                <a:cubicBezTo>
                  <a:pt x="3" y="5"/>
                  <a:pt x="3" y="5"/>
                  <a:pt x="3" y="5"/>
                </a:cubicBezTo>
                <a:cubicBezTo>
                  <a:pt x="2" y="5"/>
                  <a:pt x="0" y="7"/>
                  <a:pt x="0" y="8"/>
                </a:cubicBezTo>
                <a:cubicBezTo>
                  <a:pt x="0" y="21"/>
                  <a:pt x="0" y="21"/>
                  <a:pt x="0" y="21"/>
                </a:cubicBezTo>
                <a:cubicBezTo>
                  <a:pt x="0" y="23"/>
                  <a:pt x="2" y="24"/>
                  <a:pt x="3" y="24"/>
                </a:cubicBezTo>
                <a:cubicBezTo>
                  <a:pt x="3" y="45"/>
                  <a:pt x="3" y="45"/>
                  <a:pt x="3" y="45"/>
                </a:cubicBezTo>
                <a:cubicBezTo>
                  <a:pt x="3" y="47"/>
                  <a:pt x="4" y="48"/>
                  <a:pt x="6" y="48"/>
                </a:cubicBezTo>
                <a:cubicBezTo>
                  <a:pt x="54" y="48"/>
                  <a:pt x="54" y="48"/>
                  <a:pt x="54" y="48"/>
                </a:cubicBezTo>
                <a:cubicBezTo>
                  <a:pt x="55" y="48"/>
                  <a:pt x="56" y="47"/>
                  <a:pt x="56" y="45"/>
                </a:cubicBezTo>
                <a:cubicBezTo>
                  <a:pt x="56" y="24"/>
                  <a:pt x="56" y="24"/>
                  <a:pt x="56" y="24"/>
                </a:cubicBezTo>
                <a:cubicBezTo>
                  <a:pt x="58" y="24"/>
                  <a:pt x="59" y="23"/>
                  <a:pt x="59" y="21"/>
                </a:cubicBezTo>
                <a:cubicBezTo>
                  <a:pt x="59" y="8"/>
                  <a:pt x="59" y="8"/>
                  <a:pt x="59" y="8"/>
                </a:cubicBezTo>
                <a:cubicBezTo>
                  <a:pt x="59" y="7"/>
                  <a:pt x="58" y="5"/>
                  <a:pt x="56" y="5"/>
                </a:cubicBezTo>
                <a:close/>
                <a:moveTo>
                  <a:pt x="24" y="3"/>
                </a:moveTo>
                <a:cubicBezTo>
                  <a:pt x="35" y="3"/>
                  <a:pt x="35" y="3"/>
                  <a:pt x="35" y="3"/>
                </a:cubicBezTo>
                <a:cubicBezTo>
                  <a:pt x="36" y="3"/>
                  <a:pt x="38" y="4"/>
                  <a:pt x="38" y="5"/>
                </a:cubicBezTo>
                <a:cubicBezTo>
                  <a:pt x="22" y="5"/>
                  <a:pt x="22" y="5"/>
                  <a:pt x="22" y="5"/>
                </a:cubicBezTo>
                <a:cubicBezTo>
                  <a:pt x="22" y="4"/>
                  <a:pt x="23" y="3"/>
                  <a:pt x="24" y="3"/>
                </a:cubicBezTo>
                <a:close/>
                <a:moveTo>
                  <a:pt x="54" y="45"/>
                </a:moveTo>
                <a:cubicBezTo>
                  <a:pt x="6" y="45"/>
                  <a:pt x="6" y="45"/>
                  <a:pt x="6" y="45"/>
                </a:cubicBezTo>
                <a:cubicBezTo>
                  <a:pt x="6" y="24"/>
                  <a:pt x="6" y="24"/>
                  <a:pt x="6" y="24"/>
                </a:cubicBezTo>
                <a:cubicBezTo>
                  <a:pt x="11" y="24"/>
                  <a:pt x="11" y="24"/>
                  <a:pt x="11" y="24"/>
                </a:cubicBezTo>
                <a:cubicBezTo>
                  <a:pt x="11" y="27"/>
                  <a:pt x="11" y="27"/>
                  <a:pt x="11" y="27"/>
                </a:cubicBezTo>
                <a:cubicBezTo>
                  <a:pt x="11" y="28"/>
                  <a:pt x="12" y="29"/>
                  <a:pt x="14" y="29"/>
                </a:cubicBezTo>
                <a:cubicBezTo>
                  <a:pt x="19" y="29"/>
                  <a:pt x="19" y="29"/>
                  <a:pt x="19" y="29"/>
                </a:cubicBezTo>
                <a:cubicBezTo>
                  <a:pt x="20" y="29"/>
                  <a:pt x="22" y="28"/>
                  <a:pt x="22" y="27"/>
                </a:cubicBezTo>
                <a:cubicBezTo>
                  <a:pt x="22" y="24"/>
                  <a:pt x="22" y="24"/>
                  <a:pt x="22" y="24"/>
                </a:cubicBezTo>
                <a:cubicBezTo>
                  <a:pt x="38" y="24"/>
                  <a:pt x="38" y="24"/>
                  <a:pt x="38" y="24"/>
                </a:cubicBezTo>
                <a:cubicBezTo>
                  <a:pt x="38" y="27"/>
                  <a:pt x="38" y="27"/>
                  <a:pt x="38" y="27"/>
                </a:cubicBezTo>
                <a:cubicBezTo>
                  <a:pt x="38" y="28"/>
                  <a:pt x="39" y="29"/>
                  <a:pt x="40" y="29"/>
                </a:cubicBezTo>
                <a:cubicBezTo>
                  <a:pt x="46" y="29"/>
                  <a:pt x="46" y="29"/>
                  <a:pt x="46" y="29"/>
                </a:cubicBezTo>
                <a:cubicBezTo>
                  <a:pt x="47" y="29"/>
                  <a:pt x="48" y="28"/>
                  <a:pt x="48" y="27"/>
                </a:cubicBezTo>
                <a:cubicBezTo>
                  <a:pt x="48" y="24"/>
                  <a:pt x="48" y="24"/>
                  <a:pt x="48" y="24"/>
                </a:cubicBezTo>
                <a:cubicBezTo>
                  <a:pt x="54" y="24"/>
                  <a:pt x="54" y="24"/>
                  <a:pt x="54" y="24"/>
                </a:cubicBezTo>
                <a:lnTo>
                  <a:pt x="54" y="45"/>
                </a:lnTo>
                <a:close/>
                <a:moveTo>
                  <a:pt x="14" y="27"/>
                </a:moveTo>
                <a:cubicBezTo>
                  <a:pt x="14" y="19"/>
                  <a:pt x="14" y="19"/>
                  <a:pt x="14" y="19"/>
                </a:cubicBezTo>
                <a:cubicBezTo>
                  <a:pt x="19" y="19"/>
                  <a:pt x="19" y="19"/>
                  <a:pt x="19" y="19"/>
                </a:cubicBezTo>
                <a:cubicBezTo>
                  <a:pt x="19" y="27"/>
                  <a:pt x="19" y="27"/>
                  <a:pt x="19" y="27"/>
                </a:cubicBezTo>
                <a:lnTo>
                  <a:pt x="14" y="27"/>
                </a:lnTo>
                <a:close/>
                <a:moveTo>
                  <a:pt x="40" y="27"/>
                </a:moveTo>
                <a:cubicBezTo>
                  <a:pt x="40" y="19"/>
                  <a:pt x="40" y="19"/>
                  <a:pt x="40" y="19"/>
                </a:cubicBezTo>
                <a:cubicBezTo>
                  <a:pt x="46" y="19"/>
                  <a:pt x="46" y="19"/>
                  <a:pt x="46" y="19"/>
                </a:cubicBezTo>
                <a:cubicBezTo>
                  <a:pt x="46" y="27"/>
                  <a:pt x="46" y="27"/>
                  <a:pt x="46" y="27"/>
                </a:cubicBezTo>
                <a:lnTo>
                  <a:pt x="40" y="27"/>
                </a:lnTo>
                <a:close/>
                <a:moveTo>
                  <a:pt x="56" y="21"/>
                </a:moveTo>
                <a:cubicBezTo>
                  <a:pt x="48" y="21"/>
                  <a:pt x="48" y="21"/>
                  <a:pt x="48" y="21"/>
                </a:cubicBezTo>
                <a:cubicBezTo>
                  <a:pt x="48" y="19"/>
                  <a:pt x="48" y="19"/>
                  <a:pt x="48" y="19"/>
                </a:cubicBezTo>
                <a:cubicBezTo>
                  <a:pt x="48" y="17"/>
                  <a:pt x="47" y="16"/>
                  <a:pt x="46" y="16"/>
                </a:cubicBezTo>
                <a:cubicBezTo>
                  <a:pt x="40" y="16"/>
                  <a:pt x="40" y="16"/>
                  <a:pt x="40" y="16"/>
                </a:cubicBezTo>
                <a:cubicBezTo>
                  <a:pt x="39" y="16"/>
                  <a:pt x="38" y="17"/>
                  <a:pt x="38" y="19"/>
                </a:cubicBezTo>
                <a:cubicBezTo>
                  <a:pt x="38" y="21"/>
                  <a:pt x="38" y="21"/>
                  <a:pt x="38" y="21"/>
                </a:cubicBezTo>
                <a:cubicBezTo>
                  <a:pt x="22" y="21"/>
                  <a:pt x="22" y="21"/>
                  <a:pt x="22" y="21"/>
                </a:cubicBezTo>
                <a:cubicBezTo>
                  <a:pt x="22" y="19"/>
                  <a:pt x="22" y="19"/>
                  <a:pt x="22" y="19"/>
                </a:cubicBezTo>
                <a:cubicBezTo>
                  <a:pt x="22" y="17"/>
                  <a:pt x="20" y="16"/>
                  <a:pt x="19" y="16"/>
                </a:cubicBezTo>
                <a:cubicBezTo>
                  <a:pt x="14" y="16"/>
                  <a:pt x="14" y="16"/>
                  <a:pt x="14" y="16"/>
                </a:cubicBezTo>
                <a:cubicBezTo>
                  <a:pt x="12" y="16"/>
                  <a:pt x="11" y="17"/>
                  <a:pt x="11" y="19"/>
                </a:cubicBezTo>
                <a:cubicBezTo>
                  <a:pt x="11" y="21"/>
                  <a:pt x="11" y="21"/>
                  <a:pt x="11" y="21"/>
                </a:cubicBezTo>
                <a:cubicBezTo>
                  <a:pt x="3" y="21"/>
                  <a:pt x="3" y="21"/>
                  <a:pt x="3" y="21"/>
                </a:cubicBezTo>
                <a:cubicBezTo>
                  <a:pt x="3" y="8"/>
                  <a:pt x="3" y="8"/>
                  <a:pt x="3" y="8"/>
                </a:cubicBezTo>
                <a:cubicBezTo>
                  <a:pt x="56" y="8"/>
                  <a:pt x="56" y="8"/>
                  <a:pt x="56" y="8"/>
                </a:cubicBezTo>
                <a:lnTo>
                  <a:pt x="56" y="21"/>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
        <p:nvSpPr>
          <p:cNvPr id="34" name="Freeform 72"/>
          <p:cNvSpPr>
            <a:spLocks noEditPoints="1"/>
          </p:cNvSpPr>
          <p:nvPr/>
        </p:nvSpPr>
        <p:spPr bwMode="auto">
          <a:xfrm>
            <a:off x="3202544" y="2700865"/>
            <a:ext cx="216930" cy="252822"/>
          </a:xfrm>
          <a:custGeom>
            <a:avLst/>
            <a:gdLst>
              <a:gd name="T0" fmla="*/ 13 w 59"/>
              <a:gd name="T1" fmla="*/ 39 h 58"/>
              <a:gd name="T2" fmla="*/ 15 w 59"/>
              <a:gd name="T3" fmla="*/ 38 h 58"/>
              <a:gd name="T4" fmla="*/ 15 w 59"/>
              <a:gd name="T5" fmla="*/ 37 h 58"/>
              <a:gd name="T6" fmla="*/ 14 w 59"/>
              <a:gd name="T7" fmla="*/ 36 h 58"/>
              <a:gd name="T8" fmla="*/ 13 w 59"/>
              <a:gd name="T9" fmla="*/ 36 h 58"/>
              <a:gd name="T10" fmla="*/ 11 w 59"/>
              <a:gd name="T11" fmla="*/ 37 h 58"/>
              <a:gd name="T12" fmla="*/ 11 w 59"/>
              <a:gd name="T13" fmla="*/ 38 h 58"/>
              <a:gd name="T14" fmla="*/ 12 w 59"/>
              <a:gd name="T15" fmla="*/ 40 h 58"/>
              <a:gd name="T16" fmla="*/ 13 w 59"/>
              <a:gd name="T17" fmla="*/ 39 h 58"/>
              <a:gd name="T18" fmla="*/ 22 w 59"/>
              <a:gd name="T19" fmla="*/ 38 h 58"/>
              <a:gd name="T20" fmla="*/ 20 w 59"/>
              <a:gd name="T21" fmla="*/ 37 h 58"/>
              <a:gd name="T22" fmla="*/ 19 w 59"/>
              <a:gd name="T23" fmla="*/ 37 h 58"/>
              <a:gd name="T24" fmla="*/ 6 w 59"/>
              <a:gd name="T25" fmla="*/ 51 h 58"/>
              <a:gd name="T26" fmla="*/ 6 w 59"/>
              <a:gd name="T27" fmla="*/ 52 h 58"/>
              <a:gd name="T28" fmla="*/ 7 w 59"/>
              <a:gd name="T29" fmla="*/ 53 h 58"/>
              <a:gd name="T30" fmla="*/ 8 w 59"/>
              <a:gd name="T31" fmla="*/ 53 h 58"/>
              <a:gd name="T32" fmla="*/ 21 w 59"/>
              <a:gd name="T33" fmla="*/ 39 h 58"/>
              <a:gd name="T34" fmla="*/ 22 w 59"/>
              <a:gd name="T35" fmla="*/ 38 h 58"/>
              <a:gd name="T36" fmla="*/ 22 w 59"/>
              <a:gd name="T37" fmla="*/ 44 h 58"/>
              <a:gd name="T38" fmla="*/ 21 w 59"/>
              <a:gd name="T39" fmla="*/ 44 h 58"/>
              <a:gd name="T40" fmla="*/ 17 w 59"/>
              <a:gd name="T41" fmla="*/ 48 h 58"/>
              <a:gd name="T42" fmla="*/ 16 w 59"/>
              <a:gd name="T43" fmla="*/ 49 h 58"/>
              <a:gd name="T44" fmla="*/ 18 w 59"/>
              <a:gd name="T45" fmla="*/ 50 h 58"/>
              <a:gd name="T46" fmla="*/ 19 w 59"/>
              <a:gd name="T47" fmla="*/ 50 h 58"/>
              <a:gd name="T48" fmla="*/ 23 w 59"/>
              <a:gd name="T49" fmla="*/ 46 h 58"/>
              <a:gd name="T50" fmla="*/ 23 w 59"/>
              <a:gd name="T51" fmla="*/ 45 h 58"/>
              <a:gd name="T52" fmla="*/ 22 w 59"/>
              <a:gd name="T53" fmla="*/ 44 h 58"/>
              <a:gd name="T54" fmla="*/ 59 w 59"/>
              <a:gd name="T55" fmla="*/ 1 h 58"/>
              <a:gd name="T56" fmla="*/ 58 w 59"/>
              <a:gd name="T57" fmla="*/ 0 h 58"/>
              <a:gd name="T58" fmla="*/ 57 w 59"/>
              <a:gd name="T59" fmla="*/ 0 h 58"/>
              <a:gd name="T60" fmla="*/ 57 w 59"/>
              <a:gd name="T61" fmla="*/ 0 h 58"/>
              <a:gd name="T62" fmla="*/ 1 w 59"/>
              <a:gd name="T63" fmla="*/ 24 h 58"/>
              <a:gd name="T64" fmla="*/ 1 w 59"/>
              <a:gd name="T65" fmla="*/ 24 h 58"/>
              <a:gd name="T66" fmla="*/ 1 w 59"/>
              <a:gd name="T67" fmla="*/ 24 h 58"/>
              <a:gd name="T68" fmla="*/ 1 w 59"/>
              <a:gd name="T69" fmla="*/ 24 h 58"/>
              <a:gd name="T70" fmla="*/ 0 w 59"/>
              <a:gd name="T71" fmla="*/ 25 h 58"/>
              <a:gd name="T72" fmla="*/ 1 w 59"/>
              <a:gd name="T73" fmla="*/ 26 h 58"/>
              <a:gd name="T74" fmla="*/ 1 w 59"/>
              <a:gd name="T75" fmla="*/ 26 h 58"/>
              <a:gd name="T76" fmla="*/ 23 w 59"/>
              <a:gd name="T77" fmla="*/ 35 h 58"/>
              <a:gd name="T78" fmla="*/ 32 w 59"/>
              <a:gd name="T79" fmla="*/ 57 h 58"/>
              <a:gd name="T80" fmla="*/ 32 w 59"/>
              <a:gd name="T81" fmla="*/ 57 h 58"/>
              <a:gd name="T82" fmla="*/ 34 w 59"/>
              <a:gd name="T83" fmla="*/ 58 h 58"/>
              <a:gd name="T84" fmla="*/ 35 w 59"/>
              <a:gd name="T85" fmla="*/ 58 h 58"/>
              <a:gd name="T86" fmla="*/ 35 w 59"/>
              <a:gd name="T87" fmla="*/ 58 h 58"/>
              <a:gd name="T88" fmla="*/ 35 w 59"/>
              <a:gd name="T89" fmla="*/ 58 h 58"/>
              <a:gd name="T90" fmla="*/ 35 w 59"/>
              <a:gd name="T91" fmla="*/ 58 h 58"/>
              <a:gd name="T92" fmla="*/ 59 w 59"/>
              <a:gd name="T93" fmla="*/ 2 h 58"/>
              <a:gd name="T94" fmla="*/ 59 w 59"/>
              <a:gd name="T95" fmla="*/ 2 h 58"/>
              <a:gd name="T96" fmla="*/ 59 w 59"/>
              <a:gd name="T97" fmla="*/ 1 h 58"/>
              <a:gd name="T98" fmla="*/ 5 w 59"/>
              <a:gd name="T99" fmla="*/ 25 h 58"/>
              <a:gd name="T100" fmla="*/ 52 w 59"/>
              <a:gd name="T101" fmla="*/ 5 h 58"/>
              <a:gd name="T102" fmla="*/ 24 w 59"/>
              <a:gd name="T103" fmla="*/ 33 h 58"/>
              <a:gd name="T104" fmla="*/ 5 w 59"/>
              <a:gd name="T105" fmla="*/ 25 h 58"/>
              <a:gd name="T106" fmla="*/ 34 w 59"/>
              <a:gd name="T107" fmla="*/ 54 h 58"/>
              <a:gd name="T108" fmla="*/ 26 w 59"/>
              <a:gd name="T109" fmla="*/ 35 h 58"/>
              <a:gd name="T110" fmla="*/ 54 w 59"/>
              <a:gd name="T111" fmla="*/ 7 h 58"/>
              <a:gd name="T112" fmla="*/ 34 w 59"/>
              <a:gd name="T113" fmla="*/ 5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8">
                <a:moveTo>
                  <a:pt x="13" y="39"/>
                </a:moveTo>
                <a:cubicBezTo>
                  <a:pt x="15" y="38"/>
                  <a:pt x="15" y="38"/>
                  <a:pt x="15" y="38"/>
                </a:cubicBezTo>
                <a:cubicBezTo>
                  <a:pt x="15" y="38"/>
                  <a:pt x="15" y="37"/>
                  <a:pt x="15" y="37"/>
                </a:cubicBezTo>
                <a:cubicBezTo>
                  <a:pt x="15" y="36"/>
                  <a:pt x="14" y="36"/>
                  <a:pt x="14" y="36"/>
                </a:cubicBezTo>
                <a:cubicBezTo>
                  <a:pt x="13" y="36"/>
                  <a:pt x="13" y="36"/>
                  <a:pt x="13" y="36"/>
                </a:cubicBezTo>
                <a:cubicBezTo>
                  <a:pt x="11" y="37"/>
                  <a:pt x="11" y="37"/>
                  <a:pt x="11" y="37"/>
                </a:cubicBezTo>
                <a:cubicBezTo>
                  <a:pt x="11" y="38"/>
                  <a:pt x="11" y="38"/>
                  <a:pt x="11" y="38"/>
                </a:cubicBezTo>
                <a:cubicBezTo>
                  <a:pt x="11" y="39"/>
                  <a:pt x="12" y="40"/>
                  <a:pt x="12" y="40"/>
                </a:cubicBezTo>
                <a:cubicBezTo>
                  <a:pt x="13" y="40"/>
                  <a:pt x="13" y="40"/>
                  <a:pt x="13" y="39"/>
                </a:cubicBezTo>
                <a:close/>
                <a:moveTo>
                  <a:pt x="22" y="38"/>
                </a:moveTo>
                <a:cubicBezTo>
                  <a:pt x="22" y="38"/>
                  <a:pt x="21" y="37"/>
                  <a:pt x="20" y="37"/>
                </a:cubicBezTo>
                <a:cubicBezTo>
                  <a:pt x="20" y="37"/>
                  <a:pt x="20" y="37"/>
                  <a:pt x="19" y="37"/>
                </a:cubicBezTo>
                <a:cubicBezTo>
                  <a:pt x="6" y="51"/>
                  <a:pt x="6" y="51"/>
                  <a:pt x="6" y="51"/>
                </a:cubicBezTo>
                <a:cubicBezTo>
                  <a:pt x="6" y="51"/>
                  <a:pt x="6" y="51"/>
                  <a:pt x="6" y="52"/>
                </a:cubicBezTo>
                <a:cubicBezTo>
                  <a:pt x="6" y="52"/>
                  <a:pt x="6" y="53"/>
                  <a:pt x="7" y="53"/>
                </a:cubicBezTo>
                <a:cubicBezTo>
                  <a:pt x="7" y="53"/>
                  <a:pt x="8" y="53"/>
                  <a:pt x="8" y="53"/>
                </a:cubicBezTo>
                <a:cubicBezTo>
                  <a:pt x="21" y="39"/>
                  <a:pt x="21" y="39"/>
                  <a:pt x="21" y="39"/>
                </a:cubicBezTo>
                <a:cubicBezTo>
                  <a:pt x="22" y="39"/>
                  <a:pt x="22" y="39"/>
                  <a:pt x="22" y="38"/>
                </a:cubicBezTo>
                <a:close/>
                <a:moveTo>
                  <a:pt x="22" y="44"/>
                </a:moveTo>
                <a:cubicBezTo>
                  <a:pt x="21" y="44"/>
                  <a:pt x="21" y="44"/>
                  <a:pt x="21" y="44"/>
                </a:cubicBezTo>
                <a:cubicBezTo>
                  <a:pt x="17" y="48"/>
                  <a:pt x="17" y="48"/>
                  <a:pt x="17" y="48"/>
                </a:cubicBezTo>
                <a:cubicBezTo>
                  <a:pt x="16" y="48"/>
                  <a:pt x="16" y="49"/>
                  <a:pt x="16" y="49"/>
                </a:cubicBezTo>
                <a:cubicBezTo>
                  <a:pt x="16" y="50"/>
                  <a:pt x="17" y="50"/>
                  <a:pt x="18" y="50"/>
                </a:cubicBezTo>
                <a:cubicBezTo>
                  <a:pt x="18" y="50"/>
                  <a:pt x="18" y="50"/>
                  <a:pt x="19" y="50"/>
                </a:cubicBezTo>
                <a:cubicBezTo>
                  <a:pt x="23" y="46"/>
                  <a:pt x="23" y="46"/>
                  <a:pt x="23" y="46"/>
                </a:cubicBezTo>
                <a:cubicBezTo>
                  <a:pt x="23" y="46"/>
                  <a:pt x="23" y="45"/>
                  <a:pt x="23" y="45"/>
                </a:cubicBezTo>
                <a:cubicBezTo>
                  <a:pt x="23" y="44"/>
                  <a:pt x="22" y="44"/>
                  <a:pt x="22" y="44"/>
                </a:cubicBezTo>
                <a:close/>
                <a:moveTo>
                  <a:pt x="59" y="1"/>
                </a:moveTo>
                <a:cubicBezTo>
                  <a:pt x="59" y="0"/>
                  <a:pt x="58" y="0"/>
                  <a:pt x="58" y="0"/>
                </a:cubicBezTo>
                <a:cubicBezTo>
                  <a:pt x="57" y="0"/>
                  <a:pt x="57" y="0"/>
                  <a:pt x="57" y="0"/>
                </a:cubicBezTo>
                <a:cubicBezTo>
                  <a:pt x="57" y="0"/>
                  <a:pt x="57" y="0"/>
                  <a:pt x="57" y="0"/>
                </a:cubicBezTo>
                <a:cubicBezTo>
                  <a:pt x="1" y="24"/>
                  <a:pt x="1" y="24"/>
                  <a:pt x="1" y="24"/>
                </a:cubicBezTo>
                <a:cubicBezTo>
                  <a:pt x="1" y="24"/>
                  <a:pt x="1" y="24"/>
                  <a:pt x="1" y="24"/>
                </a:cubicBezTo>
                <a:cubicBezTo>
                  <a:pt x="1" y="24"/>
                  <a:pt x="1" y="24"/>
                  <a:pt x="1" y="24"/>
                </a:cubicBezTo>
                <a:cubicBezTo>
                  <a:pt x="1" y="24"/>
                  <a:pt x="1" y="24"/>
                  <a:pt x="1" y="24"/>
                </a:cubicBezTo>
                <a:cubicBezTo>
                  <a:pt x="1" y="24"/>
                  <a:pt x="0" y="24"/>
                  <a:pt x="0" y="25"/>
                </a:cubicBezTo>
                <a:cubicBezTo>
                  <a:pt x="0" y="26"/>
                  <a:pt x="1" y="26"/>
                  <a:pt x="1" y="26"/>
                </a:cubicBezTo>
                <a:cubicBezTo>
                  <a:pt x="1" y="26"/>
                  <a:pt x="1" y="26"/>
                  <a:pt x="1" y="26"/>
                </a:cubicBezTo>
                <a:cubicBezTo>
                  <a:pt x="23" y="35"/>
                  <a:pt x="23" y="35"/>
                  <a:pt x="23" y="35"/>
                </a:cubicBezTo>
                <a:cubicBezTo>
                  <a:pt x="32" y="57"/>
                  <a:pt x="32" y="57"/>
                  <a:pt x="32" y="57"/>
                </a:cubicBezTo>
                <a:cubicBezTo>
                  <a:pt x="32" y="57"/>
                  <a:pt x="32" y="57"/>
                  <a:pt x="32" y="57"/>
                </a:cubicBezTo>
                <a:cubicBezTo>
                  <a:pt x="33" y="58"/>
                  <a:pt x="33" y="58"/>
                  <a:pt x="34" y="58"/>
                </a:cubicBezTo>
                <a:cubicBezTo>
                  <a:pt x="34" y="58"/>
                  <a:pt x="35" y="58"/>
                  <a:pt x="35" y="58"/>
                </a:cubicBezTo>
                <a:cubicBezTo>
                  <a:pt x="35" y="58"/>
                  <a:pt x="35" y="58"/>
                  <a:pt x="35" y="58"/>
                </a:cubicBezTo>
                <a:cubicBezTo>
                  <a:pt x="35" y="58"/>
                  <a:pt x="35" y="58"/>
                  <a:pt x="35" y="58"/>
                </a:cubicBezTo>
                <a:cubicBezTo>
                  <a:pt x="35" y="58"/>
                  <a:pt x="35" y="58"/>
                  <a:pt x="35" y="58"/>
                </a:cubicBezTo>
                <a:cubicBezTo>
                  <a:pt x="59" y="2"/>
                  <a:pt x="59" y="2"/>
                  <a:pt x="59" y="2"/>
                </a:cubicBezTo>
                <a:cubicBezTo>
                  <a:pt x="59" y="2"/>
                  <a:pt x="59" y="2"/>
                  <a:pt x="59" y="2"/>
                </a:cubicBezTo>
                <a:cubicBezTo>
                  <a:pt x="59" y="1"/>
                  <a:pt x="59" y="1"/>
                  <a:pt x="59" y="1"/>
                </a:cubicBezTo>
                <a:close/>
                <a:moveTo>
                  <a:pt x="5" y="25"/>
                </a:moveTo>
                <a:cubicBezTo>
                  <a:pt x="52" y="5"/>
                  <a:pt x="52" y="5"/>
                  <a:pt x="52" y="5"/>
                </a:cubicBezTo>
                <a:cubicBezTo>
                  <a:pt x="24" y="33"/>
                  <a:pt x="24" y="33"/>
                  <a:pt x="24" y="33"/>
                </a:cubicBezTo>
                <a:lnTo>
                  <a:pt x="5" y="25"/>
                </a:lnTo>
                <a:close/>
                <a:moveTo>
                  <a:pt x="34" y="54"/>
                </a:moveTo>
                <a:cubicBezTo>
                  <a:pt x="26" y="35"/>
                  <a:pt x="26" y="35"/>
                  <a:pt x="26" y="35"/>
                </a:cubicBezTo>
                <a:cubicBezTo>
                  <a:pt x="54" y="7"/>
                  <a:pt x="54" y="7"/>
                  <a:pt x="54" y="7"/>
                </a:cubicBezTo>
                <a:lnTo>
                  <a:pt x="34" y="54"/>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th-TH">
              <a:solidFill>
                <a:schemeClr val="accent3"/>
              </a:solidFill>
              <a:latin typeface="Gothom"/>
            </a:endParaRPr>
          </a:p>
        </p:txBody>
      </p:sp>
    </p:spTree>
    <p:extLst>
      <p:ext uri="{BB962C8B-B14F-4D97-AF65-F5344CB8AC3E}">
        <p14:creationId xmlns:p14="http://schemas.microsoft.com/office/powerpoint/2010/main" val="29388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edge">
                                      <p:cBhvr>
                                        <p:cTn id="7" dur="1000"/>
                                        <p:tgtEl>
                                          <p:spTgt spid="20"/>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wipe(left)">
                                      <p:cBhvr>
                                        <p:cTn id="11" dur="500"/>
                                        <p:tgtEl>
                                          <p:spTgt spid="21"/>
                                        </p:tgtEl>
                                      </p:cBhvr>
                                    </p:animEffect>
                                  </p:childTnLst>
                                </p:cTn>
                              </p:par>
                            </p:childTnLst>
                          </p:cTn>
                        </p:par>
                        <p:par>
                          <p:cTn id="12" fill="hold">
                            <p:stCondLst>
                              <p:cond delay="1500"/>
                            </p:stCondLst>
                            <p:childTnLst>
                              <p:par>
                                <p:cTn id="13" presetID="23" presetClass="entr" presetSubtype="16" fill="hold" nodeType="after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p:cTn id="15" dur="500" fill="hold"/>
                                        <p:tgtEl>
                                          <p:spTgt spid="26"/>
                                        </p:tgtEl>
                                        <p:attrNameLst>
                                          <p:attrName>ppt_w</p:attrName>
                                        </p:attrNameLst>
                                      </p:cBhvr>
                                      <p:tavLst>
                                        <p:tav tm="0">
                                          <p:val>
                                            <p:fltVal val="0"/>
                                          </p:val>
                                        </p:tav>
                                        <p:tav tm="100000">
                                          <p:val>
                                            <p:strVal val="#ppt_w"/>
                                          </p:val>
                                        </p:tav>
                                      </p:tavLst>
                                    </p:anim>
                                    <p:anim calcmode="lin" valueType="num">
                                      <p:cBhvr>
                                        <p:cTn id="16" dur="500" fill="hold"/>
                                        <p:tgtEl>
                                          <p:spTgt spid="26"/>
                                        </p:tgtEl>
                                        <p:attrNameLst>
                                          <p:attrName>ppt_h</p:attrName>
                                        </p:attrNameLst>
                                      </p:cBhvr>
                                      <p:tavLst>
                                        <p:tav tm="0">
                                          <p:val>
                                            <p:fltVal val="0"/>
                                          </p:val>
                                        </p:tav>
                                        <p:tav tm="100000">
                                          <p:val>
                                            <p:strVal val="#ppt_h"/>
                                          </p:val>
                                        </p:tav>
                                      </p:tavLst>
                                    </p:anim>
                                  </p:childTnLst>
                                </p:cTn>
                              </p:par>
                            </p:childTnLst>
                          </p:cTn>
                        </p:par>
                        <p:par>
                          <p:cTn id="17" fill="hold">
                            <p:stCondLst>
                              <p:cond delay="2000"/>
                            </p:stCondLst>
                            <p:childTnLst>
                              <p:par>
                                <p:cTn id="18" presetID="22" presetClass="entr" presetSubtype="8" fill="hold" grpId="0"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left)">
                                      <p:cBhvr>
                                        <p:cTn id="20" dur="500"/>
                                        <p:tgtEl>
                                          <p:spTgt spid="23"/>
                                        </p:tgtEl>
                                      </p:cBhvr>
                                    </p:animEffect>
                                  </p:childTnLst>
                                </p:cTn>
                              </p:par>
                            </p:childTnLst>
                          </p:cTn>
                        </p:par>
                        <p:par>
                          <p:cTn id="21" fill="hold">
                            <p:stCondLst>
                              <p:cond delay="2500"/>
                            </p:stCondLst>
                            <p:childTnLst>
                              <p:par>
                                <p:cTn id="22" presetID="22" presetClass="entr" presetSubtype="8"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wipe(left)">
                                      <p:cBhvr>
                                        <p:cTn id="24" dur="500"/>
                                        <p:tgtEl>
                                          <p:spTgt spid="24"/>
                                        </p:tgtEl>
                                      </p:cBhvr>
                                    </p:animEffect>
                                  </p:childTnLst>
                                </p:cTn>
                              </p:par>
                            </p:childTnLst>
                          </p:cTn>
                        </p:par>
                        <p:par>
                          <p:cTn id="25" fill="hold">
                            <p:stCondLst>
                              <p:cond delay="3000"/>
                            </p:stCondLst>
                            <p:childTnLst>
                              <p:par>
                                <p:cTn id="26" presetID="22" presetClass="entr" presetSubtype="8" fill="hold" grpId="0" nodeType="after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wipe(left)">
                                      <p:cBhvr>
                                        <p:cTn id="2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0" grpId="0">
        <p:bldAsOne/>
      </p:bldGraphic>
      <p:bldP spid="21" grpId="0"/>
      <p:bldP spid="23" grpId="0"/>
      <p:bldP spid="24" grpId="0"/>
      <p:bldP spid="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20" name="Rounded Rectangle 39">
            <a:extLst>
              <a:ext uri="{FF2B5EF4-FFF2-40B4-BE49-F238E27FC236}">
                <a16:creationId xmlns:a16="http://schemas.microsoft.com/office/drawing/2014/main" xmlns="" id="{7FC45E29-4AC2-4202-9C3A-C8C258CD016B}"/>
              </a:ext>
            </a:extLst>
          </p:cNvPr>
          <p:cNvSpPr/>
          <p:nvPr/>
        </p:nvSpPr>
        <p:spPr>
          <a:xfrm>
            <a:off x="337511" y="1644815"/>
            <a:ext cx="8269608" cy="2314575"/>
          </a:xfrm>
          <a:prstGeom prst="roundRect">
            <a:avLst>
              <a:gd name="adj" fmla="val 5506"/>
            </a:avLst>
          </a:prstGeom>
          <a:solidFill>
            <a:schemeClr val="accent5">
              <a:lumMod val="20000"/>
              <a:lumOff val="80000"/>
            </a:schemeClr>
          </a:solidFill>
          <a:ln w="12700">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graphicFrame>
        <p:nvGraphicFramePr>
          <p:cNvPr id="21" name="Chart 20">
            <a:extLst>
              <a:ext uri="{FF2B5EF4-FFF2-40B4-BE49-F238E27FC236}">
                <a16:creationId xmlns:a16="http://schemas.microsoft.com/office/drawing/2014/main" xmlns="" id="{F12E9980-A5A4-490D-9055-CF631E3740B3}"/>
              </a:ext>
            </a:extLst>
          </p:cNvPr>
          <p:cNvGraphicFramePr/>
          <p:nvPr>
            <p:extLst>
              <p:ext uri="{D42A27DB-BD31-4B8C-83A1-F6EECF244321}">
                <p14:modId xmlns:p14="http://schemas.microsoft.com/office/powerpoint/2010/main" val="2791060642"/>
              </p:ext>
            </p:extLst>
          </p:nvPr>
        </p:nvGraphicFramePr>
        <p:xfrm>
          <a:off x="491890" y="1990894"/>
          <a:ext cx="1498534" cy="158607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a:extLst>
              <a:ext uri="{FF2B5EF4-FFF2-40B4-BE49-F238E27FC236}">
                <a16:creationId xmlns:a16="http://schemas.microsoft.com/office/drawing/2014/main" xmlns="" id="{B75510F8-27B5-452F-8359-25596B7AC4FA}"/>
              </a:ext>
            </a:extLst>
          </p:cNvPr>
          <p:cNvGraphicFramePr/>
          <p:nvPr>
            <p:extLst>
              <p:ext uri="{D42A27DB-BD31-4B8C-83A1-F6EECF244321}">
                <p14:modId xmlns:p14="http://schemas.microsoft.com/office/powerpoint/2010/main" val="1278918612"/>
              </p:ext>
            </p:extLst>
          </p:nvPr>
        </p:nvGraphicFramePr>
        <p:xfrm>
          <a:off x="2115646" y="1990895"/>
          <a:ext cx="1498534" cy="158607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3" name="Chart 22">
            <a:extLst>
              <a:ext uri="{FF2B5EF4-FFF2-40B4-BE49-F238E27FC236}">
                <a16:creationId xmlns:a16="http://schemas.microsoft.com/office/drawing/2014/main" xmlns="" id="{3DB8D82E-1B1B-4214-B39B-B03488ED926C}"/>
              </a:ext>
            </a:extLst>
          </p:cNvPr>
          <p:cNvGraphicFramePr/>
          <p:nvPr>
            <p:extLst>
              <p:ext uri="{D42A27DB-BD31-4B8C-83A1-F6EECF244321}">
                <p14:modId xmlns:p14="http://schemas.microsoft.com/office/powerpoint/2010/main" val="399187647"/>
              </p:ext>
            </p:extLst>
          </p:nvPr>
        </p:nvGraphicFramePr>
        <p:xfrm>
          <a:off x="3739402" y="1990894"/>
          <a:ext cx="1498534" cy="158607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4" name="Chart 23">
            <a:extLst>
              <a:ext uri="{FF2B5EF4-FFF2-40B4-BE49-F238E27FC236}">
                <a16:creationId xmlns:a16="http://schemas.microsoft.com/office/drawing/2014/main" xmlns="" id="{2F39B8B1-2595-43A2-9C90-8BFA6B73BBD3}"/>
              </a:ext>
            </a:extLst>
          </p:cNvPr>
          <p:cNvGraphicFramePr/>
          <p:nvPr>
            <p:extLst>
              <p:ext uri="{D42A27DB-BD31-4B8C-83A1-F6EECF244321}">
                <p14:modId xmlns:p14="http://schemas.microsoft.com/office/powerpoint/2010/main" val="1288031119"/>
              </p:ext>
            </p:extLst>
          </p:nvPr>
        </p:nvGraphicFramePr>
        <p:xfrm>
          <a:off x="5363158" y="1990894"/>
          <a:ext cx="1498534" cy="1586074"/>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5" name="Chart 24">
            <a:extLst>
              <a:ext uri="{FF2B5EF4-FFF2-40B4-BE49-F238E27FC236}">
                <a16:creationId xmlns:a16="http://schemas.microsoft.com/office/drawing/2014/main" xmlns="" id="{D7DAB963-F459-4EA8-8562-8183BDF36AC5}"/>
              </a:ext>
            </a:extLst>
          </p:cNvPr>
          <p:cNvGraphicFramePr/>
          <p:nvPr>
            <p:extLst>
              <p:ext uri="{D42A27DB-BD31-4B8C-83A1-F6EECF244321}">
                <p14:modId xmlns:p14="http://schemas.microsoft.com/office/powerpoint/2010/main" val="3276020192"/>
              </p:ext>
            </p:extLst>
          </p:nvPr>
        </p:nvGraphicFramePr>
        <p:xfrm>
          <a:off x="6989873" y="1990894"/>
          <a:ext cx="1498534" cy="1586074"/>
        </p:xfrm>
        <a:graphic>
          <a:graphicData uri="http://schemas.openxmlformats.org/drawingml/2006/chart">
            <c:chart xmlns:c="http://schemas.openxmlformats.org/drawingml/2006/chart" xmlns:r="http://schemas.openxmlformats.org/officeDocument/2006/relationships" r:id="rId8"/>
          </a:graphicData>
        </a:graphic>
      </p:graphicFrame>
      <p:grpSp>
        <p:nvGrpSpPr>
          <p:cNvPr id="26" name="Group 25">
            <a:extLst>
              <a:ext uri="{FF2B5EF4-FFF2-40B4-BE49-F238E27FC236}">
                <a16:creationId xmlns:a16="http://schemas.microsoft.com/office/drawing/2014/main" xmlns="" id="{F5566076-8280-4534-A64C-2C3DE8EA7BE9}"/>
              </a:ext>
            </a:extLst>
          </p:cNvPr>
          <p:cNvGrpSpPr/>
          <p:nvPr/>
        </p:nvGrpSpPr>
        <p:grpSpPr>
          <a:xfrm>
            <a:off x="3093445" y="1511463"/>
            <a:ext cx="2757743" cy="347500"/>
            <a:chOff x="3193129" y="1038223"/>
            <a:chExt cx="2757743" cy="347500"/>
          </a:xfrm>
          <a:solidFill>
            <a:schemeClr val="tx2">
              <a:lumMod val="60000"/>
              <a:lumOff val="40000"/>
            </a:schemeClr>
          </a:solidFill>
        </p:grpSpPr>
        <p:sp>
          <p:nvSpPr>
            <p:cNvPr id="27" name="Round Same Side Corner Rectangle 42">
              <a:extLst>
                <a:ext uri="{FF2B5EF4-FFF2-40B4-BE49-F238E27FC236}">
                  <a16:creationId xmlns:a16="http://schemas.microsoft.com/office/drawing/2014/main" xmlns="" id="{F2871ACC-27BF-42D5-A499-CC916E1A1D63}"/>
                </a:ext>
              </a:extLst>
            </p:cNvPr>
            <p:cNvSpPr/>
            <p:nvPr/>
          </p:nvSpPr>
          <p:spPr>
            <a:xfrm>
              <a:off x="3326479" y="1038223"/>
              <a:ext cx="2491043" cy="347500"/>
            </a:xfrm>
            <a:prstGeom prst="round2SameRect">
              <a:avLst>
                <a:gd name="adj1" fmla="val 0"/>
                <a:gd name="adj2" fmla="val 237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sz="1600" b="1" dirty="0" smtClean="0">
                  <a:solidFill>
                    <a:schemeClr val="bg1"/>
                  </a:solidFill>
                  <a:latin typeface="Gothom"/>
                </a:rPr>
                <a:t>Харьцуулалт</a:t>
              </a:r>
              <a:endParaRPr lang="en-US" sz="1600" b="1" dirty="0">
                <a:solidFill>
                  <a:schemeClr val="bg1"/>
                </a:solidFill>
                <a:latin typeface="Gothom"/>
              </a:endParaRPr>
            </a:p>
          </p:txBody>
        </p:sp>
        <p:sp>
          <p:nvSpPr>
            <p:cNvPr id="28" name="Right Triangle 27">
              <a:extLst>
                <a:ext uri="{FF2B5EF4-FFF2-40B4-BE49-F238E27FC236}">
                  <a16:creationId xmlns:a16="http://schemas.microsoft.com/office/drawing/2014/main" xmlns="" id="{6AB8A203-4531-4C5E-85DE-371F7C1CC9D0}"/>
                </a:ext>
              </a:extLst>
            </p:cNvPr>
            <p:cNvSpPr/>
            <p:nvPr/>
          </p:nvSpPr>
          <p:spPr>
            <a:xfrm rot="16200000">
              <a:off x="3193129" y="1038224"/>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29" name="Right Triangle 28">
              <a:extLst>
                <a:ext uri="{FF2B5EF4-FFF2-40B4-BE49-F238E27FC236}">
                  <a16:creationId xmlns:a16="http://schemas.microsoft.com/office/drawing/2014/main" xmlns="" id="{98D5B31C-8A15-4575-9EED-50479DA80788}"/>
                </a:ext>
              </a:extLst>
            </p:cNvPr>
            <p:cNvSpPr/>
            <p:nvPr/>
          </p:nvSpPr>
          <p:spPr>
            <a:xfrm rot="5400000" flipH="1">
              <a:off x="5817522" y="1038224"/>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grpSp>
      <p:grpSp>
        <p:nvGrpSpPr>
          <p:cNvPr id="30" name="Group 29">
            <a:extLst>
              <a:ext uri="{FF2B5EF4-FFF2-40B4-BE49-F238E27FC236}">
                <a16:creationId xmlns:a16="http://schemas.microsoft.com/office/drawing/2014/main" xmlns="" id="{4BA37E71-845A-42E8-9E98-914B58B0F599}"/>
              </a:ext>
            </a:extLst>
          </p:cNvPr>
          <p:cNvGrpSpPr/>
          <p:nvPr/>
        </p:nvGrpSpPr>
        <p:grpSpPr>
          <a:xfrm>
            <a:off x="669355" y="3743490"/>
            <a:ext cx="1143604" cy="347500"/>
            <a:chOff x="3193129" y="1040557"/>
            <a:chExt cx="2757743" cy="347500"/>
          </a:xfrm>
          <a:solidFill>
            <a:schemeClr val="tx2">
              <a:lumMod val="60000"/>
              <a:lumOff val="40000"/>
            </a:schemeClr>
          </a:solidFill>
        </p:grpSpPr>
        <p:sp>
          <p:nvSpPr>
            <p:cNvPr id="31" name="Round Same Side Corner Rectangle 55">
              <a:extLst>
                <a:ext uri="{FF2B5EF4-FFF2-40B4-BE49-F238E27FC236}">
                  <a16:creationId xmlns:a16="http://schemas.microsoft.com/office/drawing/2014/main" xmlns="" id="{2A945B70-A194-4DBB-A80E-E1A805D87FCE}"/>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111%</a:t>
              </a:r>
              <a:endParaRPr lang="en-US" sz="1600" dirty="0">
                <a:solidFill>
                  <a:schemeClr val="bg1"/>
                </a:solidFill>
                <a:latin typeface="Gothom"/>
              </a:endParaRPr>
            </a:p>
          </p:txBody>
        </p:sp>
        <p:sp>
          <p:nvSpPr>
            <p:cNvPr id="32" name="Right Triangle 31">
              <a:extLst>
                <a:ext uri="{FF2B5EF4-FFF2-40B4-BE49-F238E27FC236}">
                  <a16:creationId xmlns:a16="http://schemas.microsoft.com/office/drawing/2014/main" xmlns="" id="{23D04126-B845-4C0A-B88D-AF508C5AFD0D}"/>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33" name="Right Triangle 32">
              <a:extLst>
                <a:ext uri="{FF2B5EF4-FFF2-40B4-BE49-F238E27FC236}">
                  <a16:creationId xmlns:a16="http://schemas.microsoft.com/office/drawing/2014/main" xmlns="" id="{030BC49B-A307-47DA-87C2-8C94F5C8F624}"/>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34" name="Group 33">
            <a:extLst>
              <a:ext uri="{FF2B5EF4-FFF2-40B4-BE49-F238E27FC236}">
                <a16:creationId xmlns:a16="http://schemas.microsoft.com/office/drawing/2014/main" xmlns="" id="{92374D99-B6F5-4CEC-9FA7-F9DCCB9F58C2}"/>
              </a:ext>
            </a:extLst>
          </p:cNvPr>
          <p:cNvGrpSpPr/>
          <p:nvPr/>
        </p:nvGrpSpPr>
        <p:grpSpPr>
          <a:xfrm>
            <a:off x="2293111" y="3743490"/>
            <a:ext cx="1143604" cy="347500"/>
            <a:chOff x="3193129" y="1040557"/>
            <a:chExt cx="2757743" cy="347500"/>
          </a:xfrm>
          <a:solidFill>
            <a:schemeClr val="tx2">
              <a:lumMod val="60000"/>
              <a:lumOff val="40000"/>
            </a:schemeClr>
          </a:solidFill>
        </p:grpSpPr>
        <p:sp>
          <p:nvSpPr>
            <p:cNvPr id="35" name="Round Same Side Corner Rectangle 59">
              <a:extLst>
                <a:ext uri="{FF2B5EF4-FFF2-40B4-BE49-F238E27FC236}">
                  <a16:creationId xmlns:a16="http://schemas.microsoft.com/office/drawing/2014/main" xmlns="" id="{65F231F5-E35B-43FD-87BC-2DA75126CA86}"/>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119%</a:t>
              </a:r>
              <a:endParaRPr lang="en-US" sz="1600" dirty="0">
                <a:solidFill>
                  <a:schemeClr val="bg1"/>
                </a:solidFill>
                <a:latin typeface="Gothom"/>
              </a:endParaRPr>
            </a:p>
          </p:txBody>
        </p:sp>
        <p:sp>
          <p:nvSpPr>
            <p:cNvPr id="36" name="Right Triangle 35">
              <a:extLst>
                <a:ext uri="{FF2B5EF4-FFF2-40B4-BE49-F238E27FC236}">
                  <a16:creationId xmlns:a16="http://schemas.microsoft.com/office/drawing/2014/main" xmlns="" id="{F2969D93-A822-4AE8-B582-E637AB2B4EFE}"/>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37" name="Right Triangle 36">
              <a:extLst>
                <a:ext uri="{FF2B5EF4-FFF2-40B4-BE49-F238E27FC236}">
                  <a16:creationId xmlns:a16="http://schemas.microsoft.com/office/drawing/2014/main" xmlns="" id="{8959F6B7-DE34-4F0E-9013-BFD4A3FE8E99}"/>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38" name="Group 37">
            <a:extLst>
              <a:ext uri="{FF2B5EF4-FFF2-40B4-BE49-F238E27FC236}">
                <a16:creationId xmlns:a16="http://schemas.microsoft.com/office/drawing/2014/main" xmlns="" id="{C59DD889-E0E4-4A81-91BA-B03BFFC9C718}"/>
              </a:ext>
            </a:extLst>
          </p:cNvPr>
          <p:cNvGrpSpPr/>
          <p:nvPr/>
        </p:nvGrpSpPr>
        <p:grpSpPr>
          <a:xfrm>
            <a:off x="3916867" y="3743490"/>
            <a:ext cx="1143604" cy="347500"/>
            <a:chOff x="3193129" y="1040557"/>
            <a:chExt cx="2757743" cy="347500"/>
          </a:xfrm>
          <a:solidFill>
            <a:schemeClr val="tx2">
              <a:lumMod val="60000"/>
              <a:lumOff val="40000"/>
            </a:schemeClr>
          </a:solidFill>
        </p:grpSpPr>
        <p:sp>
          <p:nvSpPr>
            <p:cNvPr id="39" name="Round Same Side Corner Rectangle 71">
              <a:extLst>
                <a:ext uri="{FF2B5EF4-FFF2-40B4-BE49-F238E27FC236}">
                  <a16:creationId xmlns:a16="http://schemas.microsoft.com/office/drawing/2014/main" xmlns="" id="{DA9D208A-00FE-4E69-893C-E91B82B21B4F}"/>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108%</a:t>
              </a:r>
              <a:endParaRPr lang="en-US" sz="1600" dirty="0">
                <a:solidFill>
                  <a:schemeClr val="bg1"/>
                </a:solidFill>
                <a:latin typeface="Gothom"/>
              </a:endParaRPr>
            </a:p>
          </p:txBody>
        </p:sp>
        <p:sp>
          <p:nvSpPr>
            <p:cNvPr id="40" name="Right Triangle 39">
              <a:extLst>
                <a:ext uri="{FF2B5EF4-FFF2-40B4-BE49-F238E27FC236}">
                  <a16:creationId xmlns:a16="http://schemas.microsoft.com/office/drawing/2014/main" xmlns="" id="{89355E18-D777-4FB5-83D6-140D3DB4FE4B}"/>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41" name="Right Triangle 40">
              <a:extLst>
                <a:ext uri="{FF2B5EF4-FFF2-40B4-BE49-F238E27FC236}">
                  <a16:creationId xmlns:a16="http://schemas.microsoft.com/office/drawing/2014/main" xmlns="" id="{22DD99AF-9EC4-4248-8C07-86DCFAD08411}"/>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42" name="Group 41">
            <a:extLst>
              <a:ext uri="{FF2B5EF4-FFF2-40B4-BE49-F238E27FC236}">
                <a16:creationId xmlns:a16="http://schemas.microsoft.com/office/drawing/2014/main" xmlns="" id="{96532C3E-B2DD-4380-BB7C-57A09C4284BA}"/>
              </a:ext>
            </a:extLst>
          </p:cNvPr>
          <p:cNvGrpSpPr/>
          <p:nvPr/>
        </p:nvGrpSpPr>
        <p:grpSpPr>
          <a:xfrm>
            <a:off x="5540623" y="3743490"/>
            <a:ext cx="1143604" cy="347500"/>
            <a:chOff x="3193129" y="1040557"/>
            <a:chExt cx="2757743" cy="347500"/>
          </a:xfrm>
          <a:solidFill>
            <a:schemeClr val="tx2">
              <a:lumMod val="60000"/>
              <a:lumOff val="40000"/>
            </a:schemeClr>
          </a:solidFill>
        </p:grpSpPr>
        <p:sp>
          <p:nvSpPr>
            <p:cNvPr id="43" name="Round Same Side Corner Rectangle 75">
              <a:extLst>
                <a:ext uri="{FF2B5EF4-FFF2-40B4-BE49-F238E27FC236}">
                  <a16:creationId xmlns:a16="http://schemas.microsoft.com/office/drawing/2014/main" xmlns="" id="{41FC70AF-C82E-4D81-AE69-5E0DBEDA5A96}"/>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120%</a:t>
              </a:r>
              <a:endParaRPr lang="en-US" sz="1600" dirty="0">
                <a:solidFill>
                  <a:schemeClr val="bg1"/>
                </a:solidFill>
                <a:latin typeface="Gothom"/>
              </a:endParaRPr>
            </a:p>
          </p:txBody>
        </p:sp>
        <p:sp>
          <p:nvSpPr>
            <p:cNvPr id="44" name="Right Triangle 43">
              <a:extLst>
                <a:ext uri="{FF2B5EF4-FFF2-40B4-BE49-F238E27FC236}">
                  <a16:creationId xmlns:a16="http://schemas.microsoft.com/office/drawing/2014/main" xmlns="" id="{E923DCFF-4BB6-4234-850C-8AA964C241A8}"/>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45" name="Right Triangle 44">
              <a:extLst>
                <a:ext uri="{FF2B5EF4-FFF2-40B4-BE49-F238E27FC236}">
                  <a16:creationId xmlns:a16="http://schemas.microsoft.com/office/drawing/2014/main" xmlns="" id="{340E2696-91C8-4731-A838-0350FB9BF767}"/>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46" name="Group 45">
            <a:extLst>
              <a:ext uri="{FF2B5EF4-FFF2-40B4-BE49-F238E27FC236}">
                <a16:creationId xmlns:a16="http://schemas.microsoft.com/office/drawing/2014/main" xmlns="" id="{FD3A055F-0B0C-435C-9BD3-BBDB98390A8A}"/>
              </a:ext>
            </a:extLst>
          </p:cNvPr>
          <p:cNvGrpSpPr/>
          <p:nvPr/>
        </p:nvGrpSpPr>
        <p:grpSpPr>
          <a:xfrm>
            <a:off x="7164380" y="3743490"/>
            <a:ext cx="1143604" cy="347500"/>
            <a:chOff x="3193129" y="1040557"/>
            <a:chExt cx="2757743" cy="347500"/>
          </a:xfrm>
          <a:solidFill>
            <a:schemeClr val="tx2">
              <a:lumMod val="60000"/>
              <a:lumOff val="40000"/>
            </a:schemeClr>
          </a:solidFill>
        </p:grpSpPr>
        <p:sp>
          <p:nvSpPr>
            <p:cNvPr id="47" name="Round Same Side Corner Rectangle 79">
              <a:extLst>
                <a:ext uri="{FF2B5EF4-FFF2-40B4-BE49-F238E27FC236}">
                  <a16:creationId xmlns:a16="http://schemas.microsoft.com/office/drawing/2014/main" xmlns="" id="{8585A92E-7B42-444E-8BE0-2186672F8DDC}"/>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105%</a:t>
              </a:r>
              <a:endParaRPr lang="en-US" sz="1600" dirty="0">
                <a:solidFill>
                  <a:schemeClr val="bg1"/>
                </a:solidFill>
                <a:latin typeface="Gothom"/>
              </a:endParaRPr>
            </a:p>
          </p:txBody>
        </p:sp>
        <p:sp>
          <p:nvSpPr>
            <p:cNvPr id="48" name="Right Triangle 47">
              <a:extLst>
                <a:ext uri="{FF2B5EF4-FFF2-40B4-BE49-F238E27FC236}">
                  <a16:creationId xmlns:a16="http://schemas.microsoft.com/office/drawing/2014/main" xmlns="" id="{0D819603-0B32-4F85-BE8C-678D1172A3C8}"/>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49" name="Right Triangle 48">
              <a:extLst>
                <a:ext uri="{FF2B5EF4-FFF2-40B4-BE49-F238E27FC236}">
                  <a16:creationId xmlns:a16="http://schemas.microsoft.com/office/drawing/2014/main" xmlns="" id="{10B01D61-E796-4CD0-B196-7FF86191D342}"/>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sp>
        <p:nvSpPr>
          <p:cNvPr id="50" name="Oval 49">
            <a:extLst>
              <a:ext uri="{FF2B5EF4-FFF2-40B4-BE49-F238E27FC236}">
                <a16:creationId xmlns:a16="http://schemas.microsoft.com/office/drawing/2014/main" xmlns="" id="{44668F72-C095-4E6F-B387-50BC0741BEE7}"/>
              </a:ext>
            </a:extLst>
          </p:cNvPr>
          <p:cNvSpPr/>
          <p:nvPr/>
        </p:nvSpPr>
        <p:spPr>
          <a:xfrm>
            <a:off x="891328" y="2435624"/>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51" name="Oval 50">
            <a:extLst>
              <a:ext uri="{FF2B5EF4-FFF2-40B4-BE49-F238E27FC236}">
                <a16:creationId xmlns:a16="http://schemas.microsoft.com/office/drawing/2014/main" xmlns="" id="{6CC80E66-92D1-4891-9AD7-AAAE178B25D2}"/>
              </a:ext>
            </a:extLst>
          </p:cNvPr>
          <p:cNvSpPr/>
          <p:nvPr/>
        </p:nvSpPr>
        <p:spPr>
          <a:xfrm>
            <a:off x="2515084" y="2435624"/>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52" name="Oval 51">
            <a:extLst>
              <a:ext uri="{FF2B5EF4-FFF2-40B4-BE49-F238E27FC236}">
                <a16:creationId xmlns:a16="http://schemas.microsoft.com/office/drawing/2014/main" xmlns="" id="{98C0D8D5-9803-459F-90CE-7BAD23B58C04}"/>
              </a:ext>
            </a:extLst>
          </p:cNvPr>
          <p:cNvSpPr/>
          <p:nvPr/>
        </p:nvSpPr>
        <p:spPr>
          <a:xfrm>
            <a:off x="4138840" y="2435624"/>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53" name="Oval 52">
            <a:extLst>
              <a:ext uri="{FF2B5EF4-FFF2-40B4-BE49-F238E27FC236}">
                <a16:creationId xmlns:a16="http://schemas.microsoft.com/office/drawing/2014/main" xmlns="" id="{B3589CFD-8CFF-4FC6-86E8-2EB8A60BE875}"/>
              </a:ext>
            </a:extLst>
          </p:cNvPr>
          <p:cNvSpPr/>
          <p:nvPr/>
        </p:nvSpPr>
        <p:spPr>
          <a:xfrm>
            <a:off x="5762596" y="2435624"/>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54" name="Oval 53">
            <a:extLst>
              <a:ext uri="{FF2B5EF4-FFF2-40B4-BE49-F238E27FC236}">
                <a16:creationId xmlns:a16="http://schemas.microsoft.com/office/drawing/2014/main" xmlns="" id="{1F3AE0B8-5174-402A-A8C5-19521374D77F}"/>
              </a:ext>
            </a:extLst>
          </p:cNvPr>
          <p:cNvSpPr/>
          <p:nvPr/>
        </p:nvSpPr>
        <p:spPr>
          <a:xfrm>
            <a:off x="7386353" y="2435624"/>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55" name="TextBox 54">
            <a:extLst>
              <a:ext uri="{FF2B5EF4-FFF2-40B4-BE49-F238E27FC236}">
                <a16:creationId xmlns:a16="http://schemas.microsoft.com/office/drawing/2014/main" xmlns="" id="{1DBEA6DE-44BD-46B1-9A59-BEF565F84AAE}"/>
              </a:ext>
            </a:extLst>
          </p:cNvPr>
          <p:cNvSpPr txBox="1"/>
          <p:nvPr/>
        </p:nvSpPr>
        <p:spPr>
          <a:xfrm>
            <a:off x="472628" y="4135244"/>
            <a:ext cx="1543549" cy="1372683"/>
          </a:xfrm>
          <a:prstGeom prst="rect">
            <a:avLst/>
          </a:prstGeom>
          <a:noFill/>
        </p:spPr>
        <p:txBody>
          <a:bodyPr wrap="square" rtlCol="0">
            <a:spAutoFit/>
          </a:bodyPr>
          <a:lstStyle/>
          <a:p>
            <a:pPr algn="ctr"/>
            <a:r>
              <a:rPr lang="mn-MN" sz="1400" b="1" dirty="0" smtClean="0">
                <a:solidFill>
                  <a:srgbClr val="EE1D23"/>
                </a:solidFill>
                <a:latin typeface="Gothom"/>
              </a:rPr>
              <a:t>Нийт төлөвлөгөө</a:t>
            </a:r>
            <a:endParaRPr lang="en-US" sz="1400" b="1" dirty="0">
              <a:solidFill>
                <a:srgbClr val="EE1D23"/>
              </a:solidFill>
              <a:latin typeface="Gothom"/>
            </a:endParaRPr>
          </a:p>
          <a:p>
            <a:pPr algn="ctr">
              <a:spcBef>
                <a:spcPct val="20000"/>
              </a:spcBef>
              <a:defRPr/>
            </a:pPr>
            <a:endParaRPr lang="en-US" sz="1000"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3,926,240,279</a:t>
            </a:r>
          </a:p>
          <a:p>
            <a:pPr algn="ctr">
              <a:spcBef>
                <a:spcPct val="20000"/>
              </a:spcBef>
              <a:defRPr/>
            </a:pPr>
            <a:endParaRPr lang="en-US" sz="1200" b="1" dirty="0" smtClean="0">
              <a:solidFill>
                <a:schemeClr val="tx1">
                  <a:lumMod val="50000"/>
                  <a:lumOff val="50000"/>
                </a:schemeClr>
              </a:solidFill>
              <a:latin typeface="Gothom"/>
            </a:endParaRPr>
          </a:p>
          <a:p>
            <a:pPr algn="ctr">
              <a:spcBef>
                <a:spcPct val="20000"/>
              </a:spcBef>
              <a:defRPr/>
            </a:pPr>
            <a:r>
              <a:rPr lang="mn-MN" sz="1200" b="1" dirty="0" smtClean="0">
                <a:solidFill>
                  <a:schemeClr val="tx1">
                    <a:lumMod val="50000"/>
                    <a:lumOff val="50000"/>
                  </a:schemeClr>
                </a:solidFill>
                <a:latin typeface="Gothom"/>
              </a:rPr>
              <a:t>Г </a:t>
            </a:r>
            <a:r>
              <a:rPr lang="en-US" sz="1200" b="1" dirty="0" smtClean="0">
                <a:solidFill>
                  <a:schemeClr val="tx1">
                    <a:lumMod val="50000"/>
                    <a:lumOff val="50000"/>
                  </a:schemeClr>
                </a:solidFill>
                <a:latin typeface="Gothom"/>
              </a:rPr>
              <a:t>–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4,357,700,950</a:t>
            </a:r>
            <a:endParaRPr lang="en-US" sz="1200" b="1" dirty="0">
              <a:solidFill>
                <a:schemeClr val="tx1">
                  <a:lumMod val="50000"/>
                  <a:lumOff val="50000"/>
                </a:schemeClr>
              </a:solidFill>
              <a:latin typeface="Gothom"/>
            </a:endParaRPr>
          </a:p>
        </p:txBody>
      </p:sp>
      <p:sp>
        <p:nvSpPr>
          <p:cNvPr id="56" name="TextBox 55">
            <a:extLst>
              <a:ext uri="{FF2B5EF4-FFF2-40B4-BE49-F238E27FC236}">
                <a16:creationId xmlns:a16="http://schemas.microsoft.com/office/drawing/2014/main" xmlns="" id="{46C32610-98D2-40B8-AE61-ED78FBED2149}"/>
              </a:ext>
            </a:extLst>
          </p:cNvPr>
          <p:cNvSpPr txBox="1"/>
          <p:nvPr/>
        </p:nvSpPr>
        <p:spPr>
          <a:xfrm>
            <a:off x="2096313" y="4135244"/>
            <a:ext cx="1543549" cy="1705082"/>
          </a:xfrm>
          <a:prstGeom prst="rect">
            <a:avLst/>
          </a:prstGeom>
          <a:noFill/>
        </p:spPr>
        <p:txBody>
          <a:bodyPr wrap="square" rtlCol="0">
            <a:spAutoFit/>
          </a:bodyPr>
          <a:lstStyle/>
          <a:p>
            <a:pPr algn="ctr"/>
            <a:r>
              <a:rPr lang="mn-MN" sz="1400" b="1" dirty="0" smtClean="0">
                <a:solidFill>
                  <a:srgbClr val="2EA648"/>
                </a:solidFill>
                <a:latin typeface="Gothom"/>
              </a:rPr>
              <a:t>Ашгийн төлөвлөгөө</a:t>
            </a:r>
            <a:endParaRPr lang="en-US" sz="1400" b="1" dirty="0">
              <a:solidFill>
                <a:srgbClr val="2EA648"/>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1,062,075,084 </a:t>
            </a:r>
            <a:endParaRPr lang="en-US" sz="1200" b="1" dirty="0">
              <a:solidFill>
                <a:schemeClr val="tx1">
                  <a:lumMod val="50000"/>
                  <a:lumOff val="50000"/>
                </a:schemeClr>
              </a:solidFill>
              <a:latin typeface="Gothom"/>
            </a:endParaRPr>
          </a:p>
          <a:p>
            <a:pPr algn="ctr">
              <a:spcBef>
                <a:spcPct val="20000"/>
              </a:spcBef>
              <a:defRPr/>
            </a:pPr>
            <a:endParaRPr lang="en-US" sz="1200" b="1" dirty="0">
              <a:solidFill>
                <a:schemeClr val="tx1">
                  <a:lumMod val="50000"/>
                  <a:lumOff val="50000"/>
                </a:schemeClr>
              </a:solidFill>
              <a:latin typeface="Gothom"/>
            </a:endParaRPr>
          </a:p>
          <a:p>
            <a:pPr algn="ctr">
              <a:spcBef>
                <a:spcPct val="20000"/>
              </a:spcBef>
              <a:defRPr/>
            </a:pPr>
            <a:r>
              <a:rPr lang="mn-MN" sz="1200" b="1" dirty="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1,265,213,223 </a:t>
            </a:r>
            <a:endParaRPr lang="en-US" sz="1200" b="1" dirty="0">
              <a:solidFill>
                <a:schemeClr val="tx1">
                  <a:lumMod val="50000"/>
                  <a:lumOff val="50000"/>
                </a:schemeClr>
              </a:solidFill>
              <a:latin typeface="Gothom"/>
            </a:endParaRPr>
          </a:p>
          <a:p>
            <a:pPr algn="ctr">
              <a:spcBef>
                <a:spcPct val="20000"/>
              </a:spcBef>
              <a:defRPr/>
            </a:pPr>
            <a:endParaRPr lang="en-US" sz="800" dirty="0">
              <a:solidFill>
                <a:schemeClr val="tx1">
                  <a:lumMod val="50000"/>
                  <a:lumOff val="50000"/>
                </a:schemeClr>
              </a:solidFill>
              <a:latin typeface="Gothom"/>
            </a:endParaRPr>
          </a:p>
          <a:p>
            <a:pPr algn="ctr">
              <a:spcBef>
                <a:spcPct val="20000"/>
              </a:spcBef>
              <a:defRPr/>
            </a:pPr>
            <a:r>
              <a:rPr lang="en-US" sz="1000" dirty="0" smtClean="0">
                <a:solidFill>
                  <a:schemeClr val="tx1">
                    <a:lumMod val="50000"/>
                    <a:lumOff val="50000"/>
                  </a:schemeClr>
                </a:solidFill>
                <a:latin typeface="Gothom"/>
              </a:rPr>
              <a:t>.</a:t>
            </a:r>
            <a:endParaRPr lang="en-US" sz="1000" dirty="0">
              <a:solidFill>
                <a:schemeClr val="tx1">
                  <a:lumMod val="50000"/>
                  <a:lumOff val="50000"/>
                </a:schemeClr>
              </a:solidFill>
              <a:latin typeface="Gothom"/>
            </a:endParaRPr>
          </a:p>
        </p:txBody>
      </p:sp>
      <p:sp>
        <p:nvSpPr>
          <p:cNvPr id="57" name="TextBox 56">
            <a:extLst>
              <a:ext uri="{FF2B5EF4-FFF2-40B4-BE49-F238E27FC236}">
                <a16:creationId xmlns:a16="http://schemas.microsoft.com/office/drawing/2014/main" xmlns="" id="{6A0D72AC-2E89-440E-8D93-426ACF29A039}"/>
              </a:ext>
            </a:extLst>
          </p:cNvPr>
          <p:cNvSpPr txBox="1"/>
          <p:nvPr/>
        </p:nvSpPr>
        <p:spPr>
          <a:xfrm>
            <a:off x="3719998" y="4135244"/>
            <a:ext cx="1623685" cy="1372683"/>
          </a:xfrm>
          <a:prstGeom prst="rect">
            <a:avLst/>
          </a:prstGeom>
          <a:noFill/>
        </p:spPr>
        <p:txBody>
          <a:bodyPr wrap="square" rtlCol="0">
            <a:spAutoFit/>
          </a:bodyPr>
          <a:lstStyle/>
          <a:p>
            <a:pPr algn="ctr"/>
            <a:r>
              <a:rPr lang="mn-MN" sz="1400" b="1" dirty="0" smtClean="0">
                <a:solidFill>
                  <a:srgbClr val="F36421"/>
                </a:solidFill>
                <a:latin typeface="Gothom"/>
              </a:rPr>
              <a:t>Бүтээгдэхүүний өртөг</a:t>
            </a:r>
            <a:endParaRPr lang="en-US" sz="1400" b="1" dirty="0">
              <a:solidFill>
                <a:srgbClr val="F36421"/>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2,517,877,531 </a:t>
            </a:r>
            <a:endParaRPr lang="en-US" sz="1200" b="1" dirty="0">
              <a:solidFill>
                <a:schemeClr val="tx1">
                  <a:lumMod val="50000"/>
                  <a:lumOff val="50000"/>
                </a:schemeClr>
              </a:solidFill>
              <a:latin typeface="Gothom"/>
            </a:endParaRPr>
          </a:p>
          <a:p>
            <a:pPr algn="ctr">
              <a:spcBef>
                <a:spcPct val="20000"/>
              </a:spcBef>
              <a:defRPr/>
            </a:pPr>
            <a:endParaRPr lang="en-US" sz="1200" b="1" dirty="0">
              <a:solidFill>
                <a:schemeClr val="tx1">
                  <a:lumMod val="50000"/>
                  <a:lumOff val="50000"/>
                </a:schemeClr>
              </a:solidFill>
              <a:latin typeface="Gothom"/>
            </a:endParaRPr>
          </a:p>
          <a:p>
            <a:pPr algn="ctr">
              <a:spcBef>
                <a:spcPct val="20000"/>
              </a:spcBef>
              <a:defRPr/>
            </a:pPr>
            <a:r>
              <a:rPr lang="mn-MN" sz="1200" b="1" dirty="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2,716,878,314</a:t>
            </a:r>
            <a:r>
              <a:rPr lang="en-US" sz="1000" dirty="0" smtClean="0">
                <a:solidFill>
                  <a:schemeClr val="tx1">
                    <a:lumMod val="50000"/>
                    <a:lumOff val="50000"/>
                  </a:schemeClr>
                </a:solidFill>
                <a:latin typeface="Gothom"/>
              </a:rPr>
              <a:t>.</a:t>
            </a:r>
            <a:endParaRPr lang="en-US" sz="1000" dirty="0">
              <a:solidFill>
                <a:schemeClr val="tx1">
                  <a:lumMod val="50000"/>
                  <a:lumOff val="50000"/>
                </a:schemeClr>
              </a:solidFill>
              <a:latin typeface="Gothom"/>
            </a:endParaRPr>
          </a:p>
        </p:txBody>
      </p:sp>
      <p:sp>
        <p:nvSpPr>
          <p:cNvPr id="58" name="TextBox 57">
            <a:extLst>
              <a:ext uri="{FF2B5EF4-FFF2-40B4-BE49-F238E27FC236}">
                <a16:creationId xmlns:a16="http://schemas.microsoft.com/office/drawing/2014/main" xmlns="" id="{AA9E247F-B40F-4620-A430-2C477D8F9A18}"/>
              </a:ext>
            </a:extLst>
          </p:cNvPr>
          <p:cNvSpPr txBox="1"/>
          <p:nvPr/>
        </p:nvSpPr>
        <p:spPr>
          <a:xfrm>
            <a:off x="5343683" y="4135244"/>
            <a:ext cx="1543549" cy="1434239"/>
          </a:xfrm>
          <a:prstGeom prst="rect">
            <a:avLst/>
          </a:prstGeom>
          <a:noFill/>
        </p:spPr>
        <p:txBody>
          <a:bodyPr wrap="square" rtlCol="0">
            <a:spAutoFit/>
          </a:bodyPr>
          <a:lstStyle/>
          <a:p>
            <a:pPr algn="ctr"/>
            <a:r>
              <a:rPr lang="mn-MN" sz="1400" b="1" dirty="0" smtClean="0">
                <a:solidFill>
                  <a:srgbClr val="1074BC"/>
                </a:solidFill>
                <a:latin typeface="Gothom"/>
              </a:rPr>
              <a:t>Буцаалт</a:t>
            </a:r>
            <a:endParaRPr lang="en-US" sz="1400" b="1" dirty="0">
              <a:solidFill>
                <a:srgbClr val="1074BC"/>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endParaRPr lang="en-US" sz="1000" b="1" dirty="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60,466,582</a:t>
            </a:r>
            <a:endParaRPr lang="en-US" sz="1200" b="1" dirty="0">
              <a:solidFill>
                <a:schemeClr val="tx1">
                  <a:lumMod val="50000"/>
                  <a:lumOff val="50000"/>
                </a:schemeClr>
              </a:solidFill>
              <a:latin typeface="Gothom"/>
            </a:endParaRPr>
          </a:p>
          <a:p>
            <a:pPr algn="ctr">
              <a:spcBef>
                <a:spcPct val="20000"/>
              </a:spcBef>
              <a:defRPr/>
            </a:pPr>
            <a:endParaRPr lang="en-US" sz="1200" b="1" dirty="0" smtClean="0">
              <a:solidFill>
                <a:schemeClr val="tx1">
                  <a:lumMod val="50000"/>
                  <a:lumOff val="50000"/>
                </a:schemeClr>
              </a:solidFill>
              <a:latin typeface="Gothom"/>
            </a:endParaRPr>
          </a:p>
          <a:p>
            <a:pPr algn="ctr">
              <a:spcBef>
                <a:spcPct val="20000"/>
              </a:spcBef>
              <a:defRPr/>
            </a:pPr>
            <a:r>
              <a:rPr lang="mn-MN" sz="1200" b="1" dirty="0" smtClean="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72,590,985</a:t>
            </a:r>
            <a:endParaRPr lang="en-US" sz="1200" b="1" dirty="0">
              <a:solidFill>
                <a:schemeClr val="tx1">
                  <a:lumMod val="50000"/>
                  <a:lumOff val="50000"/>
                </a:schemeClr>
              </a:solidFill>
              <a:latin typeface="Gothom"/>
            </a:endParaRPr>
          </a:p>
          <a:p>
            <a:pPr algn="ctr">
              <a:spcBef>
                <a:spcPct val="20000"/>
              </a:spcBef>
              <a:defRPr/>
            </a:pPr>
            <a:endParaRPr lang="en-US" sz="500" dirty="0">
              <a:solidFill>
                <a:schemeClr val="tx1">
                  <a:lumMod val="50000"/>
                  <a:lumOff val="50000"/>
                </a:schemeClr>
              </a:solidFill>
              <a:latin typeface="Gothom"/>
            </a:endParaRPr>
          </a:p>
        </p:txBody>
      </p:sp>
      <p:sp>
        <p:nvSpPr>
          <p:cNvPr id="59" name="TextBox 58">
            <a:extLst>
              <a:ext uri="{FF2B5EF4-FFF2-40B4-BE49-F238E27FC236}">
                <a16:creationId xmlns:a16="http://schemas.microsoft.com/office/drawing/2014/main" xmlns="" id="{D82B3014-E14C-4821-952A-67B6BA19DD3B}"/>
              </a:ext>
            </a:extLst>
          </p:cNvPr>
          <p:cNvSpPr txBox="1"/>
          <p:nvPr/>
        </p:nvSpPr>
        <p:spPr>
          <a:xfrm>
            <a:off x="6967367" y="4135244"/>
            <a:ext cx="1543549" cy="1341906"/>
          </a:xfrm>
          <a:prstGeom prst="rect">
            <a:avLst/>
          </a:prstGeom>
          <a:noFill/>
        </p:spPr>
        <p:txBody>
          <a:bodyPr wrap="square" rtlCol="0">
            <a:spAutoFit/>
          </a:bodyPr>
          <a:lstStyle/>
          <a:p>
            <a:pPr algn="ctr"/>
            <a:r>
              <a:rPr lang="mn-MN" sz="1400" b="1" dirty="0" smtClean="0">
                <a:solidFill>
                  <a:schemeClr val="accent2"/>
                </a:solidFill>
                <a:latin typeface="Gothom"/>
              </a:rPr>
              <a:t>Урамшуулал</a:t>
            </a:r>
            <a:endParaRPr lang="en-US" sz="1400" b="1" dirty="0">
              <a:solidFill>
                <a:schemeClr val="accent2"/>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endParaRPr lang="en-US" sz="1000" b="1" dirty="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9,750,601</a:t>
            </a:r>
          </a:p>
          <a:p>
            <a:pPr algn="ctr">
              <a:spcBef>
                <a:spcPct val="20000"/>
              </a:spcBef>
              <a:defRPr/>
            </a:pPr>
            <a:endParaRPr lang="en-US" sz="1200" b="1" dirty="0" smtClean="0">
              <a:solidFill>
                <a:schemeClr val="tx1">
                  <a:lumMod val="50000"/>
                  <a:lumOff val="50000"/>
                </a:schemeClr>
              </a:solidFill>
              <a:latin typeface="Gothom"/>
            </a:endParaRPr>
          </a:p>
          <a:p>
            <a:pPr algn="ctr">
              <a:spcBef>
                <a:spcPct val="20000"/>
              </a:spcBef>
              <a:defRPr/>
            </a:pPr>
            <a:r>
              <a:rPr lang="mn-MN" sz="1200" b="1" dirty="0" smtClean="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10,212,957</a:t>
            </a:r>
            <a:endParaRPr lang="en-US" sz="1200" b="1" dirty="0">
              <a:solidFill>
                <a:schemeClr val="tx1">
                  <a:lumMod val="50000"/>
                  <a:lumOff val="50000"/>
                </a:schemeClr>
              </a:solidFill>
              <a:latin typeface="Gothom"/>
            </a:endParaRPr>
          </a:p>
        </p:txBody>
      </p:sp>
    </p:spTree>
    <p:extLst>
      <p:ext uri="{BB962C8B-B14F-4D97-AF65-F5344CB8AC3E}">
        <p14:creationId xmlns:p14="http://schemas.microsoft.com/office/powerpoint/2010/main" val="29388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accel="50000" decel="50000" fill="hold" grpId="0" nodeType="after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additive="base">
                                        <p:cTn id="12" dur="500" fill="hold"/>
                                        <p:tgtEl>
                                          <p:spTgt spid="20"/>
                                        </p:tgtEl>
                                        <p:attrNameLst>
                                          <p:attrName>ppt_x</p:attrName>
                                        </p:attrNameLst>
                                      </p:cBhvr>
                                      <p:tavLst>
                                        <p:tav tm="0">
                                          <p:val>
                                            <p:strVal val="#ppt_x"/>
                                          </p:val>
                                        </p:tav>
                                        <p:tav tm="100000">
                                          <p:val>
                                            <p:strVal val="#ppt_x"/>
                                          </p:val>
                                        </p:tav>
                                      </p:tavLst>
                                    </p:anim>
                                    <p:anim calcmode="lin" valueType="num">
                                      <p:cBhvr additive="base">
                                        <p:cTn id="13" dur="500" fill="hold"/>
                                        <p:tgtEl>
                                          <p:spTgt spid="20"/>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50"/>
                                        </p:tgtEl>
                                        <p:attrNameLst>
                                          <p:attrName>style.visibility</p:attrName>
                                        </p:attrNameLst>
                                      </p:cBhvr>
                                      <p:to>
                                        <p:strVal val="visible"/>
                                      </p:to>
                                    </p:set>
                                    <p:anim calcmode="lin" valueType="num">
                                      <p:cBhvr>
                                        <p:cTn id="17" dur="500" fill="hold"/>
                                        <p:tgtEl>
                                          <p:spTgt spid="50"/>
                                        </p:tgtEl>
                                        <p:attrNameLst>
                                          <p:attrName>ppt_w</p:attrName>
                                        </p:attrNameLst>
                                      </p:cBhvr>
                                      <p:tavLst>
                                        <p:tav tm="0">
                                          <p:val>
                                            <p:fltVal val="0"/>
                                          </p:val>
                                        </p:tav>
                                        <p:tav tm="100000">
                                          <p:val>
                                            <p:strVal val="#ppt_w"/>
                                          </p:val>
                                        </p:tav>
                                      </p:tavLst>
                                    </p:anim>
                                    <p:anim calcmode="lin" valueType="num">
                                      <p:cBhvr>
                                        <p:cTn id="18" dur="500" fill="hold"/>
                                        <p:tgtEl>
                                          <p:spTgt spid="50"/>
                                        </p:tgtEl>
                                        <p:attrNameLst>
                                          <p:attrName>ppt_h</p:attrName>
                                        </p:attrNameLst>
                                      </p:cBhvr>
                                      <p:tavLst>
                                        <p:tav tm="0">
                                          <p:val>
                                            <p:fltVal val="0"/>
                                          </p:val>
                                        </p:tav>
                                        <p:tav tm="100000">
                                          <p:val>
                                            <p:strVal val="#ppt_h"/>
                                          </p:val>
                                        </p:tav>
                                      </p:tavLst>
                                    </p:anim>
                                    <p:animEffect transition="in" filter="fade">
                                      <p:cBhvr>
                                        <p:cTn id="19" dur="500"/>
                                        <p:tgtEl>
                                          <p:spTgt spid="50"/>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edge">
                                      <p:cBhvr>
                                        <p:cTn id="22" dur="1000"/>
                                        <p:tgtEl>
                                          <p:spTgt spid="21"/>
                                        </p:tgtEl>
                                      </p:cBhvr>
                                    </p:animEffect>
                                  </p:childTnLst>
                                </p:cTn>
                              </p:par>
                            </p:childTnLst>
                          </p:cTn>
                        </p:par>
                        <p:par>
                          <p:cTn id="23" fill="hold">
                            <p:stCondLst>
                              <p:cond delay="2000"/>
                            </p:stCondLst>
                            <p:childTnLst>
                              <p:par>
                                <p:cTn id="24" presetID="2" presetClass="entr" presetSubtype="4" accel="50000" decel="50000" fill="hold" nodeType="afterEffect">
                                  <p:stCondLst>
                                    <p:cond delay="0"/>
                                  </p:stCondLst>
                                  <p:childTnLst>
                                    <p:set>
                                      <p:cBhvr>
                                        <p:cTn id="25" dur="1" fill="hold">
                                          <p:stCondLst>
                                            <p:cond delay="0"/>
                                          </p:stCondLst>
                                        </p:cTn>
                                        <p:tgtEl>
                                          <p:spTgt spid="30"/>
                                        </p:tgtEl>
                                        <p:attrNameLst>
                                          <p:attrName>style.visibility</p:attrName>
                                        </p:attrNameLst>
                                      </p:cBhvr>
                                      <p:to>
                                        <p:strVal val="visible"/>
                                      </p:to>
                                    </p:set>
                                    <p:anim calcmode="lin" valueType="num">
                                      <p:cBhvr additive="base">
                                        <p:cTn id="26" dur="500" fill="hold"/>
                                        <p:tgtEl>
                                          <p:spTgt spid="30"/>
                                        </p:tgtEl>
                                        <p:attrNameLst>
                                          <p:attrName>ppt_x</p:attrName>
                                        </p:attrNameLst>
                                      </p:cBhvr>
                                      <p:tavLst>
                                        <p:tav tm="0">
                                          <p:val>
                                            <p:strVal val="#ppt_x"/>
                                          </p:val>
                                        </p:tav>
                                        <p:tav tm="100000">
                                          <p:val>
                                            <p:strVal val="#ppt_x"/>
                                          </p:val>
                                        </p:tav>
                                      </p:tavLst>
                                    </p:anim>
                                    <p:anim calcmode="lin" valueType="num">
                                      <p:cBhvr additive="base">
                                        <p:cTn id="27" dur="500" fill="hold"/>
                                        <p:tgtEl>
                                          <p:spTgt spid="30"/>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 presetClass="entr" presetSubtype="4" accel="50000" decel="50000" fill="hold" grpId="0" nodeType="afterEffect">
                                  <p:stCondLst>
                                    <p:cond delay="0"/>
                                  </p:stCondLst>
                                  <p:childTnLst>
                                    <p:set>
                                      <p:cBhvr>
                                        <p:cTn id="30" dur="1" fill="hold">
                                          <p:stCondLst>
                                            <p:cond delay="0"/>
                                          </p:stCondLst>
                                        </p:cTn>
                                        <p:tgtEl>
                                          <p:spTgt spid="55"/>
                                        </p:tgtEl>
                                        <p:attrNameLst>
                                          <p:attrName>style.visibility</p:attrName>
                                        </p:attrNameLst>
                                      </p:cBhvr>
                                      <p:to>
                                        <p:strVal val="visible"/>
                                      </p:to>
                                    </p:set>
                                    <p:anim calcmode="lin" valueType="num">
                                      <p:cBhvr additive="base">
                                        <p:cTn id="31" dur="500" fill="hold"/>
                                        <p:tgtEl>
                                          <p:spTgt spid="55"/>
                                        </p:tgtEl>
                                        <p:attrNameLst>
                                          <p:attrName>ppt_x</p:attrName>
                                        </p:attrNameLst>
                                      </p:cBhvr>
                                      <p:tavLst>
                                        <p:tav tm="0">
                                          <p:val>
                                            <p:strVal val="#ppt_x"/>
                                          </p:val>
                                        </p:tav>
                                        <p:tav tm="100000">
                                          <p:val>
                                            <p:strVal val="#ppt_x"/>
                                          </p:val>
                                        </p:tav>
                                      </p:tavLst>
                                    </p:anim>
                                    <p:anim calcmode="lin" valueType="num">
                                      <p:cBhvr additive="base">
                                        <p:cTn id="32" dur="500" fill="hold"/>
                                        <p:tgtEl>
                                          <p:spTgt spid="55"/>
                                        </p:tgtEl>
                                        <p:attrNameLst>
                                          <p:attrName>ppt_y</p:attrName>
                                        </p:attrNameLst>
                                      </p:cBhvr>
                                      <p:tavLst>
                                        <p:tav tm="0">
                                          <p:val>
                                            <p:strVal val="1+#ppt_h/2"/>
                                          </p:val>
                                        </p:tav>
                                        <p:tav tm="100000">
                                          <p:val>
                                            <p:strVal val="#ppt_y"/>
                                          </p:val>
                                        </p:tav>
                                      </p:tavLst>
                                    </p:anim>
                                  </p:childTnLst>
                                </p:cTn>
                              </p:par>
                            </p:childTnLst>
                          </p:cTn>
                        </p:par>
                        <p:par>
                          <p:cTn id="33" fill="hold">
                            <p:stCondLst>
                              <p:cond delay="3000"/>
                            </p:stCondLst>
                            <p:childTnLst>
                              <p:par>
                                <p:cTn id="34" presetID="53" presetClass="entr" presetSubtype="0" fill="hold" grpId="0" nodeType="afterEffect">
                                  <p:stCondLst>
                                    <p:cond delay="0"/>
                                  </p:stCondLst>
                                  <p:childTnLst>
                                    <p:set>
                                      <p:cBhvr>
                                        <p:cTn id="35" dur="1" fill="hold">
                                          <p:stCondLst>
                                            <p:cond delay="0"/>
                                          </p:stCondLst>
                                        </p:cTn>
                                        <p:tgtEl>
                                          <p:spTgt spid="51"/>
                                        </p:tgtEl>
                                        <p:attrNameLst>
                                          <p:attrName>style.visibility</p:attrName>
                                        </p:attrNameLst>
                                      </p:cBhvr>
                                      <p:to>
                                        <p:strVal val="visible"/>
                                      </p:to>
                                    </p:set>
                                    <p:anim calcmode="lin" valueType="num">
                                      <p:cBhvr>
                                        <p:cTn id="36" dur="500" fill="hold"/>
                                        <p:tgtEl>
                                          <p:spTgt spid="51"/>
                                        </p:tgtEl>
                                        <p:attrNameLst>
                                          <p:attrName>ppt_w</p:attrName>
                                        </p:attrNameLst>
                                      </p:cBhvr>
                                      <p:tavLst>
                                        <p:tav tm="0">
                                          <p:val>
                                            <p:fltVal val="0"/>
                                          </p:val>
                                        </p:tav>
                                        <p:tav tm="100000">
                                          <p:val>
                                            <p:strVal val="#ppt_w"/>
                                          </p:val>
                                        </p:tav>
                                      </p:tavLst>
                                    </p:anim>
                                    <p:anim calcmode="lin" valueType="num">
                                      <p:cBhvr>
                                        <p:cTn id="37" dur="500" fill="hold"/>
                                        <p:tgtEl>
                                          <p:spTgt spid="51"/>
                                        </p:tgtEl>
                                        <p:attrNameLst>
                                          <p:attrName>ppt_h</p:attrName>
                                        </p:attrNameLst>
                                      </p:cBhvr>
                                      <p:tavLst>
                                        <p:tav tm="0">
                                          <p:val>
                                            <p:fltVal val="0"/>
                                          </p:val>
                                        </p:tav>
                                        <p:tav tm="100000">
                                          <p:val>
                                            <p:strVal val="#ppt_h"/>
                                          </p:val>
                                        </p:tav>
                                      </p:tavLst>
                                    </p:anim>
                                    <p:animEffect transition="in" filter="fade">
                                      <p:cBhvr>
                                        <p:cTn id="38" dur="500"/>
                                        <p:tgtEl>
                                          <p:spTgt spid="51"/>
                                        </p:tgtEl>
                                      </p:cBhvr>
                                    </p:animEffect>
                                  </p:childTnLst>
                                </p:cTn>
                              </p:par>
                              <p:par>
                                <p:cTn id="39" presetID="20"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wedge">
                                      <p:cBhvr>
                                        <p:cTn id="41" dur="1000"/>
                                        <p:tgtEl>
                                          <p:spTgt spid="22"/>
                                        </p:tgtEl>
                                      </p:cBhvr>
                                    </p:animEffect>
                                  </p:childTnLst>
                                </p:cTn>
                              </p:par>
                            </p:childTnLst>
                          </p:cTn>
                        </p:par>
                        <p:par>
                          <p:cTn id="42" fill="hold">
                            <p:stCondLst>
                              <p:cond delay="4000"/>
                            </p:stCondLst>
                            <p:childTnLst>
                              <p:par>
                                <p:cTn id="43" presetID="2" presetClass="entr" presetSubtype="4" accel="50000" decel="50000" fill="hold" nodeType="afterEffect">
                                  <p:stCondLst>
                                    <p:cond delay="0"/>
                                  </p:stCondLst>
                                  <p:childTnLst>
                                    <p:set>
                                      <p:cBhvr>
                                        <p:cTn id="44" dur="1" fill="hold">
                                          <p:stCondLst>
                                            <p:cond delay="0"/>
                                          </p:stCondLst>
                                        </p:cTn>
                                        <p:tgtEl>
                                          <p:spTgt spid="34"/>
                                        </p:tgtEl>
                                        <p:attrNameLst>
                                          <p:attrName>style.visibility</p:attrName>
                                        </p:attrNameLst>
                                      </p:cBhvr>
                                      <p:to>
                                        <p:strVal val="visible"/>
                                      </p:to>
                                    </p:set>
                                    <p:anim calcmode="lin" valueType="num">
                                      <p:cBhvr additive="base">
                                        <p:cTn id="45" dur="500" fill="hold"/>
                                        <p:tgtEl>
                                          <p:spTgt spid="34"/>
                                        </p:tgtEl>
                                        <p:attrNameLst>
                                          <p:attrName>ppt_x</p:attrName>
                                        </p:attrNameLst>
                                      </p:cBhvr>
                                      <p:tavLst>
                                        <p:tav tm="0">
                                          <p:val>
                                            <p:strVal val="#ppt_x"/>
                                          </p:val>
                                        </p:tav>
                                        <p:tav tm="100000">
                                          <p:val>
                                            <p:strVal val="#ppt_x"/>
                                          </p:val>
                                        </p:tav>
                                      </p:tavLst>
                                    </p:anim>
                                    <p:anim calcmode="lin" valueType="num">
                                      <p:cBhvr additive="base">
                                        <p:cTn id="46" dur="500" fill="hold"/>
                                        <p:tgtEl>
                                          <p:spTgt spid="34"/>
                                        </p:tgtEl>
                                        <p:attrNameLst>
                                          <p:attrName>ppt_y</p:attrName>
                                        </p:attrNameLst>
                                      </p:cBhvr>
                                      <p:tavLst>
                                        <p:tav tm="0">
                                          <p:val>
                                            <p:strVal val="1+#ppt_h/2"/>
                                          </p:val>
                                        </p:tav>
                                        <p:tav tm="100000">
                                          <p:val>
                                            <p:strVal val="#ppt_y"/>
                                          </p:val>
                                        </p:tav>
                                      </p:tavLst>
                                    </p:anim>
                                  </p:childTnLst>
                                </p:cTn>
                              </p:par>
                            </p:childTnLst>
                          </p:cTn>
                        </p:par>
                        <p:par>
                          <p:cTn id="47" fill="hold">
                            <p:stCondLst>
                              <p:cond delay="4500"/>
                            </p:stCondLst>
                            <p:childTnLst>
                              <p:par>
                                <p:cTn id="48" presetID="2" presetClass="entr" presetSubtype="4" accel="50000" decel="50000" fill="hold" grpId="0" nodeType="afterEffect">
                                  <p:stCondLst>
                                    <p:cond delay="0"/>
                                  </p:stCondLst>
                                  <p:childTnLst>
                                    <p:set>
                                      <p:cBhvr>
                                        <p:cTn id="49" dur="1" fill="hold">
                                          <p:stCondLst>
                                            <p:cond delay="0"/>
                                          </p:stCondLst>
                                        </p:cTn>
                                        <p:tgtEl>
                                          <p:spTgt spid="56"/>
                                        </p:tgtEl>
                                        <p:attrNameLst>
                                          <p:attrName>style.visibility</p:attrName>
                                        </p:attrNameLst>
                                      </p:cBhvr>
                                      <p:to>
                                        <p:strVal val="visible"/>
                                      </p:to>
                                    </p:set>
                                    <p:anim calcmode="lin" valueType="num">
                                      <p:cBhvr additive="base">
                                        <p:cTn id="50" dur="500" fill="hold"/>
                                        <p:tgtEl>
                                          <p:spTgt spid="56"/>
                                        </p:tgtEl>
                                        <p:attrNameLst>
                                          <p:attrName>ppt_x</p:attrName>
                                        </p:attrNameLst>
                                      </p:cBhvr>
                                      <p:tavLst>
                                        <p:tav tm="0">
                                          <p:val>
                                            <p:strVal val="#ppt_x"/>
                                          </p:val>
                                        </p:tav>
                                        <p:tav tm="100000">
                                          <p:val>
                                            <p:strVal val="#ppt_x"/>
                                          </p:val>
                                        </p:tav>
                                      </p:tavLst>
                                    </p:anim>
                                    <p:anim calcmode="lin" valueType="num">
                                      <p:cBhvr additive="base">
                                        <p:cTn id="51" dur="500" fill="hold"/>
                                        <p:tgtEl>
                                          <p:spTgt spid="56"/>
                                        </p:tgtEl>
                                        <p:attrNameLst>
                                          <p:attrName>ppt_y</p:attrName>
                                        </p:attrNameLst>
                                      </p:cBhvr>
                                      <p:tavLst>
                                        <p:tav tm="0">
                                          <p:val>
                                            <p:strVal val="1+#ppt_h/2"/>
                                          </p:val>
                                        </p:tav>
                                        <p:tav tm="100000">
                                          <p:val>
                                            <p:strVal val="#ppt_y"/>
                                          </p:val>
                                        </p:tav>
                                      </p:tavLst>
                                    </p:anim>
                                  </p:childTnLst>
                                </p:cTn>
                              </p:par>
                            </p:childTnLst>
                          </p:cTn>
                        </p:par>
                        <p:par>
                          <p:cTn id="52" fill="hold">
                            <p:stCondLst>
                              <p:cond delay="5000"/>
                            </p:stCondLst>
                            <p:childTnLst>
                              <p:par>
                                <p:cTn id="53" presetID="53" presetClass="entr" presetSubtype="0" fill="hold" grpId="0" nodeType="afterEffect">
                                  <p:stCondLst>
                                    <p:cond delay="0"/>
                                  </p:stCondLst>
                                  <p:childTnLst>
                                    <p:set>
                                      <p:cBhvr>
                                        <p:cTn id="54" dur="1" fill="hold">
                                          <p:stCondLst>
                                            <p:cond delay="0"/>
                                          </p:stCondLst>
                                        </p:cTn>
                                        <p:tgtEl>
                                          <p:spTgt spid="52"/>
                                        </p:tgtEl>
                                        <p:attrNameLst>
                                          <p:attrName>style.visibility</p:attrName>
                                        </p:attrNameLst>
                                      </p:cBhvr>
                                      <p:to>
                                        <p:strVal val="visible"/>
                                      </p:to>
                                    </p:set>
                                    <p:anim calcmode="lin" valueType="num">
                                      <p:cBhvr>
                                        <p:cTn id="55" dur="500" fill="hold"/>
                                        <p:tgtEl>
                                          <p:spTgt spid="52"/>
                                        </p:tgtEl>
                                        <p:attrNameLst>
                                          <p:attrName>ppt_w</p:attrName>
                                        </p:attrNameLst>
                                      </p:cBhvr>
                                      <p:tavLst>
                                        <p:tav tm="0">
                                          <p:val>
                                            <p:fltVal val="0"/>
                                          </p:val>
                                        </p:tav>
                                        <p:tav tm="100000">
                                          <p:val>
                                            <p:strVal val="#ppt_w"/>
                                          </p:val>
                                        </p:tav>
                                      </p:tavLst>
                                    </p:anim>
                                    <p:anim calcmode="lin" valueType="num">
                                      <p:cBhvr>
                                        <p:cTn id="56" dur="500" fill="hold"/>
                                        <p:tgtEl>
                                          <p:spTgt spid="52"/>
                                        </p:tgtEl>
                                        <p:attrNameLst>
                                          <p:attrName>ppt_h</p:attrName>
                                        </p:attrNameLst>
                                      </p:cBhvr>
                                      <p:tavLst>
                                        <p:tav tm="0">
                                          <p:val>
                                            <p:fltVal val="0"/>
                                          </p:val>
                                        </p:tav>
                                        <p:tav tm="100000">
                                          <p:val>
                                            <p:strVal val="#ppt_h"/>
                                          </p:val>
                                        </p:tav>
                                      </p:tavLst>
                                    </p:anim>
                                    <p:animEffect transition="in" filter="fade">
                                      <p:cBhvr>
                                        <p:cTn id="57" dur="500"/>
                                        <p:tgtEl>
                                          <p:spTgt spid="52"/>
                                        </p:tgtEl>
                                      </p:cBhvr>
                                    </p:animEffect>
                                  </p:childTnLst>
                                </p:cTn>
                              </p:par>
                              <p:par>
                                <p:cTn id="58" presetID="20" presetClass="entr" presetSubtype="0" fill="hold" grpId="0"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wedge">
                                      <p:cBhvr>
                                        <p:cTn id="60" dur="1000"/>
                                        <p:tgtEl>
                                          <p:spTgt spid="23"/>
                                        </p:tgtEl>
                                      </p:cBhvr>
                                    </p:animEffect>
                                  </p:childTnLst>
                                </p:cTn>
                              </p:par>
                            </p:childTnLst>
                          </p:cTn>
                        </p:par>
                        <p:par>
                          <p:cTn id="61" fill="hold">
                            <p:stCondLst>
                              <p:cond delay="6000"/>
                            </p:stCondLst>
                            <p:childTnLst>
                              <p:par>
                                <p:cTn id="62" presetID="2" presetClass="entr" presetSubtype="4" accel="50000" decel="50000" fill="hold" nodeType="afterEffect">
                                  <p:stCondLst>
                                    <p:cond delay="0"/>
                                  </p:stCondLst>
                                  <p:childTnLst>
                                    <p:set>
                                      <p:cBhvr>
                                        <p:cTn id="63" dur="1" fill="hold">
                                          <p:stCondLst>
                                            <p:cond delay="0"/>
                                          </p:stCondLst>
                                        </p:cTn>
                                        <p:tgtEl>
                                          <p:spTgt spid="38"/>
                                        </p:tgtEl>
                                        <p:attrNameLst>
                                          <p:attrName>style.visibility</p:attrName>
                                        </p:attrNameLst>
                                      </p:cBhvr>
                                      <p:to>
                                        <p:strVal val="visible"/>
                                      </p:to>
                                    </p:set>
                                    <p:anim calcmode="lin" valueType="num">
                                      <p:cBhvr additive="base">
                                        <p:cTn id="64" dur="500" fill="hold"/>
                                        <p:tgtEl>
                                          <p:spTgt spid="38"/>
                                        </p:tgtEl>
                                        <p:attrNameLst>
                                          <p:attrName>ppt_x</p:attrName>
                                        </p:attrNameLst>
                                      </p:cBhvr>
                                      <p:tavLst>
                                        <p:tav tm="0">
                                          <p:val>
                                            <p:strVal val="#ppt_x"/>
                                          </p:val>
                                        </p:tav>
                                        <p:tav tm="100000">
                                          <p:val>
                                            <p:strVal val="#ppt_x"/>
                                          </p:val>
                                        </p:tav>
                                      </p:tavLst>
                                    </p:anim>
                                    <p:anim calcmode="lin" valueType="num">
                                      <p:cBhvr additive="base">
                                        <p:cTn id="65" dur="500" fill="hold"/>
                                        <p:tgtEl>
                                          <p:spTgt spid="38"/>
                                        </p:tgtEl>
                                        <p:attrNameLst>
                                          <p:attrName>ppt_y</p:attrName>
                                        </p:attrNameLst>
                                      </p:cBhvr>
                                      <p:tavLst>
                                        <p:tav tm="0">
                                          <p:val>
                                            <p:strVal val="1+#ppt_h/2"/>
                                          </p:val>
                                        </p:tav>
                                        <p:tav tm="100000">
                                          <p:val>
                                            <p:strVal val="#ppt_y"/>
                                          </p:val>
                                        </p:tav>
                                      </p:tavLst>
                                    </p:anim>
                                  </p:childTnLst>
                                </p:cTn>
                              </p:par>
                            </p:childTnLst>
                          </p:cTn>
                        </p:par>
                        <p:par>
                          <p:cTn id="66" fill="hold">
                            <p:stCondLst>
                              <p:cond delay="6500"/>
                            </p:stCondLst>
                            <p:childTnLst>
                              <p:par>
                                <p:cTn id="67" presetID="2" presetClass="entr" presetSubtype="4" accel="50000" decel="50000" fill="hold" grpId="0" nodeType="afterEffect">
                                  <p:stCondLst>
                                    <p:cond delay="0"/>
                                  </p:stCondLst>
                                  <p:childTnLst>
                                    <p:set>
                                      <p:cBhvr>
                                        <p:cTn id="68" dur="1" fill="hold">
                                          <p:stCondLst>
                                            <p:cond delay="0"/>
                                          </p:stCondLst>
                                        </p:cTn>
                                        <p:tgtEl>
                                          <p:spTgt spid="57"/>
                                        </p:tgtEl>
                                        <p:attrNameLst>
                                          <p:attrName>style.visibility</p:attrName>
                                        </p:attrNameLst>
                                      </p:cBhvr>
                                      <p:to>
                                        <p:strVal val="visible"/>
                                      </p:to>
                                    </p:set>
                                    <p:anim calcmode="lin" valueType="num">
                                      <p:cBhvr additive="base">
                                        <p:cTn id="69" dur="500" fill="hold"/>
                                        <p:tgtEl>
                                          <p:spTgt spid="57"/>
                                        </p:tgtEl>
                                        <p:attrNameLst>
                                          <p:attrName>ppt_x</p:attrName>
                                        </p:attrNameLst>
                                      </p:cBhvr>
                                      <p:tavLst>
                                        <p:tav tm="0">
                                          <p:val>
                                            <p:strVal val="#ppt_x"/>
                                          </p:val>
                                        </p:tav>
                                        <p:tav tm="100000">
                                          <p:val>
                                            <p:strVal val="#ppt_x"/>
                                          </p:val>
                                        </p:tav>
                                      </p:tavLst>
                                    </p:anim>
                                    <p:anim calcmode="lin" valueType="num">
                                      <p:cBhvr additive="base">
                                        <p:cTn id="70" dur="500" fill="hold"/>
                                        <p:tgtEl>
                                          <p:spTgt spid="57"/>
                                        </p:tgtEl>
                                        <p:attrNameLst>
                                          <p:attrName>ppt_y</p:attrName>
                                        </p:attrNameLst>
                                      </p:cBhvr>
                                      <p:tavLst>
                                        <p:tav tm="0">
                                          <p:val>
                                            <p:strVal val="1+#ppt_h/2"/>
                                          </p:val>
                                        </p:tav>
                                        <p:tav tm="100000">
                                          <p:val>
                                            <p:strVal val="#ppt_y"/>
                                          </p:val>
                                        </p:tav>
                                      </p:tavLst>
                                    </p:anim>
                                  </p:childTnLst>
                                </p:cTn>
                              </p:par>
                            </p:childTnLst>
                          </p:cTn>
                        </p:par>
                        <p:par>
                          <p:cTn id="71" fill="hold">
                            <p:stCondLst>
                              <p:cond delay="7000"/>
                            </p:stCondLst>
                            <p:childTnLst>
                              <p:par>
                                <p:cTn id="72" presetID="53" presetClass="entr" presetSubtype="0" fill="hold" grpId="0" nodeType="afterEffect">
                                  <p:stCondLst>
                                    <p:cond delay="0"/>
                                  </p:stCondLst>
                                  <p:childTnLst>
                                    <p:set>
                                      <p:cBhvr>
                                        <p:cTn id="73" dur="1" fill="hold">
                                          <p:stCondLst>
                                            <p:cond delay="0"/>
                                          </p:stCondLst>
                                        </p:cTn>
                                        <p:tgtEl>
                                          <p:spTgt spid="53"/>
                                        </p:tgtEl>
                                        <p:attrNameLst>
                                          <p:attrName>style.visibility</p:attrName>
                                        </p:attrNameLst>
                                      </p:cBhvr>
                                      <p:to>
                                        <p:strVal val="visible"/>
                                      </p:to>
                                    </p:set>
                                    <p:anim calcmode="lin" valueType="num">
                                      <p:cBhvr>
                                        <p:cTn id="74" dur="500" fill="hold"/>
                                        <p:tgtEl>
                                          <p:spTgt spid="53"/>
                                        </p:tgtEl>
                                        <p:attrNameLst>
                                          <p:attrName>ppt_w</p:attrName>
                                        </p:attrNameLst>
                                      </p:cBhvr>
                                      <p:tavLst>
                                        <p:tav tm="0">
                                          <p:val>
                                            <p:fltVal val="0"/>
                                          </p:val>
                                        </p:tav>
                                        <p:tav tm="100000">
                                          <p:val>
                                            <p:strVal val="#ppt_w"/>
                                          </p:val>
                                        </p:tav>
                                      </p:tavLst>
                                    </p:anim>
                                    <p:anim calcmode="lin" valueType="num">
                                      <p:cBhvr>
                                        <p:cTn id="75" dur="500" fill="hold"/>
                                        <p:tgtEl>
                                          <p:spTgt spid="53"/>
                                        </p:tgtEl>
                                        <p:attrNameLst>
                                          <p:attrName>ppt_h</p:attrName>
                                        </p:attrNameLst>
                                      </p:cBhvr>
                                      <p:tavLst>
                                        <p:tav tm="0">
                                          <p:val>
                                            <p:fltVal val="0"/>
                                          </p:val>
                                        </p:tav>
                                        <p:tav tm="100000">
                                          <p:val>
                                            <p:strVal val="#ppt_h"/>
                                          </p:val>
                                        </p:tav>
                                      </p:tavLst>
                                    </p:anim>
                                    <p:animEffect transition="in" filter="fade">
                                      <p:cBhvr>
                                        <p:cTn id="76" dur="500"/>
                                        <p:tgtEl>
                                          <p:spTgt spid="53"/>
                                        </p:tgtEl>
                                      </p:cBhvr>
                                    </p:animEffect>
                                  </p:childTnLst>
                                </p:cTn>
                              </p:par>
                              <p:par>
                                <p:cTn id="77" presetID="20" presetClass="entr" presetSubtype="0" fill="hold" grpId="0" nodeType="withEffect">
                                  <p:stCondLst>
                                    <p:cond delay="0"/>
                                  </p:stCondLst>
                                  <p:childTnLst>
                                    <p:set>
                                      <p:cBhvr>
                                        <p:cTn id="78" dur="1" fill="hold">
                                          <p:stCondLst>
                                            <p:cond delay="0"/>
                                          </p:stCondLst>
                                        </p:cTn>
                                        <p:tgtEl>
                                          <p:spTgt spid="24"/>
                                        </p:tgtEl>
                                        <p:attrNameLst>
                                          <p:attrName>style.visibility</p:attrName>
                                        </p:attrNameLst>
                                      </p:cBhvr>
                                      <p:to>
                                        <p:strVal val="visible"/>
                                      </p:to>
                                    </p:set>
                                    <p:animEffect transition="in" filter="wedge">
                                      <p:cBhvr>
                                        <p:cTn id="79" dur="1000"/>
                                        <p:tgtEl>
                                          <p:spTgt spid="24"/>
                                        </p:tgtEl>
                                      </p:cBhvr>
                                    </p:animEffect>
                                  </p:childTnLst>
                                </p:cTn>
                              </p:par>
                            </p:childTnLst>
                          </p:cTn>
                        </p:par>
                        <p:par>
                          <p:cTn id="80" fill="hold">
                            <p:stCondLst>
                              <p:cond delay="8000"/>
                            </p:stCondLst>
                            <p:childTnLst>
                              <p:par>
                                <p:cTn id="81" presetID="2" presetClass="entr" presetSubtype="4" accel="50000" decel="50000" fill="hold" nodeType="afterEffect">
                                  <p:stCondLst>
                                    <p:cond delay="0"/>
                                  </p:stCondLst>
                                  <p:childTnLst>
                                    <p:set>
                                      <p:cBhvr>
                                        <p:cTn id="82" dur="1" fill="hold">
                                          <p:stCondLst>
                                            <p:cond delay="0"/>
                                          </p:stCondLst>
                                        </p:cTn>
                                        <p:tgtEl>
                                          <p:spTgt spid="42"/>
                                        </p:tgtEl>
                                        <p:attrNameLst>
                                          <p:attrName>style.visibility</p:attrName>
                                        </p:attrNameLst>
                                      </p:cBhvr>
                                      <p:to>
                                        <p:strVal val="visible"/>
                                      </p:to>
                                    </p:set>
                                    <p:anim calcmode="lin" valueType="num">
                                      <p:cBhvr additive="base">
                                        <p:cTn id="83" dur="500" fill="hold"/>
                                        <p:tgtEl>
                                          <p:spTgt spid="42"/>
                                        </p:tgtEl>
                                        <p:attrNameLst>
                                          <p:attrName>ppt_x</p:attrName>
                                        </p:attrNameLst>
                                      </p:cBhvr>
                                      <p:tavLst>
                                        <p:tav tm="0">
                                          <p:val>
                                            <p:strVal val="#ppt_x"/>
                                          </p:val>
                                        </p:tav>
                                        <p:tav tm="100000">
                                          <p:val>
                                            <p:strVal val="#ppt_x"/>
                                          </p:val>
                                        </p:tav>
                                      </p:tavLst>
                                    </p:anim>
                                    <p:anim calcmode="lin" valueType="num">
                                      <p:cBhvr additive="base">
                                        <p:cTn id="84" dur="500" fill="hold"/>
                                        <p:tgtEl>
                                          <p:spTgt spid="42"/>
                                        </p:tgtEl>
                                        <p:attrNameLst>
                                          <p:attrName>ppt_y</p:attrName>
                                        </p:attrNameLst>
                                      </p:cBhvr>
                                      <p:tavLst>
                                        <p:tav tm="0">
                                          <p:val>
                                            <p:strVal val="1+#ppt_h/2"/>
                                          </p:val>
                                        </p:tav>
                                        <p:tav tm="100000">
                                          <p:val>
                                            <p:strVal val="#ppt_y"/>
                                          </p:val>
                                        </p:tav>
                                      </p:tavLst>
                                    </p:anim>
                                  </p:childTnLst>
                                </p:cTn>
                              </p:par>
                            </p:childTnLst>
                          </p:cTn>
                        </p:par>
                        <p:par>
                          <p:cTn id="85" fill="hold">
                            <p:stCondLst>
                              <p:cond delay="8500"/>
                            </p:stCondLst>
                            <p:childTnLst>
                              <p:par>
                                <p:cTn id="86" presetID="2" presetClass="entr" presetSubtype="4" accel="50000" decel="50000" fill="hold" grpId="0" nodeType="afterEffect">
                                  <p:stCondLst>
                                    <p:cond delay="0"/>
                                  </p:stCondLst>
                                  <p:childTnLst>
                                    <p:set>
                                      <p:cBhvr>
                                        <p:cTn id="87" dur="1" fill="hold">
                                          <p:stCondLst>
                                            <p:cond delay="0"/>
                                          </p:stCondLst>
                                        </p:cTn>
                                        <p:tgtEl>
                                          <p:spTgt spid="58"/>
                                        </p:tgtEl>
                                        <p:attrNameLst>
                                          <p:attrName>style.visibility</p:attrName>
                                        </p:attrNameLst>
                                      </p:cBhvr>
                                      <p:to>
                                        <p:strVal val="visible"/>
                                      </p:to>
                                    </p:set>
                                    <p:anim calcmode="lin" valueType="num">
                                      <p:cBhvr additive="base">
                                        <p:cTn id="88" dur="500" fill="hold"/>
                                        <p:tgtEl>
                                          <p:spTgt spid="58"/>
                                        </p:tgtEl>
                                        <p:attrNameLst>
                                          <p:attrName>ppt_x</p:attrName>
                                        </p:attrNameLst>
                                      </p:cBhvr>
                                      <p:tavLst>
                                        <p:tav tm="0">
                                          <p:val>
                                            <p:strVal val="#ppt_x"/>
                                          </p:val>
                                        </p:tav>
                                        <p:tav tm="100000">
                                          <p:val>
                                            <p:strVal val="#ppt_x"/>
                                          </p:val>
                                        </p:tav>
                                      </p:tavLst>
                                    </p:anim>
                                    <p:anim calcmode="lin" valueType="num">
                                      <p:cBhvr additive="base">
                                        <p:cTn id="89" dur="500" fill="hold"/>
                                        <p:tgtEl>
                                          <p:spTgt spid="58"/>
                                        </p:tgtEl>
                                        <p:attrNameLst>
                                          <p:attrName>ppt_y</p:attrName>
                                        </p:attrNameLst>
                                      </p:cBhvr>
                                      <p:tavLst>
                                        <p:tav tm="0">
                                          <p:val>
                                            <p:strVal val="1+#ppt_h/2"/>
                                          </p:val>
                                        </p:tav>
                                        <p:tav tm="100000">
                                          <p:val>
                                            <p:strVal val="#ppt_y"/>
                                          </p:val>
                                        </p:tav>
                                      </p:tavLst>
                                    </p:anim>
                                  </p:childTnLst>
                                </p:cTn>
                              </p:par>
                            </p:childTnLst>
                          </p:cTn>
                        </p:par>
                        <p:par>
                          <p:cTn id="90" fill="hold">
                            <p:stCondLst>
                              <p:cond delay="9000"/>
                            </p:stCondLst>
                            <p:childTnLst>
                              <p:par>
                                <p:cTn id="91" presetID="53" presetClass="entr" presetSubtype="0" fill="hold" grpId="0" nodeType="afterEffect">
                                  <p:stCondLst>
                                    <p:cond delay="0"/>
                                  </p:stCondLst>
                                  <p:childTnLst>
                                    <p:set>
                                      <p:cBhvr>
                                        <p:cTn id="92" dur="1" fill="hold">
                                          <p:stCondLst>
                                            <p:cond delay="0"/>
                                          </p:stCondLst>
                                        </p:cTn>
                                        <p:tgtEl>
                                          <p:spTgt spid="54"/>
                                        </p:tgtEl>
                                        <p:attrNameLst>
                                          <p:attrName>style.visibility</p:attrName>
                                        </p:attrNameLst>
                                      </p:cBhvr>
                                      <p:to>
                                        <p:strVal val="visible"/>
                                      </p:to>
                                    </p:set>
                                    <p:anim calcmode="lin" valueType="num">
                                      <p:cBhvr>
                                        <p:cTn id="93" dur="500" fill="hold"/>
                                        <p:tgtEl>
                                          <p:spTgt spid="54"/>
                                        </p:tgtEl>
                                        <p:attrNameLst>
                                          <p:attrName>ppt_w</p:attrName>
                                        </p:attrNameLst>
                                      </p:cBhvr>
                                      <p:tavLst>
                                        <p:tav tm="0">
                                          <p:val>
                                            <p:fltVal val="0"/>
                                          </p:val>
                                        </p:tav>
                                        <p:tav tm="100000">
                                          <p:val>
                                            <p:strVal val="#ppt_w"/>
                                          </p:val>
                                        </p:tav>
                                      </p:tavLst>
                                    </p:anim>
                                    <p:anim calcmode="lin" valueType="num">
                                      <p:cBhvr>
                                        <p:cTn id="94" dur="500" fill="hold"/>
                                        <p:tgtEl>
                                          <p:spTgt spid="54"/>
                                        </p:tgtEl>
                                        <p:attrNameLst>
                                          <p:attrName>ppt_h</p:attrName>
                                        </p:attrNameLst>
                                      </p:cBhvr>
                                      <p:tavLst>
                                        <p:tav tm="0">
                                          <p:val>
                                            <p:fltVal val="0"/>
                                          </p:val>
                                        </p:tav>
                                        <p:tav tm="100000">
                                          <p:val>
                                            <p:strVal val="#ppt_h"/>
                                          </p:val>
                                        </p:tav>
                                      </p:tavLst>
                                    </p:anim>
                                    <p:animEffect transition="in" filter="fade">
                                      <p:cBhvr>
                                        <p:cTn id="95" dur="500"/>
                                        <p:tgtEl>
                                          <p:spTgt spid="54"/>
                                        </p:tgtEl>
                                      </p:cBhvr>
                                    </p:animEffect>
                                  </p:childTnLst>
                                </p:cTn>
                              </p:par>
                              <p:par>
                                <p:cTn id="96" presetID="20" presetClass="entr" presetSubtype="0" fill="hold" grpId="0" nodeType="with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wedge">
                                      <p:cBhvr>
                                        <p:cTn id="98" dur="1000"/>
                                        <p:tgtEl>
                                          <p:spTgt spid="25"/>
                                        </p:tgtEl>
                                      </p:cBhvr>
                                    </p:animEffect>
                                  </p:childTnLst>
                                </p:cTn>
                              </p:par>
                            </p:childTnLst>
                          </p:cTn>
                        </p:par>
                        <p:par>
                          <p:cTn id="99" fill="hold">
                            <p:stCondLst>
                              <p:cond delay="10000"/>
                            </p:stCondLst>
                            <p:childTnLst>
                              <p:par>
                                <p:cTn id="100" presetID="2" presetClass="entr" presetSubtype="4" accel="50000" decel="50000" fill="hold" nodeType="afterEffect">
                                  <p:stCondLst>
                                    <p:cond delay="0"/>
                                  </p:stCondLst>
                                  <p:childTnLst>
                                    <p:set>
                                      <p:cBhvr>
                                        <p:cTn id="101" dur="1" fill="hold">
                                          <p:stCondLst>
                                            <p:cond delay="0"/>
                                          </p:stCondLst>
                                        </p:cTn>
                                        <p:tgtEl>
                                          <p:spTgt spid="46"/>
                                        </p:tgtEl>
                                        <p:attrNameLst>
                                          <p:attrName>style.visibility</p:attrName>
                                        </p:attrNameLst>
                                      </p:cBhvr>
                                      <p:to>
                                        <p:strVal val="visible"/>
                                      </p:to>
                                    </p:set>
                                    <p:anim calcmode="lin" valueType="num">
                                      <p:cBhvr additive="base">
                                        <p:cTn id="102" dur="500" fill="hold"/>
                                        <p:tgtEl>
                                          <p:spTgt spid="46"/>
                                        </p:tgtEl>
                                        <p:attrNameLst>
                                          <p:attrName>ppt_x</p:attrName>
                                        </p:attrNameLst>
                                      </p:cBhvr>
                                      <p:tavLst>
                                        <p:tav tm="0">
                                          <p:val>
                                            <p:strVal val="#ppt_x"/>
                                          </p:val>
                                        </p:tav>
                                        <p:tav tm="100000">
                                          <p:val>
                                            <p:strVal val="#ppt_x"/>
                                          </p:val>
                                        </p:tav>
                                      </p:tavLst>
                                    </p:anim>
                                    <p:anim calcmode="lin" valueType="num">
                                      <p:cBhvr additive="base">
                                        <p:cTn id="103" dur="500" fill="hold"/>
                                        <p:tgtEl>
                                          <p:spTgt spid="46"/>
                                        </p:tgtEl>
                                        <p:attrNameLst>
                                          <p:attrName>ppt_y</p:attrName>
                                        </p:attrNameLst>
                                      </p:cBhvr>
                                      <p:tavLst>
                                        <p:tav tm="0">
                                          <p:val>
                                            <p:strVal val="1+#ppt_h/2"/>
                                          </p:val>
                                        </p:tav>
                                        <p:tav tm="100000">
                                          <p:val>
                                            <p:strVal val="#ppt_y"/>
                                          </p:val>
                                        </p:tav>
                                      </p:tavLst>
                                    </p:anim>
                                  </p:childTnLst>
                                </p:cTn>
                              </p:par>
                            </p:childTnLst>
                          </p:cTn>
                        </p:par>
                        <p:par>
                          <p:cTn id="104" fill="hold">
                            <p:stCondLst>
                              <p:cond delay="10500"/>
                            </p:stCondLst>
                            <p:childTnLst>
                              <p:par>
                                <p:cTn id="105" presetID="2" presetClass="entr" presetSubtype="4" accel="50000" decel="50000" fill="hold" grpId="0" nodeType="afterEffect">
                                  <p:stCondLst>
                                    <p:cond delay="0"/>
                                  </p:stCondLst>
                                  <p:childTnLst>
                                    <p:set>
                                      <p:cBhvr>
                                        <p:cTn id="106" dur="1" fill="hold">
                                          <p:stCondLst>
                                            <p:cond delay="0"/>
                                          </p:stCondLst>
                                        </p:cTn>
                                        <p:tgtEl>
                                          <p:spTgt spid="59"/>
                                        </p:tgtEl>
                                        <p:attrNameLst>
                                          <p:attrName>style.visibility</p:attrName>
                                        </p:attrNameLst>
                                      </p:cBhvr>
                                      <p:to>
                                        <p:strVal val="visible"/>
                                      </p:to>
                                    </p:set>
                                    <p:anim calcmode="lin" valueType="num">
                                      <p:cBhvr additive="base">
                                        <p:cTn id="107" dur="500" fill="hold"/>
                                        <p:tgtEl>
                                          <p:spTgt spid="59"/>
                                        </p:tgtEl>
                                        <p:attrNameLst>
                                          <p:attrName>ppt_x</p:attrName>
                                        </p:attrNameLst>
                                      </p:cBhvr>
                                      <p:tavLst>
                                        <p:tav tm="0">
                                          <p:val>
                                            <p:strVal val="#ppt_x"/>
                                          </p:val>
                                        </p:tav>
                                        <p:tav tm="100000">
                                          <p:val>
                                            <p:strVal val="#ppt_x"/>
                                          </p:val>
                                        </p:tav>
                                      </p:tavLst>
                                    </p:anim>
                                    <p:anim calcmode="lin" valueType="num">
                                      <p:cBhvr additive="base">
                                        <p:cTn id="108"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Graphic spid="21" grpId="0">
        <p:bldAsOne/>
      </p:bldGraphic>
      <p:bldGraphic spid="22" grpId="0">
        <p:bldAsOne/>
      </p:bldGraphic>
      <p:bldGraphic spid="23" grpId="0">
        <p:bldAsOne/>
      </p:bldGraphic>
      <p:bldGraphic spid="24" grpId="0">
        <p:bldAsOne/>
      </p:bldGraphic>
      <p:bldGraphic spid="25" grpId="0">
        <p:bldAsOne/>
      </p:bldGraphic>
      <p:bldP spid="50" grpId="0" animBg="1"/>
      <p:bldP spid="51" grpId="0" animBg="1"/>
      <p:bldP spid="52" grpId="0" animBg="1"/>
      <p:bldP spid="53" grpId="0" animBg="1"/>
      <p:bldP spid="54" grpId="0" animBg="1"/>
      <p:bldP spid="55" grpId="0"/>
      <p:bldP spid="56" grpId="0"/>
      <p:bldP spid="57" grpId="0"/>
      <p:bldP spid="58" grpId="0"/>
      <p:bldP spid="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aphicFrame>
        <p:nvGraphicFramePr>
          <p:cNvPr id="5" name="Chart 4">
            <a:extLst>
              <a:ext uri="{FF2B5EF4-FFF2-40B4-BE49-F238E27FC236}">
                <a16:creationId xmlns:a16="http://schemas.microsoft.com/office/drawing/2014/main" xmlns="" id="{C7C4404A-AD1C-4ED6-9E1A-F91E582C91B8}"/>
              </a:ext>
            </a:extLst>
          </p:cNvPr>
          <p:cNvGraphicFramePr/>
          <p:nvPr>
            <p:extLst>
              <p:ext uri="{D42A27DB-BD31-4B8C-83A1-F6EECF244321}">
                <p14:modId xmlns:p14="http://schemas.microsoft.com/office/powerpoint/2010/main" val="559985506"/>
              </p:ext>
            </p:extLst>
          </p:nvPr>
        </p:nvGraphicFramePr>
        <p:xfrm>
          <a:off x="349029" y="1949718"/>
          <a:ext cx="4267365" cy="3515846"/>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xmlns="" id="{155DC74B-07BC-4A4B-B112-E410B5A8131C}"/>
              </a:ext>
            </a:extLst>
          </p:cNvPr>
          <p:cNvSpPr txBox="1"/>
          <p:nvPr/>
        </p:nvSpPr>
        <p:spPr>
          <a:xfrm>
            <a:off x="5061746" y="2190185"/>
            <a:ext cx="2775781" cy="492443"/>
          </a:xfrm>
          <a:prstGeom prst="rect">
            <a:avLst/>
          </a:prstGeom>
          <a:noFill/>
        </p:spPr>
        <p:txBody>
          <a:bodyPr wrap="square" rtlCol="0">
            <a:spAutoFit/>
          </a:bodyPr>
          <a:lstStyle/>
          <a:p>
            <a:r>
              <a:rPr lang="en-US" sz="1400" b="1" dirty="0">
                <a:solidFill>
                  <a:srgbClr val="EE1D23"/>
                </a:solidFill>
                <a:latin typeface="Gothom"/>
              </a:rPr>
              <a:t>   </a:t>
            </a:r>
            <a:r>
              <a:rPr lang="en-US" sz="1400" b="1" dirty="0" smtClean="0">
                <a:solidFill>
                  <a:srgbClr val="EE1D23"/>
                </a:solidFill>
                <a:latin typeface="Gothom"/>
              </a:rPr>
              <a:t>500,913,208 </a:t>
            </a:r>
            <a:endParaRPr lang="en-US" sz="1400" b="1" dirty="0">
              <a:solidFill>
                <a:srgbClr val="EE1D23"/>
              </a:solidFill>
              <a:latin typeface="Gothom"/>
            </a:endParaRPr>
          </a:p>
          <a:p>
            <a:r>
              <a:rPr lang="mn-MN" sz="1200" dirty="0" smtClean="0">
                <a:solidFill>
                  <a:schemeClr val="tx1">
                    <a:lumMod val="65000"/>
                    <a:lumOff val="35000"/>
                  </a:schemeClr>
                </a:solidFill>
                <a:latin typeface="Gothom"/>
              </a:rPr>
              <a:t>Ерөнхий ба удирдлагын зардал</a:t>
            </a:r>
            <a:endParaRPr lang="en-US" sz="1200" dirty="0">
              <a:solidFill>
                <a:schemeClr val="tx1">
                  <a:lumMod val="65000"/>
                  <a:lumOff val="35000"/>
                </a:schemeClr>
              </a:solidFill>
              <a:latin typeface="Gothom"/>
            </a:endParaRPr>
          </a:p>
        </p:txBody>
      </p:sp>
      <p:sp>
        <p:nvSpPr>
          <p:cNvPr id="7" name="TextBox 6">
            <a:extLst>
              <a:ext uri="{FF2B5EF4-FFF2-40B4-BE49-F238E27FC236}">
                <a16:creationId xmlns:a16="http://schemas.microsoft.com/office/drawing/2014/main" xmlns="" id="{141A3A4C-6A12-4CB9-9C58-8E06770C1FE5}"/>
              </a:ext>
            </a:extLst>
          </p:cNvPr>
          <p:cNvSpPr txBox="1"/>
          <p:nvPr/>
        </p:nvSpPr>
        <p:spPr>
          <a:xfrm>
            <a:off x="5061747" y="2978247"/>
            <a:ext cx="2775782" cy="492443"/>
          </a:xfrm>
          <a:prstGeom prst="rect">
            <a:avLst/>
          </a:prstGeom>
          <a:noFill/>
        </p:spPr>
        <p:txBody>
          <a:bodyPr wrap="square" rtlCol="0">
            <a:spAutoFit/>
          </a:bodyPr>
          <a:lstStyle/>
          <a:p>
            <a:r>
              <a:rPr lang="en-US" sz="1400" b="1" dirty="0">
                <a:solidFill>
                  <a:srgbClr val="2EA648"/>
                </a:solidFill>
                <a:latin typeface="Gothom"/>
              </a:rPr>
              <a:t>   </a:t>
            </a:r>
            <a:r>
              <a:rPr lang="en-US" sz="1400" b="1" dirty="0" smtClean="0">
                <a:solidFill>
                  <a:srgbClr val="2EA648"/>
                </a:solidFill>
                <a:latin typeface="Gothom"/>
              </a:rPr>
              <a:t>47,094,129 </a:t>
            </a:r>
            <a:endParaRPr lang="en-US" sz="1400" b="1" dirty="0">
              <a:solidFill>
                <a:srgbClr val="2EA648"/>
              </a:solidFill>
              <a:latin typeface="Gothom"/>
            </a:endParaRPr>
          </a:p>
          <a:p>
            <a:r>
              <a:rPr lang="en-US" sz="1200" dirty="0" smtClean="0">
                <a:solidFill>
                  <a:schemeClr val="tx1">
                    <a:lumMod val="65000"/>
                    <a:lumOff val="35000"/>
                  </a:schemeClr>
                </a:solidFill>
                <a:latin typeface="Gothom"/>
              </a:rPr>
              <a:t>Ү</a:t>
            </a:r>
            <a:r>
              <a:rPr lang="mn-MN" sz="1200" dirty="0" smtClean="0">
                <a:solidFill>
                  <a:schemeClr val="tx1">
                    <a:lumMod val="65000"/>
                    <a:lumOff val="35000"/>
                  </a:schemeClr>
                </a:solidFill>
                <a:latin typeface="Gothom"/>
              </a:rPr>
              <a:t>йл ажиллагааны бус зардал</a:t>
            </a:r>
            <a:endParaRPr lang="en-US" sz="1200" dirty="0">
              <a:solidFill>
                <a:schemeClr val="tx1">
                  <a:lumMod val="65000"/>
                  <a:lumOff val="35000"/>
                </a:schemeClr>
              </a:solidFill>
              <a:latin typeface="Gothom"/>
            </a:endParaRPr>
          </a:p>
        </p:txBody>
      </p:sp>
      <p:sp>
        <p:nvSpPr>
          <p:cNvPr id="8" name="TextBox 7">
            <a:extLst>
              <a:ext uri="{FF2B5EF4-FFF2-40B4-BE49-F238E27FC236}">
                <a16:creationId xmlns:a16="http://schemas.microsoft.com/office/drawing/2014/main" xmlns="" id="{B484B824-EC1D-4663-9FDE-BD9C80B728D3}"/>
              </a:ext>
            </a:extLst>
          </p:cNvPr>
          <p:cNvSpPr txBox="1"/>
          <p:nvPr/>
        </p:nvSpPr>
        <p:spPr>
          <a:xfrm>
            <a:off x="5061746" y="3760807"/>
            <a:ext cx="2775781" cy="492443"/>
          </a:xfrm>
          <a:prstGeom prst="rect">
            <a:avLst/>
          </a:prstGeom>
          <a:noFill/>
        </p:spPr>
        <p:txBody>
          <a:bodyPr wrap="square" rtlCol="0">
            <a:spAutoFit/>
          </a:bodyPr>
          <a:lstStyle/>
          <a:p>
            <a:r>
              <a:rPr lang="en-US" sz="1400" b="1" dirty="0">
                <a:solidFill>
                  <a:srgbClr val="F36421"/>
                </a:solidFill>
                <a:latin typeface="Gothom"/>
              </a:rPr>
              <a:t>   </a:t>
            </a:r>
            <a:r>
              <a:rPr lang="en-US" sz="1400" b="1" dirty="0" smtClean="0">
                <a:solidFill>
                  <a:srgbClr val="F36421"/>
                </a:solidFill>
                <a:latin typeface="Gothom"/>
              </a:rPr>
              <a:t>400,540,741</a:t>
            </a:r>
            <a:endParaRPr lang="en-US" sz="1400" b="1" dirty="0">
              <a:solidFill>
                <a:srgbClr val="F36421"/>
              </a:solidFill>
              <a:latin typeface="Gothom"/>
            </a:endParaRPr>
          </a:p>
          <a:p>
            <a:r>
              <a:rPr lang="en-US" sz="1200" dirty="0" smtClean="0">
                <a:solidFill>
                  <a:schemeClr val="tx1">
                    <a:lumMod val="65000"/>
                    <a:lumOff val="35000"/>
                  </a:schemeClr>
                </a:solidFill>
                <a:latin typeface="Gothom"/>
              </a:rPr>
              <a:t>Б</a:t>
            </a:r>
            <a:r>
              <a:rPr lang="mn-MN" sz="1200" dirty="0" smtClean="0">
                <a:solidFill>
                  <a:schemeClr val="tx1">
                    <a:lumMod val="65000"/>
                    <a:lumOff val="35000"/>
                  </a:schemeClr>
                </a:solidFill>
                <a:latin typeface="Gothom"/>
              </a:rPr>
              <a:t>орлуулалт маркетингийн зардал</a:t>
            </a:r>
            <a:endParaRPr lang="en-US" sz="1200" dirty="0">
              <a:solidFill>
                <a:schemeClr val="tx1">
                  <a:lumMod val="65000"/>
                  <a:lumOff val="35000"/>
                </a:schemeClr>
              </a:solidFill>
              <a:latin typeface="Gothom"/>
            </a:endParaRPr>
          </a:p>
        </p:txBody>
      </p:sp>
      <p:sp>
        <p:nvSpPr>
          <p:cNvPr id="9" name="TextBox 8">
            <a:extLst>
              <a:ext uri="{FF2B5EF4-FFF2-40B4-BE49-F238E27FC236}">
                <a16:creationId xmlns:a16="http://schemas.microsoft.com/office/drawing/2014/main" xmlns="" id="{BCB9E987-26B7-460E-A7EE-64310168F145}"/>
              </a:ext>
            </a:extLst>
          </p:cNvPr>
          <p:cNvSpPr txBox="1"/>
          <p:nvPr/>
        </p:nvSpPr>
        <p:spPr>
          <a:xfrm>
            <a:off x="5061746" y="4543367"/>
            <a:ext cx="2775781" cy="492443"/>
          </a:xfrm>
          <a:prstGeom prst="rect">
            <a:avLst/>
          </a:prstGeom>
          <a:noFill/>
        </p:spPr>
        <p:txBody>
          <a:bodyPr wrap="square" rtlCol="0">
            <a:spAutoFit/>
          </a:bodyPr>
          <a:lstStyle/>
          <a:p>
            <a:r>
              <a:rPr lang="en-US" sz="1400" b="1" dirty="0">
                <a:solidFill>
                  <a:srgbClr val="1074BC"/>
                </a:solidFill>
                <a:latin typeface="Gothom"/>
              </a:rPr>
              <a:t>   </a:t>
            </a:r>
            <a:r>
              <a:rPr lang="en-US" sz="1400" b="1" dirty="0" smtClean="0">
                <a:solidFill>
                  <a:srgbClr val="1074BC"/>
                </a:solidFill>
                <a:latin typeface="Gothom"/>
              </a:rPr>
              <a:t>116,027,005</a:t>
            </a:r>
            <a:endParaRPr lang="en-US" sz="1400" b="1" dirty="0">
              <a:solidFill>
                <a:srgbClr val="1074BC"/>
              </a:solidFill>
              <a:latin typeface="Gothom"/>
            </a:endParaRPr>
          </a:p>
          <a:p>
            <a:r>
              <a:rPr lang="en-US" sz="1200" dirty="0" smtClean="0">
                <a:solidFill>
                  <a:schemeClr val="tx1">
                    <a:lumMod val="65000"/>
                    <a:lumOff val="35000"/>
                  </a:schemeClr>
                </a:solidFill>
                <a:latin typeface="Gothom"/>
              </a:rPr>
              <a:t>  </a:t>
            </a:r>
            <a:r>
              <a:rPr lang="mn-MN" sz="1200" dirty="0" smtClean="0">
                <a:solidFill>
                  <a:schemeClr val="tx1">
                    <a:lumMod val="65000"/>
                    <a:lumOff val="35000"/>
                  </a:schemeClr>
                </a:solidFill>
                <a:latin typeface="Gothom"/>
              </a:rPr>
              <a:t>Цэвэр ашиг</a:t>
            </a:r>
            <a:endParaRPr lang="en-US" sz="1200" dirty="0">
              <a:solidFill>
                <a:schemeClr val="tx1">
                  <a:lumMod val="65000"/>
                  <a:lumOff val="35000"/>
                </a:schemeClr>
              </a:solidFill>
              <a:latin typeface="Gothom"/>
            </a:endParaRPr>
          </a:p>
        </p:txBody>
      </p:sp>
      <p:sp>
        <p:nvSpPr>
          <p:cNvPr id="10" name="Text Placeholder 3">
            <a:extLst>
              <a:ext uri="{FF2B5EF4-FFF2-40B4-BE49-F238E27FC236}">
                <a16:creationId xmlns:a16="http://schemas.microsoft.com/office/drawing/2014/main" xmlns="" id="{58BC9D16-18B1-4F92-987A-1E53F6189FAB}"/>
              </a:ext>
            </a:extLst>
          </p:cNvPr>
          <p:cNvSpPr txBox="1">
            <a:spLocks/>
          </p:cNvSpPr>
          <p:nvPr/>
        </p:nvSpPr>
        <p:spPr>
          <a:xfrm>
            <a:off x="7595140" y="2340114"/>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EE1D23"/>
                </a:solidFill>
                <a:latin typeface="Gothom"/>
              </a:rPr>
              <a:t>47%</a:t>
            </a:r>
            <a:endParaRPr lang="en-US" sz="2400" dirty="0">
              <a:solidFill>
                <a:srgbClr val="EE1D23"/>
              </a:solidFill>
              <a:latin typeface="Gothom"/>
            </a:endParaRPr>
          </a:p>
        </p:txBody>
      </p:sp>
      <p:sp>
        <p:nvSpPr>
          <p:cNvPr id="11" name="Text Placeholder 3">
            <a:extLst>
              <a:ext uri="{FF2B5EF4-FFF2-40B4-BE49-F238E27FC236}">
                <a16:creationId xmlns:a16="http://schemas.microsoft.com/office/drawing/2014/main" xmlns="" id="{802BE104-1DF0-4980-A1FF-C4A0EE633941}"/>
              </a:ext>
            </a:extLst>
          </p:cNvPr>
          <p:cNvSpPr txBox="1">
            <a:spLocks/>
          </p:cNvSpPr>
          <p:nvPr/>
        </p:nvSpPr>
        <p:spPr>
          <a:xfrm>
            <a:off x="7595140" y="4741420"/>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1074BC"/>
                </a:solidFill>
                <a:latin typeface="Gothom"/>
              </a:rPr>
              <a:t>11%</a:t>
            </a:r>
            <a:endParaRPr lang="en-US" sz="2400" dirty="0">
              <a:solidFill>
                <a:srgbClr val="1074BC"/>
              </a:solidFill>
              <a:latin typeface="Gothom"/>
            </a:endParaRPr>
          </a:p>
        </p:txBody>
      </p:sp>
      <p:sp>
        <p:nvSpPr>
          <p:cNvPr id="12" name="Text Placeholder 3">
            <a:extLst>
              <a:ext uri="{FF2B5EF4-FFF2-40B4-BE49-F238E27FC236}">
                <a16:creationId xmlns:a16="http://schemas.microsoft.com/office/drawing/2014/main" xmlns="" id="{81CE399F-1E22-4472-A8F9-01BB32CF3DC0}"/>
              </a:ext>
            </a:extLst>
          </p:cNvPr>
          <p:cNvSpPr txBox="1">
            <a:spLocks/>
          </p:cNvSpPr>
          <p:nvPr/>
        </p:nvSpPr>
        <p:spPr>
          <a:xfrm>
            <a:off x="7595140" y="3140549"/>
            <a:ext cx="8310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2EA648"/>
                </a:solidFill>
                <a:latin typeface="Gothom"/>
              </a:rPr>
              <a:t>4%</a:t>
            </a:r>
            <a:endParaRPr lang="en-US" sz="2400" dirty="0">
              <a:solidFill>
                <a:srgbClr val="2EA648"/>
              </a:solidFill>
              <a:latin typeface="Gothom"/>
            </a:endParaRPr>
          </a:p>
        </p:txBody>
      </p:sp>
      <p:sp>
        <p:nvSpPr>
          <p:cNvPr id="13" name="Text Placeholder 3">
            <a:extLst>
              <a:ext uri="{FF2B5EF4-FFF2-40B4-BE49-F238E27FC236}">
                <a16:creationId xmlns:a16="http://schemas.microsoft.com/office/drawing/2014/main" xmlns="" id="{F7B03F2B-3406-4506-AF46-88580E511659}"/>
              </a:ext>
            </a:extLst>
          </p:cNvPr>
          <p:cNvSpPr txBox="1">
            <a:spLocks/>
          </p:cNvSpPr>
          <p:nvPr/>
        </p:nvSpPr>
        <p:spPr>
          <a:xfrm>
            <a:off x="7595140" y="3940984"/>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F36421"/>
                </a:solidFill>
                <a:latin typeface="Gothom"/>
              </a:rPr>
              <a:t>38%</a:t>
            </a:r>
            <a:endParaRPr lang="en-US" sz="2400" dirty="0">
              <a:solidFill>
                <a:srgbClr val="F36421"/>
              </a:solidFill>
              <a:latin typeface="Gothom"/>
            </a:endParaRPr>
          </a:p>
        </p:txBody>
      </p:sp>
      <p:grpSp>
        <p:nvGrpSpPr>
          <p:cNvPr id="14" name="Group 24">
            <a:extLst>
              <a:ext uri="{FF2B5EF4-FFF2-40B4-BE49-F238E27FC236}">
                <a16:creationId xmlns:a16="http://schemas.microsoft.com/office/drawing/2014/main" xmlns="" id="{BBD0872F-35EC-42CA-925D-C30324845280}"/>
              </a:ext>
            </a:extLst>
          </p:cNvPr>
          <p:cNvGrpSpPr/>
          <p:nvPr/>
        </p:nvGrpSpPr>
        <p:grpSpPr>
          <a:xfrm>
            <a:off x="4550262" y="3811738"/>
            <a:ext cx="552596" cy="531433"/>
            <a:chOff x="840159" y="2852760"/>
            <a:chExt cx="493370" cy="479245"/>
          </a:xfrm>
        </p:grpSpPr>
        <p:sp>
          <p:nvSpPr>
            <p:cNvPr id="15" name="Oval 14">
              <a:extLst>
                <a:ext uri="{FF2B5EF4-FFF2-40B4-BE49-F238E27FC236}">
                  <a16:creationId xmlns:a16="http://schemas.microsoft.com/office/drawing/2014/main" xmlns="" id="{55B3509D-95E5-4666-8E44-9DB8D9639FAB}"/>
                </a:ext>
              </a:extLst>
            </p:cNvPr>
            <p:cNvSpPr/>
            <p:nvPr/>
          </p:nvSpPr>
          <p:spPr>
            <a:xfrm>
              <a:off x="840159" y="2852760"/>
              <a:ext cx="493370" cy="479245"/>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16" name="Freeform 144">
              <a:extLst>
                <a:ext uri="{FF2B5EF4-FFF2-40B4-BE49-F238E27FC236}">
                  <a16:creationId xmlns:a16="http://schemas.microsoft.com/office/drawing/2014/main" xmlns="" id="{9090DF92-84A5-481F-8FA0-3CD3D7AC643C}"/>
                </a:ext>
              </a:extLst>
            </p:cNvPr>
            <p:cNvSpPr>
              <a:spLocks noEditPoints="1"/>
            </p:cNvSpPr>
            <p:nvPr/>
          </p:nvSpPr>
          <p:spPr bwMode="auto">
            <a:xfrm>
              <a:off x="955869" y="2990792"/>
              <a:ext cx="261950" cy="203180"/>
            </a:xfrm>
            <a:custGeom>
              <a:avLst/>
              <a:gdLst/>
              <a:ahLst/>
              <a:cxnLst>
                <a:cxn ang="0">
                  <a:pos x="67" y="55"/>
                </a:cxn>
                <a:cxn ang="0">
                  <a:pos x="65" y="56"/>
                </a:cxn>
                <a:cxn ang="0">
                  <a:pos x="8" y="56"/>
                </a:cxn>
                <a:cxn ang="0">
                  <a:pos x="6" y="55"/>
                </a:cxn>
                <a:cxn ang="0">
                  <a:pos x="0" y="36"/>
                </a:cxn>
                <a:cxn ang="0">
                  <a:pos x="36" y="0"/>
                </a:cxn>
                <a:cxn ang="0">
                  <a:pos x="72" y="36"/>
                </a:cxn>
                <a:cxn ang="0">
                  <a:pos x="67" y="55"/>
                </a:cxn>
                <a:cxn ang="0">
                  <a:pos x="11" y="30"/>
                </a:cxn>
                <a:cxn ang="0">
                  <a:pos x="6" y="36"/>
                </a:cxn>
                <a:cxn ang="0">
                  <a:pos x="11" y="41"/>
                </a:cxn>
                <a:cxn ang="0">
                  <a:pos x="16" y="36"/>
                </a:cxn>
                <a:cxn ang="0">
                  <a:pos x="11" y="30"/>
                </a:cxn>
                <a:cxn ang="0">
                  <a:pos x="18" y="12"/>
                </a:cxn>
                <a:cxn ang="0">
                  <a:pos x="13" y="18"/>
                </a:cxn>
                <a:cxn ang="0">
                  <a:pos x="18" y="23"/>
                </a:cxn>
                <a:cxn ang="0">
                  <a:pos x="24" y="18"/>
                </a:cxn>
                <a:cxn ang="0">
                  <a:pos x="18" y="12"/>
                </a:cxn>
                <a:cxn ang="0">
                  <a:pos x="45" y="22"/>
                </a:cxn>
                <a:cxn ang="0">
                  <a:pos x="43" y="18"/>
                </a:cxn>
                <a:cxn ang="0">
                  <a:pos x="40" y="20"/>
                </a:cxn>
                <a:cxn ang="0">
                  <a:pos x="36" y="36"/>
                </a:cxn>
                <a:cxn ang="0">
                  <a:pos x="29" y="41"/>
                </a:cxn>
                <a:cxn ang="0">
                  <a:pos x="34" y="51"/>
                </a:cxn>
                <a:cxn ang="0">
                  <a:pos x="44" y="45"/>
                </a:cxn>
                <a:cxn ang="0">
                  <a:pos x="41" y="37"/>
                </a:cxn>
                <a:cxn ang="0">
                  <a:pos x="45" y="22"/>
                </a:cxn>
                <a:cxn ang="0">
                  <a:pos x="36" y="5"/>
                </a:cxn>
                <a:cxn ang="0">
                  <a:pos x="31" y="10"/>
                </a:cxn>
                <a:cxn ang="0">
                  <a:pos x="36" y="15"/>
                </a:cxn>
                <a:cxn ang="0">
                  <a:pos x="42" y="10"/>
                </a:cxn>
                <a:cxn ang="0">
                  <a:pos x="36" y="5"/>
                </a:cxn>
                <a:cxn ang="0">
                  <a:pos x="54" y="12"/>
                </a:cxn>
                <a:cxn ang="0">
                  <a:pos x="49" y="18"/>
                </a:cxn>
                <a:cxn ang="0">
                  <a:pos x="54" y="23"/>
                </a:cxn>
                <a:cxn ang="0">
                  <a:pos x="60" y="18"/>
                </a:cxn>
                <a:cxn ang="0">
                  <a:pos x="54" y="12"/>
                </a:cxn>
                <a:cxn ang="0">
                  <a:pos x="62" y="30"/>
                </a:cxn>
                <a:cxn ang="0">
                  <a:pos x="57" y="36"/>
                </a:cxn>
                <a:cxn ang="0">
                  <a:pos x="62" y="41"/>
                </a:cxn>
                <a:cxn ang="0">
                  <a:pos x="67" y="36"/>
                </a:cxn>
                <a:cxn ang="0">
                  <a:pos x="62" y="30"/>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cxnSp>
        <p:nvCxnSpPr>
          <p:cNvPr id="17" name="Elbow Connector 32">
            <a:extLst>
              <a:ext uri="{FF2B5EF4-FFF2-40B4-BE49-F238E27FC236}">
                <a16:creationId xmlns:a16="http://schemas.microsoft.com/office/drawing/2014/main" xmlns="" id="{5C38BD29-60AA-4679-BD5E-8089096815F6}"/>
              </a:ext>
            </a:extLst>
          </p:cNvPr>
          <p:cNvCxnSpPr/>
          <p:nvPr/>
        </p:nvCxnSpPr>
        <p:spPr>
          <a:xfrm rot="16200000" flipH="1">
            <a:off x="4067727" y="2960524"/>
            <a:ext cx="1291367" cy="335462"/>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Elbow Connector 35">
            <a:extLst>
              <a:ext uri="{FF2B5EF4-FFF2-40B4-BE49-F238E27FC236}">
                <a16:creationId xmlns:a16="http://schemas.microsoft.com/office/drawing/2014/main" xmlns="" id="{744E3660-0F56-4437-B560-9E7C04411A3E}"/>
              </a:ext>
            </a:extLst>
          </p:cNvPr>
          <p:cNvCxnSpPr/>
          <p:nvPr/>
        </p:nvCxnSpPr>
        <p:spPr>
          <a:xfrm>
            <a:off x="4545681" y="4833628"/>
            <a:ext cx="289726" cy="31607"/>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Elbow Connector 38">
            <a:extLst>
              <a:ext uri="{FF2B5EF4-FFF2-40B4-BE49-F238E27FC236}">
                <a16:creationId xmlns:a16="http://schemas.microsoft.com/office/drawing/2014/main" xmlns="" id="{9719BB76-3A5D-4C19-9934-011F2392CB1D}"/>
              </a:ext>
            </a:extLst>
          </p:cNvPr>
          <p:cNvCxnSpPr/>
          <p:nvPr/>
        </p:nvCxnSpPr>
        <p:spPr>
          <a:xfrm>
            <a:off x="4545681" y="3273346"/>
            <a:ext cx="289726" cy="32135"/>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Elbow Connector 41">
            <a:extLst>
              <a:ext uri="{FF2B5EF4-FFF2-40B4-BE49-F238E27FC236}">
                <a16:creationId xmlns:a16="http://schemas.microsoft.com/office/drawing/2014/main" xmlns="" id="{CC74E4BB-28E6-4D1C-9693-C8172F9C25FF}"/>
              </a:ext>
            </a:extLst>
          </p:cNvPr>
          <p:cNvCxnSpPr/>
          <p:nvPr/>
        </p:nvCxnSpPr>
        <p:spPr>
          <a:xfrm>
            <a:off x="4525567" y="4053197"/>
            <a:ext cx="195838" cy="44218"/>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21" name="Group 18">
            <a:extLst>
              <a:ext uri="{FF2B5EF4-FFF2-40B4-BE49-F238E27FC236}">
                <a16:creationId xmlns:a16="http://schemas.microsoft.com/office/drawing/2014/main" xmlns="" id="{B8804B4D-4ED6-4DF3-BE83-5B0D3F165D75}"/>
              </a:ext>
            </a:extLst>
          </p:cNvPr>
          <p:cNvGrpSpPr/>
          <p:nvPr/>
        </p:nvGrpSpPr>
        <p:grpSpPr>
          <a:xfrm>
            <a:off x="4550262" y="2242950"/>
            <a:ext cx="552596" cy="531433"/>
            <a:chOff x="860271" y="1518068"/>
            <a:chExt cx="493370" cy="479245"/>
          </a:xfrm>
        </p:grpSpPr>
        <p:sp>
          <p:nvSpPr>
            <p:cNvPr id="22" name="Oval 21">
              <a:extLst>
                <a:ext uri="{FF2B5EF4-FFF2-40B4-BE49-F238E27FC236}">
                  <a16:creationId xmlns:a16="http://schemas.microsoft.com/office/drawing/2014/main" xmlns="" id="{A420CAFD-17E8-4A7B-890A-2F3986BF37D5}"/>
                </a:ext>
              </a:extLst>
            </p:cNvPr>
            <p:cNvSpPr/>
            <p:nvPr/>
          </p:nvSpPr>
          <p:spPr>
            <a:xfrm>
              <a:off x="860271" y="1518068"/>
              <a:ext cx="493370" cy="479245"/>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3" name="Freeform 6">
              <a:extLst>
                <a:ext uri="{FF2B5EF4-FFF2-40B4-BE49-F238E27FC236}">
                  <a16:creationId xmlns:a16="http://schemas.microsoft.com/office/drawing/2014/main" xmlns="" id="{54EFDD39-49E6-43FC-B8F7-445384ABCF3D}"/>
                </a:ext>
              </a:extLst>
            </p:cNvPr>
            <p:cNvSpPr>
              <a:spLocks noEditPoints="1"/>
            </p:cNvSpPr>
            <p:nvPr/>
          </p:nvSpPr>
          <p:spPr bwMode="auto">
            <a:xfrm>
              <a:off x="997419" y="1671965"/>
              <a:ext cx="219075" cy="171450"/>
            </a:xfrm>
            <a:custGeom>
              <a:avLst/>
              <a:gdLst/>
              <a:ahLst/>
              <a:cxnLst>
                <a:cxn ang="0">
                  <a:pos x="64" y="48"/>
                </a:cxn>
                <a:cxn ang="0">
                  <a:pos x="61" y="50"/>
                </a:cxn>
                <a:cxn ang="0">
                  <a:pos x="2" y="50"/>
                </a:cxn>
                <a:cxn ang="0">
                  <a:pos x="0" y="48"/>
                </a:cxn>
                <a:cxn ang="0">
                  <a:pos x="0" y="43"/>
                </a:cxn>
                <a:cxn ang="0">
                  <a:pos x="2" y="41"/>
                </a:cxn>
                <a:cxn ang="0">
                  <a:pos x="61" y="41"/>
                </a:cxn>
                <a:cxn ang="0">
                  <a:pos x="64" y="43"/>
                </a:cxn>
                <a:cxn ang="0">
                  <a:pos x="64" y="48"/>
                </a:cxn>
                <a:cxn ang="0">
                  <a:pos x="59" y="20"/>
                </a:cxn>
                <a:cxn ang="0">
                  <a:pos x="57" y="23"/>
                </a:cxn>
                <a:cxn ang="0">
                  <a:pos x="7" y="23"/>
                </a:cxn>
                <a:cxn ang="0">
                  <a:pos x="4" y="20"/>
                </a:cxn>
                <a:cxn ang="0">
                  <a:pos x="4" y="16"/>
                </a:cxn>
                <a:cxn ang="0">
                  <a:pos x="7" y="13"/>
                </a:cxn>
                <a:cxn ang="0">
                  <a:pos x="57" y="13"/>
                </a:cxn>
                <a:cxn ang="0">
                  <a:pos x="59" y="16"/>
                </a:cxn>
                <a:cxn ang="0">
                  <a:pos x="59" y="20"/>
                </a:cxn>
                <a:cxn ang="0">
                  <a:pos x="50" y="34"/>
                </a:cxn>
                <a:cxn ang="0">
                  <a:pos x="48" y="36"/>
                </a:cxn>
                <a:cxn ang="0">
                  <a:pos x="16" y="36"/>
                </a:cxn>
                <a:cxn ang="0">
                  <a:pos x="13" y="34"/>
                </a:cxn>
                <a:cxn ang="0">
                  <a:pos x="13" y="29"/>
                </a:cxn>
                <a:cxn ang="0">
                  <a:pos x="16" y="27"/>
                </a:cxn>
                <a:cxn ang="0">
                  <a:pos x="48" y="27"/>
                </a:cxn>
                <a:cxn ang="0">
                  <a:pos x="50" y="29"/>
                </a:cxn>
                <a:cxn ang="0">
                  <a:pos x="50" y="34"/>
                </a:cxn>
                <a:cxn ang="0">
                  <a:pos x="45" y="7"/>
                </a:cxn>
                <a:cxn ang="0">
                  <a:pos x="43" y="9"/>
                </a:cxn>
                <a:cxn ang="0">
                  <a:pos x="20" y="9"/>
                </a:cxn>
                <a:cxn ang="0">
                  <a:pos x="18" y="7"/>
                </a:cxn>
                <a:cxn ang="0">
                  <a:pos x="18" y="2"/>
                </a:cxn>
                <a:cxn ang="0">
                  <a:pos x="20" y="0"/>
                </a:cxn>
                <a:cxn ang="0">
                  <a:pos x="43" y="0"/>
                </a:cxn>
                <a:cxn ang="0">
                  <a:pos x="45" y="2"/>
                </a:cxn>
                <a:cxn ang="0">
                  <a:pos x="45" y="7"/>
                </a:cxn>
              </a:cxnLst>
              <a:rect l="0" t="0" r="r" b="b"/>
              <a:pathLst>
                <a:path w="64" h="50">
                  <a:moveTo>
                    <a:pt x="64" y="48"/>
                  </a:moveTo>
                  <a:cubicBezTo>
                    <a:pt x="64" y="49"/>
                    <a:pt x="63" y="50"/>
                    <a:pt x="61" y="50"/>
                  </a:cubicBezTo>
                  <a:cubicBezTo>
                    <a:pt x="2" y="50"/>
                    <a:pt x="2" y="50"/>
                    <a:pt x="2" y="50"/>
                  </a:cubicBezTo>
                  <a:cubicBezTo>
                    <a:pt x="1" y="50"/>
                    <a:pt x="0" y="49"/>
                    <a:pt x="0" y="48"/>
                  </a:cubicBezTo>
                  <a:cubicBezTo>
                    <a:pt x="0" y="43"/>
                    <a:pt x="0" y="43"/>
                    <a:pt x="0" y="43"/>
                  </a:cubicBezTo>
                  <a:cubicBezTo>
                    <a:pt x="0" y="42"/>
                    <a:pt x="1" y="41"/>
                    <a:pt x="2" y="41"/>
                  </a:cubicBezTo>
                  <a:cubicBezTo>
                    <a:pt x="61" y="41"/>
                    <a:pt x="61" y="41"/>
                    <a:pt x="61" y="41"/>
                  </a:cubicBezTo>
                  <a:cubicBezTo>
                    <a:pt x="63" y="41"/>
                    <a:pt x="64" y="42"/>
                    <a:pt x="64" y="43"/>
                  </a:cubicBezTo>
                  <a:lnTo>
                    <a:pt x="64" y="48"/>
                  </a:lnTo>
                  <a:close/>
                  <a:moveTo>
                    <a:pt x="59" y="20"/>
                  </a:moveTo>
                  <a:cubicBezTo>
                    <a:pt x="59" y="22"/>
                    <a:pt x="58" y="23"/>
                    <a:pt x="57" y="23"/>
                  </a:cubicBezTo>
                  <a:cubicBezTo>
                    <a:pt x="7" y="23"/>
                    <a:pt x="7" y="23"/>
                    <a:pt x="7" y="23"/>
                  </a:cubicBezTo>
                  <a:cubicBezTo>
                    <a:pt x="5" y="23"/>
                    <a:pt x="4" y="22"/>
                    <a:pt x="4" y="20"/>
                  </a:cubicBezTo>
                  <a:cubicBezTo>
                    <a:pt x="4" y="16"/>
                    <a:pt x="4" y="16"/>
                    <a:pt x="4" y="16"/>
                  </a:cubicBezTo>
                  <a:cubicBezTo>
                    <a:pt x="4" y="14"/>
                    <a:pt x="5" y="13"/>
                    <a:pt x="7" y="13"/>
                  </a:cubicBezTo>
                  <a:cubicBezTo>
                    <a:pt x="57" y="13"/>
                    <a:pt x="57" y="13"/>
                    <a:pt x="57" y="13"/>
                  </a:cubicBezTo>
                  <a:cubicBezTo>
                    <a:pt x="58" y="13"/>
                    <a:pt x="59" y="14"/>
                    <a:pt x="59" y="16"/>
                  </a:cubicBezTo>
                  <a:lnTo>
                    <a:pt x="59" y="20"/>
                  </a:lnTo>
                  <a:close/>
                  <a:moveTo>
                    <a:pt x="50" y="34"/>
                  </a:moveTo>
                  <a:cubicBezTo>
                    <a:pt x="50" y="35"/>
                    <a:pt x="49" y="36"/>
                    <a:pt x="48" y="36"/>
                  </a:cubicBezTo>
                  <a:cubicBezTo>
                    <a:pt x="16" y="36"/>
                    <a:pt x="16" y="36"/>
                    <a:pt x="16" y="36"/>
                  </a:cubicBezTo>
                  <a:cubicBezTo>
                    <a:pt x="15" y="36"/>
                    <a:pt x="13" y="35"/>
                    <a:pt x="13" y="34"/>
                  </a:cubicBezTo>
                  <a:cubicBezTo>
                    <a:pt x="13" y="29"/>
                    <a:pt x="13" y="29"/>
                    <a:pt x="13" y="29"/>
                  </a:cubicBezTo>
                  <a:cubicBezTo>
                    <a:pt x="13" y="28"/>
                    <a:pt x="15" y="27"/>
                    <a:pt x="16" y="27"/>
                  </a:cubicBezTo>
                  <a:cubicBezTo>
                    <a:pt x="48" y="27"/>
                    <a:pt x="48" y="27"/>
                    <a:pt x="48" y="27"/>
                  </a:cubicBezTo>
                  <a:cubicBezTo>
                    <a:pt x="49" y="27"/>
                    <a:pt x="50" y="28"/>
                    <a:pt x="50" y="29"/>
                  </a:cubicBezTo>
                  <a:lnTo>
                    <a:pt x="50" y="34"/>
                  </a:lnTo>
                  <a:close/>
                  <a:moveTo>
                    <a:pt x="45" y="7"/>
                  </a:moveTo>
                  <a:cubicBezTo>
                    <a:pt x="45" y="8"/>
                    <a:pt x="44" y="9"/>
                    <a:pt x="43" y="9"/>
                  </a:cubicBezTo>
                  <a:cubicBezTo>
                    <a:pt x="20" y="9"/>
                    <a:pt x="20" y="9"/>
                    <a:pt x="20" y="9"/>
                  </a:cubicBezTo>
                  <a:cubicBezTo>
                    <a:pt x="19" y="9"/>
                    <a:pt x="18" y="8"/>
                    <a:pt x="18" y="7"/>
                  </a:cubicBezTo>
                  <a:cubicBezTo>
                    <a:pt x="18" y="2"/>
                    <a:pt x="18" y="2"/>
                    <a:pt x="18" y="2"/>
                  </a:cubicBezTo>
                  <a:cubicBezTo>
                    <a:pt x="18" y="1"/>
                    <a:pt x="19" y="0"/>
                    <a:pt x="20" y="0"/>
                  </a:cubicBezTo>
                  <a:cubicBezTo>
                    <a:pt x="43" y="0"/>
                    <a:pt x="43" y="0"/>
                    <a:pt x="43" y="0"/>
                  </a:cubicBezTo>
                  <a:cubicBezTo>
                    <a:pt x="44" y="0"/>
                    <a:pt x="45" y="1"/>
                    <a:pt x="45" y="2"/>
                  </a:cubicBezTo>
                  <a:lnTo>
                    <a:pt x="45" y="7"/>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grpSp>
        <p:nvGrpSpPr>
          <p:cNvPr id="24" name="Group 21">
            <a:extLst>
              <a:ext uri="{FF2B5EF4-FFF2-40B4-BE49-F238E27FC236}">
                <a16:creationId xmlns:a16="http://schemas.microsoft.com/office/drawing/2014/main" xmlns="" id="{749B9E0B-7FEF-4ED2-9AFF-B71E0F410A58}"/>
              </a:ext>
            </a:extLst>
          </p:cNvPr>
          <p:cNvGrpSpPr/>
          <p:nvPr/>
        </p:nvGrpSpPr>
        <p:grpSpPr>
          <a:xfrm>
            <a:off x="4550262" y="3027344"/>
            <a:ext cx="552596" cy="531433"/>
            <a:chOff x="840159" y="2185414"/>
            <a:chExt cx="493370" cy="479245"/>
          </a:xfrm>
        </p:grpSpPr>
        <p:sp>
          <p:nvSpPr>
            <p:cNvPr id="25" name="Oval 24">
              <a:extLst>
                <a:ext uri="{FF2B5EF4-FFF2-40B4-BE49-F238E27FC236}">
                  <a16:creationId xmlns:a16="http://schemas.microsoft.com/office/drawing/2014/main" xmlns="" id="{E2B424E9-243B-4919-B4A8-E56BAFEF3D9D}"/>
                </a:ext>
              </a:extLst>
            </p:cNvPr>
            <p:cNvSpPr/>
            <p:nvPr/>
          </p:nvSpPr>
          <p:spPr>
            <a:xfrm>
              <a:off x="840159" y="2185414"/>
              <a:ext cx="493370" cy="479245"/>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6" name="Freeform 100">
              <a:extLst>
                <a:ext uri="{FF2B5EF4-FFF2-40B4-BE49-F238E27FC236}">
                  <a16:creationId xmlns:a16="http://schemas.microsoft.com/office/drawing/2014/main" xmlns="" id="{5A90809F-CC04-4AA6-8C8A-96CC0353B53E}"/>
                </a:ext>
              </a:extLst>
            </p:cNvPr>
            <p:cNvSpPr>
              <a:spLocks noEditPoints="1"/>
            </p:cNvSpPr>
            <p:nvPr/>
          </p:nvSpPr>
          <p:spPr bwMode="auto">
            <a:xfrm>
              <a:off x="971750" y="2314705"/>
              <a:ext cx="230188" cy="220663"/>
            </a:xfrm>
            <a:custGeom>
              <a:avLst/>
              <a:gdLst/>
              <a:ahLst/>
              <a:cxnLst>
                <a:cxn ang="0">
                  <a:pos x="63" y="49"/>
                </a:cxn>
                <a:cxn ang="0">
                  <a:pos x="58" y="44"/>
                </a:cxn>
                <a:cxn ang="0">
                  <a:pos x="54" y="48"/>
                </a:cxn>
                <a:cxn ang="0">
                  <a:pos x="63" y="57"/>
                </a:cxn>
                <a:cxn ang="0">
                  <a:pos x="64" y="60"/>
                </a:cxn>
                <a:cxn ang="0">
                  <a:pos x="59" y="64"/>
                </a:cxn>
                <a:cxn ang="0">
                  <a:pos x="56" y="63"/>
                </a:cxn>
                <a:cxn ang="0">
                  <a:pos x="29" y="36"/>
                </a:cxn>
                <a:cxn ang="0">
                  <a:pos x="15" y="42"/>
                </a:cxn>
                <a:cxn ang="0">
                  <a:pos x="0" y="27"/>
                </a:cxn>
                <a:cxn ang="0">
                  <a:pos x="26" y="0"/>
                </a:cxn>
                <a:cxn ang="0">
                  <a:pos x="41" y="15"/>
                </a:cxn>
                <a:cxn ang="0">
                  <a:pos x="36" y="30"/>
                </a:cxn>
                <a:cxn ang="0">
                  <a:pos x="50" y="44"/>
                </a:cxn>
                <a:cxn ang="0">
                  <a:pos x="54" y="40"/>
                </a:cxn>
                <a:cxn ang="0">
                  <a:pos x="49" y="35"/>
                </a:cxn>
                <a:cxn ang="0">
                  <a:pos x="54" y="31"/>
                </a:cxn>
                <a:cxn ang="0">
                  <a:pos x="55" y="31"/>
                </a:cxn>
                <a:cxn ang="0">
                  <a:pos x="67" y="44"/>
                </a:cxn>
                <a:cxn ang="0">
                  <a:pos x="63" y="49"/>
                </a:cxn>
                <a:cxn ang="0">
                  <a:pos x="25" y="8"/>
                </a:cxn>
                <a:cxn ang="0">
                  <a:pos x="18" y="16"/>
                </a:cxn>
                <a:cxn ang="0">
                  <a:pos x="19" y="19"/>
                </a:cxn>
                <a:cxn ang="0">
                  <a:pos x="15" y="18"/>
                </a:cxn>
                <a:cxn ang="0">
                  <a:pos x="7" y="26"/>
                </a:cxn>
                <a:cxn ang="0">
                  <a:pos x="15" y="34"/>
                </a:cxn>
                <a:cxn ang="0">
                  <a:pos x="23" y="26"/>
                </a:cxn>
                <a:cxn ang="0">
                  <a:pos x="22" y="23"/>
                </a:cxn>
                <a:cxn ang="0">
                  <a:pos x="25" y="24"/>
                </a:cxn>
                <a:cxn ang="0">
                  <a:pos x="33" y="16"/>
                </a:cxn>
                <a:cxn ang="0">
                  <a:pos x="25" y="8"/>
                </a:cxn>
              </a:cxnLst>
              <a:rect l="0" t="0" r="r" b="b"/>
              <a:pathLst>
                <a:path w="67" h="64">
                  <a:moveTo>
                    <a:pt x="63" y="49"/>
                  </a:moveTo>
                  <a:cubicBezTo>
                    <a:pt x="62" y="49"/>
                    <a:pt x="58" y="45"/>
                    <a:pt x="58" y="44"/>
                  </a:cubicBezTo>
                  <a:cubicBezTo>
                    <a:pt x="54" y="48"/>
                    <a:pt x="54" y="48"/>
                    <a:pt x="54" y="48"/>
                  </a:cubicBezTo>
                  <a:cubicBezTo>
                    <a:pt x="63" y="57"/>
                    <a:pt x="63" y="57"/>
                    <a:pt x="63" y="57"/>
                  </a:cubicBezTo>
                  <a:cubicBezTo>
                    <a:pt x="63" y="58"/>
                    <a:pt x="64" y="59"/>
                    <a:pt x="64" y="60"/>
                  </a:cubicBezTo>
                  <a:cubicBezTo>
                    <a:pt x="64" y="62"/>
                    <a:pt x="61" y="64"/>
                    <a:pt x="59" y="64"/>
                  </a:cubicBezTo>
                  <a:cubicBezTo>
                    <a:pt x="58" y="64"/>
                    <a:pt x="57" y="64"/>
                    <a:pt x="56" y="63"/>
                  </a:cubicBezTo>
                  <a:cubicBezTo>
                    <a:pt x="29" y="36"/>
                    <a:pt x="29" y="36"/>
                    <a:pt x="29" y="36"/>
                  </a:cubicBezTo>
                  <a:cubicBezTo>
                    <a:pt x="25" y="39"/>
                    <a:pt x="20" y="42"/>
                    <a:pt x="15" y="42"/>
                  </a:cubicBezTo>
                  <a:cubicBezTo>
                    <a:pt x="6" y="42"/>
                    <a:pt x="0" y="36"/>
                    <a:pt x="0" y="27"/>
                  </a:cubicBezTo>
                  <a:cubicBezTo>
                    <a:pt x="0" y="14"/>
                    <a:pt x="13" y="0"/>
                    <a:pt x="26" y="0"/>
                  </a:cubicBezTo>
                  <a:cubicBezTo>
                    <a:pt x="35" y="0"/>
                    <a:pt x="41" y="6"/>
                    <a:pt x="41" y="15"/>
                  </a:cubicBezTo>
                  <a:cubicBezTo>
                    <a:pt x="41" y="21"/>
                    <a:pt x="39" y="26"/>
                    <a:pt x="36" y="30"/>
                  </a:cubicBezTo>
                  <a:cubicBezTo>
                    <a:pt x="50" y="44"/>
                    <a:pt x="50" y="44"/>
                    <a:pt x="50" y="44"/>
                  </a:cubicBezTo>
                  <a:cubicBezTo>
                    <a:pt x="54" y="40"/>
                    <a:pt x="54" y="40"/>
                    <a:pt x="54" y="40"/>
                  </a:cubicBezTo>
                  <a:cubicBezTo>
                    <a:pt x="53" y="39"/>
                    <a:pt x="49" y="36"/>
                    <a:pt x="49" y="35"/>
                  </a:cubicBezTo>
                  <a:cubicBezTo>
                    <a:pt x="49" y="34"/>
                    <a:pt x="53" y="31"/>
                    <a:pt x="54" y="31"/>
                  </a:cubicBezTo>
                  <a:cubicBezTo>
                    <a:pt x="54" y="31"/>
                    <a:pt x="54" y="31"/>
                    <a:pt x="55" y="31"/>
                  </a:cubicBezTo>
                  <a:cubicBezTo>
                    <a:pt x="56" y="32"/>
                    <a:pt x="67" y="43"/>
                    <a:pt x="67" y="44"/>
                  </a:cubicBezTo>
                  <a:cubicBezTo>
                    <a:pt x="67" y="45"/>
                    <a:pt x="64" y="49"/>
                    <a:pt x="63" y="49"/>
                  </a:cubicBezTo>
                  <a:close/>
                  <a:moveTo>
                    <a:pt x="25" y="8"/>
                  </a:moveTo>
                  <a:cubicBezTo>
                    <a:pt x="21" y="8"/>
                    <a:pt x="18" y="12"/>
                    <a:pt x="18" y="16"/>
                  </a:cubicBezTo>
                  <a:cubicBezTo>
                    <a:pt x="18" y="17"/>
                    <a:pt x="18" y="18"/>
                    <a:pt x="19" y="19"/>
                  </a:cubicBezTo>
                  <a:cubicBezTo>
                    <a:pt x="17" y="19"/>
                    <a:pt x="16" y="18"/>
                    <a:pt x="15" y="18"/>
                  </a:cubicBezTo>
                  <a:cubicBezTo>
                    <a:pt x="11" y="18"/>
                    <a:pt x="7" y="22"/>
                    <a:pt x="7" y="26"/>
                  </a:cubicBezTo>
                  <a:cubicBezTo>
                    <a:pt x="7" y="30"/>
                    <a:pt x="11" y="34"/>
                    <a:pt x="15" y="34"/>
                  </a:cubicBezTo>
                  <a:cubicBezTo>
                    <a:pt x="19" y="34"/>
                    <a:pt x="23" y="30"/>
                    <a:pt x="23" y="26"/>
                  </a:cubicBezTo>
                  <a:cubicBezTo>
                    <a:pt x="23" y="25"/>
                    <a:pt x="23" y="24"/>
                    <a:pt x="22" y="23"/>
                  </a:cubicBezTo>
                  <a:cubicBezTo>
                    <a:pt x="23" y="23"/>
                    <a:pt x="24" y="24"/>
                    <a:pt x="25" y="24"/>
                  </a:cubicBezTo>
                  <a:cubicBezTo>
                    <a:pt x="30" y="24"/>
                    <a:pt x="33" y="20"/>
                    <a:pt x="33" y="16"/>
                  </a:cubicBezTo>
                  <a:cubicBezTo>
                    <a:pt x="33" y="12"/>
                    <a:pt x="30" y="8"/>
                    <a:pt x="25" y="8"/>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grpSp>
        <p:nvGrpSpPr>
          <p:cNvPr id="27" name="Group 27">
            <a:extLst>
              <a:ext uri="{FF2B5EF4-FFF2-40B4-BE49-F238E27FC236}">
                <a16:creationId xmlns:a16="http://schemas.microsoft.com/office/drawing/2014/main" xmlns="" id="{06D52C2A-C7FD-4E25-A2C0-081ED51CE72E}"/>
              </a:ext>
            </a:extLst>
          </p:cNvPr>
          <p:cNvGrpSpPr/>
          <p:nvPr/>
        </p:nvGrpSpPr>
        <p:grpSpPr>
          <a:xfrm>
            <a:off x="4550262" y="4596132"/>
            <a:ext cx="552596" cy="531433"/>
            <a:chOff x="840159" y="3520106"/>
            <a:chExt cx="493370" cy="479245"/>
          </a:xfrm>
        </p:grpSpPr>
        <p:sp>
          <p:nvSpPr>
            <p:cNvPr id="28" name="Oval 27">
              <a:extLst>
                <a:ext uri="{FF2B5EF4-FFF2-40B4-BE49-F238E27FC236}">
                  <a16:creationId xmlns:a16="http://schemas.microsoft.com/office/drawing/2014/main" xmlns="" id="{69B63301-0A9F-4B73-9905-F19B4C8A2FE8}"/>
                </a:ext>
              </a:extLst>
            </p:cNvPr>
            <p:cNvSpPr/>
            <p:nvPr/>
          </p:nvSpPr>
          <p:spPr>
            <a:xfrm>
              <a:off x="840159" y="3520106"/>
              <a:ext cx="493370" cy="479245"/>
            </a:xfrm>
            <a:prstGeom prst="ellipse">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algn="ctr"/>
              <a:endParaRPr lang="en-US" dirty="0">
                <a:solidFill>
                  <a:schemeClr val="bg1"/>
                </a:solidFill>
                <a:latin typeface="Gothom"/>
              </a:endParaRPr>
            </a:p>
          </p:txBody>
        </p:sp>
        <p:sp>
          <p:nvSpPr>
            <p:cNvPr id="29" name="Freeform 152">
              <a:extLst>
                <a:ext uri="{FF2B5EF4-FFF2-40B4-BE49-F238E27FC236}">
                  <a16:creationId xmlns:a16="http://schemas.microsoft.com/office/drawing/2014/main" xmlns="" id="{D9A5A3C1-74EF-4D2E-ADB0-A135A959F50C}"/>
                </a:ext>
              </a:extLst>
            </p:cNvPr>
            <p:cNvSpPr>
              <a:spLocks noEditPoints="1"/>
            </p:cNvSpPr>
            <p:nvPr/>
          </p:nvSpPr>
          <p:spPr bwMode="auto">
            <a:xfrm>
              <a:off x="955869" y="3638690"/>
              <a:ext cx="261950" cy="242077"/>
            </a:xfrm>
            <a:custGeom>
              <a:avLst/>
              <a:gdLst/>
              <a:ahLst/>
              <a:cxnLst>
                <a:cxn ang="0">
                  <a:pos x="67" y="20"/>
                </a:cxn>
                <a:cxn ang="0">
                  <a:pos x="46" y="36"/>
                </a:cxn>
                <a:cxn ang="0">
                  <a:pos x="42" y="40"/>
                </a:cxn>
                <a:cxn ang="0">
                  <a:pos x="39" y="47"/>
                </a:cxn>
                <a:cxn ang="0">
                  <a:pos x="44" y="52"/>
                </a:cxn>
                <a:cxn ang="0">
                  <a:pos x="52" y="58"/>
                </a:cxn>
                <a:cxn ang="0">
                  <a:pos x="52" y="61"/>
                </a:cxn>
                <a:cxn ang="0">
                  <a:pos x="51" y="62"/>
                </a:cxn>
                <a:cxn ang="0">
                  <a:pos x="17" y="62"/>
                </a:cxn>
                <a:cxn ang="0">
                  <a:pos x="16" y="61"/>
                </a:cxn>
                <a:cxn ang="0">
                  <a:pos x="16" y="58"/>
                </a:cxn>
                <a:cxn ang="0">
                  <a:pos x="24" y="52"/>
                </a:cxn>
                <a:cxn ang="0">
                  <a:pos x="29" y="47"/>
                </a:cxn>
                <a:cxn ang="0">
                  <a:pos x="26" y="40"/>
                </a:cxn>
                <a:cxn ang="0">
                  <a:pos x="22" y="36"/>
                </a:cxn>
                <a:cxn ang="0">
                  <a:pos x="0" y="20"/>
                </a:cxn>
                <a:cxn ang="0">
                  <a:pos x="0" y="15"/>
                </a:cxn>
                <a:cxn ang="0">
                  <a:pos x="4" y="11"/>
                </a:cxn>
                <a:cxn ang="0">
                  <a:pos x="16" y="11"/>
                </a:cxn>
                <a:cxn ang="0">
                  <a:pos x="16" y="7"/>
                </a:cxn>
                <a:cxn ang="0">
                  <a:pos x="22" y="0"/>
                </a:cxn>
                <a:cxn ang="0">
                  <a:pos x="45" y="0"/>
                </a:cxn>
                <a:cxn ang="0">
                  <a:pos x="52" y="7"/>
                </a:cxn>
                <a:cxn ang="0">
                  <a:pos x="52" y="11"/>
                </a:cxn>
                <a:cxn ang="0">
                  <a:pos x="63" y="11"/>
                </a:cxn>
                <a:cxn ang="0">
                  <a:pos x="67" y="15"/>
                </a:cxn>
                <a:cxn ang="0">
                  <a:pos x="67" y="20"/>
                </a:cxn>
                <a:cxn ang="0">
                  <a:pos x="16" y="16"/>
                </a:cxn>
                <a:cxn ang="0">
                  <a:pos x="6" y="16"/>
                </a:cxn>
                <a:cxn ang="0">
                  <a:pos x="6" y="20"/>
                </a:cxn>
                <a:cxn ang="0">
                  <a:pos x="19" y="31"/>
                </a:cxn>
                <a:cxn ang="0">
                  <a:pos x="16" y="16"/>
                </a:cxn>
                <a:cxn ang="0">
                  <a:pos x="62" y="16"/>
                </a:cxn>
                <a:cxn ang="0">
                  <a:pos x="52" y="16"/>
                </a:cxn>
                <a:cxn ang="0">
                  <a:pos x="49" y="31"/>
                </a:cxn>
                <a:cxn ang="0">
                  <a:pos x="62" y="20"/>
                </a:cxn>
                <a:cxn ang="0">
                  <a:pos x="62" y="16"/>
                </a:cxn>
              </a:cxnLst>
              <a:rect l="0" t="0" r="r" b="b"/>
              <a:pathLst>
                <a:path w="67" h="62">
                  <a:moveTo>
                    <a:pt x="67" y="20"/>
                  </a:moveTo>
                  <a:cubicBezTo>
                    <a:pt x="67" y="27"/>
                    <a:pt x="58" y="36"/>
                    <a:pt x="46" y="36"/>
                  </a:cubicBezTo>
                  <a:cubicBezTo>
                    <a:pt x="44" y="38"/>
                    <a:pt x="42" y="40"/>
                    <a:pt x="42" y="40"/>
                  </a:cubicBezTo>
                  <a:cubicBezTo>
                    <a:pt x="40" y="42"/>
                    <a:pt x="39" y="44"/>
                    <a:pt x="39" y="47"/>
                  </a:cubicBezTo>
                  <a:cubicBezTo>
                    <a:pt x="39" y="49"/>
                    <a:pt x="40" y="52"/>
                    <a:pt x="44" y="52"/>
                  </a:cubicBezTo>
                  <a:cubicBezTo>
                    <a:pt x="48" y="52"/>
                    <a:pt x="52" y="54"/>
                    <a:pt x="52" y="58"/>
                  </a:cubicBezTo>
                  <a:cubicBezTo>
                    <a:pt x="52" y="61"/>
                    <a:pt x="52" y="61"/>
                    <a:pt x="52" y="61"/>
                  </a:cubicBezTo>
                  <a:cubicBezTo>
                    <a:pt x="52" y="62"/>
                    <a:pt x="51" y="62"/>
                    <a:pt x="51" y="62"/>
                  </a:cubicBezTo>
                  <a:cubicBezTo>
                    <a:pt x="17" y="62"/>
                    <a:pt x="17" y="62"/>
                    <a:pt x="17" y="62"/>
                  </a:cubicBezTo>
                  <a:cubicBezTo>
                    <a:pt x="16" y="62"/>
                    <a:pt x="16" y="62"/>
                    <a:pt x="16" y="61"/>
                  </a:cubicBezTo>
                  <a:cubicBezTo>
                    <a:pt x="16" y="58"/>
                    <a:pt x="16" y="58"/>
                    <a:pt x="16" y="58"/>
                  </a:cubicBezTo>
                  <a:cubicBezTo>
                    <a:pt x="16" y="54"/>
                    <a:pt x="20" y="52"/>
                    <a:pt x="24" y="52"/>
                  </a:cubicBezTo>
                  <a:cubicBezTo>
                    <a:pt x="27" y="52"/>
                    <a:pt x="29" y="49"/>
                    <a:pt x="29" y="47"/>
                  </a:cubicBezTo>
                  <a:cubicBezTo>
                    <a:pt x="29" y="44"/>
                    <a:pt x="28" y="42"/>
                    <a:pt x="26" y="40"/>
                  </a:cubicBezTo>
                  <a:cubicBezTo>
                    <a:pt x="25" y="40"/>
                    <a:pt x="24" y="38"/>
                    <a:pt x="22" y="36"/>
                  </a:cubicBezTo>
                  <a:cubicBezTo>
                    <a:pt x="10" y="36"/>
                    <a:pt x="0" y="27"/>
                    <a:pt x="0" y="20"/>
                  </a:cubicBezTo>
                  <a:cubicBezTo>
                    <a:pt x="0" y="15"/>
                    <a:pt x="0" y="15"/>
                    <a:pt x="0" y="15"/>
                  </a:cubicBezTo>
                  <a:cubicBezTo>
                    <a:pt x="0" y="12"/>
                    <a:pt x="2" y="11"/>
                    <a:pt x="4" y="11"/>
                  </a:cubicBezTo>
                  <a:cubicBezTo>
                    <a:pt x="16" y="11"/>
                    <a:pt x="16" y="11"/>
                    <a:pt x="16" y="11"/>
                  </a:cubicBezTo>
                  <a:cubicBezTo>
                    <a:pt x="16" y="7"/>
                    <a:pt x="16" y="7"/>
                    <a:pt x="16" y="7"/>
                  </a:cubicBezTo>
                  <a:cubicBezTo>
                    <a:pt x="16" y="3"/>
                    <a:pt x="19" y="0"/>
                    <a:pt x="22" y="0"/>
                  </a:cubicBezTo>
                  <a:cubicBezTo>
                    <a:pt x="45" y="0"/>
                    <a:pt x="45" y="0"/>
                    <a:pt x="45" y="0"/>
                  </a:cubicBezTo>
                  <a:cubicBezTo>
                    <a:pt x="49" y="0"/>
                    <a:pt x="52" y="3"/>
                    <a:pt x="52" y="7"/>
                  </a:cubicBezTo>
                  <a:cubicBezTo>
                    <a:pt x="52" y="11"/>
                    <a:pt x="52" y="11"/>
                    <a:pt x="52" y="11"/>
                  </a:cubicBezTo>
                  <a:cubicBezTo>
                    <a:pt x="63" y="11"/>
                    <a:pt x="63" y="11"/>
                    <a:pt x="63" y="11"/>
                  </a:cubicBezTo>
                  <a:cubicBezTo>
                    <a:pt x="66" y="11"/>
                    <a:pt x="67" y="12"/>
                    <a:pt x="67" y="15"/>
                  </a:cubicBezTo>
                  <a:lnTo>
                    <a:pt x="67" y="20"/>
                  </a:lnTo>
                  <a:close/>
                  <a:moveTo>
                    <a:pt x="16" y="16"/>
                  </a:moveTo>
                  <a:cubicBezTo>
                    <a:pt x="6" y="16"/>
                    <a:pt x="6" y="16"/>
                    <a:pt x="6" y="16"/>
                  </a:cubicBezTo>
                  <a:cubicBezTo>
                    <a:pt x="6" y="20"/>
                    <a:pt x="6" y="20"/>
                    <a:pt x="6" y="20"/>
                  </a:cubicBezTo>
                  <a:cubicBezTo>
                    <a:pt x="6" y="24"/>
                    <a:pt x="11" y="29"/>
                    <a:pt x="19" y="31"/>
                  </a:cubicBezTo>
                  <a:cubicBezTo>
                    <a:pt x="17" y="27"/>
                    <a:pt x="16" y="22"/>
                    <a:pt x="16" y="16"/>
                  </a:cubicBezTo>
                  <a:close/>
                  <a:moveTo>
                    <a:pt x="62" y="16"/>
                  </a:moveTo>
                  <a:cubicBezTo>
                    <a:pt x="52" y="16"/>
                    <a:pt x="52" y="16"/>
                    <a:pt x="52" y="16"/>
                  </a:cubicBezTo>
                  <a:cubicBezTo>
                    <a:pt x="52" y="22"/>
                    <a:pt x="51" y="27"/>
                    <a:pt x="49" y="31"/>
                  </a:cubicBezTo>
                  <a:cubicBezTo>
                    <a:pt x="57" y="29"/>
                    <a:pt x="62" y="24"/>
                    <a:pt x="62" y="20"/>
                  </a:cubicBezTo>
                  <a:lnTo>
                    <a:pt x="62" y="16"/>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cxnSp>
        <p:nvCxnSpPr>
          <p:cNvPr id="30" name="Elbow Connector 32">
            <a:extLst>
              <a:ext uri="{FF2B5EF4-FFF2-40B4-BE49-F238E27FC236}">
                <a16:creationId xmlns:a16="http://schemas.microsoft.com/office/drawing/2014/main" xmlns="" id="{5C38BD29-60AA-4679-BD5E-8089096815F6}"/>
              </a:ext>
            </a:extLst>
          </p:cNvPr>
          <p:cNvCxnSpPr/>
          <p:nvPr/>
        </p:nvCxnSpPr>
        <p:spPr>
          <a:xfrm rot="10800000" flipV="1">
            <a:off x="3168430" y="2461725"/>
            <a:ext cx="1448838" cy="666529"/>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1" name="Elbow Connector 35">
            <a:extLst>
              <a:ext uri="{FF2B5EF4-FFF2-40B4-BE49-F238E27FC236}">
                <a16:creationId xmlns:a16="http://schemas.microsoft.com/office/drawing/2014/main" xmlns="" id="{744E3660-0F56-4437-B560-9E7C04411A3E}"/>
              </a:ext>
            </a:extLst>
          </p:cNvPr>
          <p:cNvCxnSpPr/>
          <p:nvPr/>
        </p:nvCxnSpPr>
        <p:spPr>
          <a:xfrm rot="16200000" flipV="1">
            <a:off x="2162943" y="2618613"/>
            <a:ext cx="2354186" cy="2324411"/>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2" name="Elbow Connector 31">
            <a:extLst>
              <a:ext uri="{FF2B5EF4-FFF2-40B4-BE49-F238E27FC236}">
                <a16:creationId xmlns:a16="http://schemas.microsoft.com/office/drawing/2014/main" xmlns="" id="{9719BB76-3A5D-4C19-9934-011F2392CB1D}"/>
              </a:ext>
            </a:extLst>
          </p:cNvPr>
          <p:cNvCxnSpPr/>
          <p:nvPr/>
        </p:nvCxnSpPr>
        <p:spPr>
          <a:xfrm rot="10800000" flipV="1">
            <a:off x="2863630" y="3252499"/>
            <a:ext cx="1753640" cy="1475129"/>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3" name="Elbow Connector 41">
            <a:extLst>
              <a:ext uri="{FF2B5EF4-FFF2-40B4-BE49-F238E27FC236}">
                <a16:creationId xmlns:a16="http://schemas.microsoft.com/office/drawing/2014/main" xmlns="" id="{CC74E4BB-28E6-4D1C-9693-C8172F9C25FF}"/>
              </a:ext>
            </a:extLst>
          </p:cNvPr>
          <p:cNvCxnSpPr/>
          <p:nvPr/>
        </p:nvCxnSpPr>
        <p:spPr>
          <a:xfrm rot="10800000" flipV="1">
            <a:off x="1949230" y="4032351"/>
            <a:ext cx="2647926" cy="310820"/>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1401921" y="5465564"/>
            <a:ext cx="6481606" cy="1034129"/>
          </a:xfrm>
          <a:prstGeom prst="rect">
            <a:avLst/>
          </a:prstGeom>
        </p:spPr>
        <p:txBody>
          <a:bodyPr wrap="square">
            <a:spAutoFit/>
          </a:bodyPr>
          <a:lstStyle/>
          <a:p>
            <a:pPr algn="ctr">
              <a:spcBef>
                <a:spcPct val="20000"/>
              </a:spcBef>
              <a:defRPr/>
            </a:pPr>
            <a:r>
              <a:rPr lang="mn-MN" b="1" u="sng" dirty="0" smtClean="0">
                <a:solidFill>
                  <a:srgbClr val="C33A1F"/>
                </a:solidFill>
                <a:latin typeface="Gothom"/>
              </a:rPr>
              <a:t>Үйлдвэрлэлийн дараах ашиг</a:t>
            </a:r>
            <a:r>
              <a:rPr lang="en-US" b="1" u="sng" dirty="0" smtClean="0">
                <a:solidFill>
                  <a:srgbClr val="C33A1F"/>
                </a:solidFill>
                <a:latin typeface="Gothom"/>
              </a:rPr>
              <a:t>- </a:t>
            </a:r>
            <a:r>
              <a:rPr lang="en-US" b="1" u="sng" dirty="0">
                <a:solidFill>
                  <a:srgbClr val="C33A1F"/>
                </a:solidFill>
                <a:latin typeface="Gothom"/>
              </a:rPr>
              <a:t> </a:t>
            </a:r>
            <a:r>
              <a:rPr lang="en-US" b="1" u="sng" dirty="0" smtClean="0">
                <a:solidFill>
                  <a:srgbClr val="C33A1F"/>
                </a:solidFill>
                <a:latin typeface="Gothom"/>
              </a:rPr>
              <a:t>1,062,075,084</a:t>
            </a:r>
            <a:endParaRPr lang="en-US" b="1" u="sng" dirty="0">
              <a:solidFill>
                <a:srgbClr val="C33A1F"/>
              </a:solidFill>
              <a:latin typeface="Gothom"/>
            </a:endParaRPr>
          </a:p>
          <a:p>
            <a:pPr algn="ctr">
              <a:spcBef>
                <a:spcPct val="20000"/>
              </a:spcBef>
              <a:defRPr/>
            </a:pPr>
            <a:r>
              <a:rPr lang="en-US" b="1" u="sng" dirty="0" smtClean="0">
                <a:solidFill>
                  <a:srgbClr val="C33A1F"/>
                </a:solidFill>
                <a:latin typeface="Gothom"/>
              </a:rPr>
              <a:t> </a:t>
            </a:r>
            <a:endParaRPr lang="en-US" b="1" u="sng" dirty="0">
              <a:solidFill>
                <a:srgbClr val="C33A1F"/>
              </a:solidFill>
              <a:latin typeface="Gothom"/>
            </a:endParaRPr>
          </a:p>
          <a:p>
            <a:pPr algn="ctr">
              <a:spcBef>
                <a:spcPct val="20000"/>
              </a:spcBef>
              <a:defRPr/>
            </a:pPr>
            <a:endParaRPr lang="en-US" b="1" dirty="0">
              <a:solidFill>
                <a:srgbClr val="FEC210"/>
              </a:solidFill>
              <a:latin typeface="Gothom"/>
            </a:endParaRPr>
          </a:p>
        </p:txBody>
      </p:sp>
      <p:sp>
        <p:nvSpPr>
          <p:cNvPr id="35" name="Title 1"/>
          <p:cNvSpPr txBox="1">
            <a:spLocks/>
          </p:cNvSpPr>
          <p:nvPr/>
        </p:nvSpPr>
        <p:spPr>
          <a:xfrm>
            <a:off x="-531184" y="1439283"/>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dirty="0" smtClean="0">
                <a:latin typeface="Times New Roman" pitchFamily="18" charset="0"/>
                <a:cs typeface="Times New Roman" pitchFamily="18" charset="0"/>
              </a:rPr>
              <a:t>Цэвэр ашиг алдагдалын төлөвлөгөө </a:t>
            </a:r>
            <a:r>
              <a:rPr lang="en-US" sz="1800" u="sng" dirty="0" smtClean="0">
                <a:latin typeface="Times New Roman" pitchFamily="18" charset="0"/>
                <a:cs typeface="Times New Roman" pitchFamily="18" charset="0"/>
              </a:rPr>
              <a:t>/2022.01.01-2022.11.30</a:t>
            </a:r>
            <a:r>
              <a:rPr lang="en-US" sz="2400" u="sng" dirty="0" smtClean="0">
                <a:latin typeface="Times New Roman" pitchFamily="18" charset="0"/>
                <a:cs typeface="Times New Roman" pitchFamily="18" charset="0"/>
              </a:rPr>
              <a:t>/</a:t>
            </a:r>
            <a:endParaRPr lang="en-US" sz="2400" u="sng" dirty="0">
              <a:latin typeface="Times New Roman" pitchFamily="18" charset="0"/>
              <a:cs typeface="Times New Roman" pitchFamily="18" charset="0"/>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1000"/>
                                        <p:tgtEl>
                                          <p:spTgt spid="5"/>
                                        </p:tgtEl>
                                      </p:cBhvr>
                                    </p:animEffect>
                                  </p:childTnLst>
                                </p:cTn>
                              </p:par>
                            </p:childTnLst>
                          </p:cTn>
                        </p:par>
                        <p:par>
                          <p:cTn id="8" fill="hold">
                            <p:stCondLst>
                              <p:cond delay="1000"/>
                            </p:stCondLst>
                            <p:childTnLst>
                              <p:par>
                                <p:cTn id="9" presetID="18" presetClass="entr" presetSubtype="3" fill="hold"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strips(upRight)">
                                      <p:cBhvr>
                                        <p:cTn id="11" dur="500"/>
                                        <p:tgtEl>
                                          <p:spTgt spid="17"/>
                                        </p:tgtEl>
                                      </p:cBhvr>
                                    </p:animEffect>
                                  </p:childTnLst>
                                </p:cTn>
                              </p:par>
                            </p:childTnLst>
                          </p:cTn>
                        </p:par>
                        <p:par>
                          <p:cTn id="12" fill="hold">
                            <p:stCondLst>
                              <p:cond delay="1500"/>
                            </p:stCondLst>
                            <p:childTnLst>
                              <p:par>
                                <p:cTn id="13" presetID="53" presetClass="entr" presetSubtype="0"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par>
                          <p:cTn id="21" fill="hold">
                            <p:stCondLst>
                              <p:cond delay="2000"/>
                            </p:stCondLst>
                            <p:childTnLst>
                              <p:par>
                                <p:cTn id="22" presetID="53"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animEffect transition="in" filter="fade">
                                      <p:cBhvr>
                                        <p:cTn id="26" dur="500"/>
                                        <p:tgtEl>
                                          <p:spTgt spid="10"/>
                                        </p:tgtEl>
                                      </p:cBhvr>
                                    </p:animEffect>
                                  </p:childTnLst>
                                </p:cTn>
                              </p:par>
                            </p:childTnLst>
                          </p:cTn>
                        </p:par>
                        <p:par>
                          <p:cTn id="27" fill="hold">
                            <p:stCondLst>
                              <p:cond delay="2500"/>
                            </p:stCondLst>
                            <p:childTnLst>
                              <p:par>
                                <p:cTn id="28" presetID="18" presetClass="entr" presetSubtype="6" fill="hold"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strips(downRight)">
                                      <p:cBhvr>
                                        <p:cTn id="30" dur="500"/>
                                        <p:tgtEl>
                                          <p:spTgt spid="19"/>
                                        </p:tgtEl>
                                      </p:cBhvr>
                                    </p:animEffect>
                                  </p:childTnLst>
                                </p:cTn>
                              </p:par>
                            </p:childTnLst>
                          </p:cTn>
                        </p:par>
                        <p:par>
                          <p:cTn id="31" fill="hold">
                            <p:stCondLst>
                              <p:cond delay="3000"/>
                            </p:stCondLst>
                            <p:childTnLst>
                              <p:par>
                                <p:cTn id="32" presetID="53" presetClass="entr" presetSubtype="0" fill="hold" nodeType="afterEffect">
                                  <p:stCondLst>
                                    <p:cond delay="0"/>
                                  </p:stCondLst>
                                  <p:childTnLst>
                                    <p:set>
                                      <p:cBhvr>
                                        <p:cTn id="33" dur="1" fill="hold">
                                          <p:stCondLst>
                                            <p:cond delay="0"/>
                                          </p:stCondLst>
                                        </p:cTn>
                                        <p:tgtEl>
                                          <p:spTgt spid="24"/>
                                        </p:tgtEl>
                                        <p:attrNameLst>
                                          <p:attrName>style.visibility</p:attrName>
                                        </p:attrNameLst>
                                      </p:cBhvr>
                                      <p:to>
                                        <p:strVal val="visible"/>
                                      </p:to>
                                    </p:set>
                                    <p:anim calcmode="lin" valueType="num">
                                      <p:cBhvr>
                                        <p:cTn id="34" dur="500" fill="hold"/>
                                        <p:tgtEl>
                                          <p:spTgt spid="24"/>
                                        </p:tgtEl>
                                        <p:attrNameLst>
                                          <p:attrName>ppt_w</p:attrName>
                                        </p:attrNameLst>
                                      </p:cBhvr>
                                      <p:tavLst>
                                        <p:tav tm="0">
                                          <p:val>
                                            <p:fltVal val="0"/>
                                          </p:val>
                                        </p:tav>
                                        <p:tav tm="100000">
                                          <p:val>
                                            <p:strVal val="#ppt_w"/>
                                          </p:val>
                                        </p:tav>
                                      </p:tavLst>
                                    </p:anim>
                                    <p:anim calcmode="lin" valueType="num">
                                      <p:cBhvr>
                                        <p:cTn id="35" dur="500" fill="hold"/>
                                        <p:tgtEl>
                                          <p:spTgt spid="24"/>
                                        </p:tgtEl>
                                        <p:attrNameLst>
                                          <p:attrName>ppt_h</p:attrName>
                                        </p:attrNameLst>
                                      </p:cBhvr>
                                      <p:tavLst>
                                        <p:tav tm="0">
                                          <p:val>
                                            <p:fltVal val="0"/>
                                          </p:val>
                                        </p:tav>
                                        <p:tav tm="100000">
                                          <p:val>
                                            <p:strVal val="#ppt_h"/>
                                          </p:val>
                                        </p:tav>
                                      </p:tavLst>
                                    </p:anim>
                                    <p:animEffect transition="in" filter="fade">
                                      <p:cBhvr>
                                        <p:cTn id="36" dur="500"/>
                                        <p:tgtEl>
                                          <p:spTgt spid="24"/>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left)">
                                      <p:cBhvr>
                                        <p:cTn id="39" dur="500"/>
                                        <p:tgtEl>
                                          <p:spTgt spid="7"/>
                                        </p:tgtEl>
                                      </p:cBhvr>
                                    </p:animEffect>
                                  </p:childTnLst>
                                </p:cTn>
                              </p:par>
                            </p:childTnLst>
                          </p:cTn>
                        </p:par>
                        <p:par>
                          <p:cTn id="40" fill="hold">
                            <p:stCondLst>
                              <p:cond delay="3500"/>
                            </p:stCondLst>
                            <p:childTnLst>
                              <p:par>
                                <p:cTn id="41" presetID="53"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par>
                          <p:cTn id="46" fill="hold">
                            <p:stCondLst>
                              <p:cond delay="4000"/>
                            </p:stCondLst>
                            <p:childTnLst>
                              <p:par>
                                <p:cTn id="47" presetID="18" presetClass="entr" presetSubtype="6" fill="hold" nodeType="after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strips(downRight)">
                                      <p:cBhvr>
                                        <p:cTn id="49" dur="500"/>
                                        <p:tgtEl>
                                          <p:spTgt spid="20"/>
                                        </p:tgtEl>
                                      </p:cBhvr>
                                    </p:animEffect>
                                  </p:childTnLst>
                                </p:cTn>
                              </p:par>
                            </p:childTnLst>
                          </p:cTn>
                        </p:par>
                        <p:par>
                          <p:cTn id="50" fill="hold">
                            <p:stCondLst>
                              <p:cond delay="4500"/>
                            </p:stCondLst>
                            <p:childTnLst>
                              <p:par>
                                <p:cTn id="51" presetID="53" presetClass="entr" presetSubtype="0" fill="hold" nodeType="after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 fill="hold"/>
                                        <p:tgtEl>
                                          <p:spTgt spid="14"/>
                                        </p:tgtEl>
                                        <p:attrNameLst>
                                          <p:attrName>ppt_w</p:attrName>
                                        </p:attrNameLst>
                                      </p:cBhvr>
                                      <p:tavLst>
                                        <p:tav tm="0">
                                          <p:val>
                                            <p:fltVal val="0"/>
                                          </p:val>
                                        </p:tav>
                                        <p:tav tm="100000">
                                          <p:val>
                                            <p:strVal val="#ppt_w"/>
                                          </p:val>
                                        </p:tav>
                                      </p:tavLst>
                                    </p:anim>
                                    <p:anim calcmode="lin" valueType="num">
                                      <p:cBhvr>
                                        <p:cTn id="54" dur="500" fill="hold"/>
                                        <p:tgtEl>
                                          <p:spTgt spid="14"/>
                                        </p:tgtEl>
                                        <p:attrNameLst>
                                          <p:attrName>ppt_h</p:attrName>
                                        </p:attrNameLst>
                                      </p:cBhvr>
                                      <p:tavLst>
                                        <p:tav tm="0">
                                          <p:val>
                                            <p:fltVal val="0"/>
                                          </p:val>
                                        </p:tav>
                                        <p:tav tm="100000">
                                          <p:val>
                                            <p:strVal val="#ppt_h"/>
                                          </p:val>
                                        </p:tav>
                                      </p:tavLst>
                                    </p:anim>
                                    <p:animEffect transition="in" filter="fade">
                                      <p:cBhvr>
                                        <p:cTn id="55" dur="500"/>
                                        <p:tgtEl>
                                          <p:spTgt spid="14"/>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wipe(left)">
                                      <p:cBhvr>
                                        <p:cTn id="58" dur="500"/>
                                        <p:tgtEl>
                                          <p:spTgt spid="8"/>
                                        </p:tgtEl>
                                      </p:cBhvr>
                                    </p:animEffect>
                                  </p:childTnLst>
                                </p:cTn>
                              </p:par>
                            </p:childTnLst>
                          </p:cTn>
                        </p:par>
                        <p:par>
                          <p:cTn id="59" fill="hold">
                            <p:stCondLst>
                              <p:cond delay="5000"/>
                            </p:stCondLst>
                            <p:childTnLst>
                              <p:par>
                                <p:cTn id="60" presetID="53" presetClass="entr" presetSubtype="0" fill="hold" grpId="0" nodeType="after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p:cTn id="62" dur="500" fill="hold"/>
                                        <p:tgtEl>
                                          <p:spTgt spid="13"/>
                                        </p:tgtEl>
                                        <p:attrNameLst>
                                          <p:attrName>ppt_w</p:attrName>
                                        </p:attrNameLst>
                                      </p:cBhvr>
                                      <p:tavLst>
                                        <p:tav tm="0">
                                          <p:val>
                                            <p:fltVal val="0"/>
                                          </p:val>
                                        </p:tav>
                                        <p:tav tm="100000">
                                          <p:val>
                                            <p:strVal val="#ppt_w"/>
                                          </p:val>
                                        </p:tav>
                                      </p:tavLst>
                                    </p:anim>
                                    <p:anim calcmode="lin" valueType="num">
                                      <p:cBhvr>
                                        <p:cTn id="63" dur="500" fill="hold"/>
                                        <p:tgtEl>
                                          <p:spTgt spid="13"/>
                                        </p:tgtEl>
                                        <p:attrNameLst>
                                          <p:attrName>ppt_h</p:attrName>
                                        </p:attrNameLst>
                                      </p:cBhvr>
                                      <p:tavLst>
                                        <p:tav tm="0">
                                          <p:val>
                                            <p:fltVal val="0"/>
                                          </p:val>
                                        </p:tav>
                                        <p:tav tm="100000">
                                          <p:val>
                                            <p:strVal val="#ppt_h"/>
                                          </p:val>
                                        </p:tav>
                                      </p:tavLst>
                                    </p:anim>
                                    <p:animEffect transition="in" filter="fade">
                                      <p:cBhvr>
                                        <p:cTn id="64" dur="500"/>
                                        <p:tgtEl>
                                          <p:spTgt spid="13"/>
                                        </p:tgtEl>
                                      </p:cBhvr>
                                    </p:animEffect>
                                  </p:childTnLst>
                                </p:cTn>
                              </p:par>
                            </p:childTnLst>
                          </p:cTn>
                        </p:par>
                        <p:par>
                          <p:cTn id="65" fill="hold">
                            <p:stCondLst>
                              <p:cond delay="5500"/>
                            </p:stCondLst>
                            <p:childTnLst>
                              <p:par>
                                <p:cTn id="66" presetID="18" presetClass="entr" presetSubtype="6" fill="hold" nodeType="after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strips(downRight)">
                                      <p:cBhvr>
                                        <p:cTn id="68" dur="500"/>
                                        <p:tgtEl>
                                          <p:spTgt spid="18"/>
                                        </p:tgtEl>
                                      </p:cBhvr>
                                    </p:animEffect>
                                  </p:childTnLst>
                                </p:cTn>
                              </p:par>
                            </p:childTnLst>
                          </p:cTn>
                        </p:par>
                        <p:par>
                          <p:cTn id="69" fill="hold">
                            <p:stCondLst>
                              <p:cond delay="6000"/>
                            </p:stCondLst>
                            <p:childTnLst>
                              <p:par>
                                <p:cTn id="70" presetID="53" presetClass="entr" presetSubtype="0" fill="hold" nodeType="afterEffect">
                                  <p:stCondLst>
                                    <p:cond delay="0"/>
                                  </p:stCondLst>
                                  <p:childTnLst>
                                    <p:set>
                                      <p:cBhvr>
                                        <p:cTn id="71" dur="1" fill="hold">
                                          <p:stCondLst>
                                            <p:cond delay="0"/>
                                          </p:stCondLst>
                                        </p:cTn>
                                        <p:tgtEl>
                                          <p:spTgt spid="27"/>
                                        </p:tgtEl>
                                        <p:attrNameLst>
                                          <p:attrName>style.visibility</p:attrName>
                                        </p:attrNameLst>
                                      </p:cBhvr>
                                      <p:to>
                                        <p:strVal val="visible"/>
                                      </p:to>
                                    </p:set>
                                    <p:anim calcmode="lin" valueType="num">
                                      <p:cBhvr>
                                        <p:cTn id="72" dur="500" fill="hold"/>
                                        <p:tgtEl>
                                          <p:spTgt spid="27"/>
                                        </p:tgtEl>
                                        <p:attrNameLst>
                                          <p:attrName>ppt_w</p:attrName>
                                        </p:attrNameLst>
                                      </p:cBhvr>
                                      <p:tavLst>
                                        <p:tav tm="0">
                                          <p:val>
                                            <p:fltVal val="0"/>
                                          </p:val>
                                        </p:tav>
                                        <p:tav tm="100000">
                                          <p:val>
                                            <p:strVal val="#ppt_w"/>
                                          </p:val>
                                        </p:tav>
                                      </p:tavLst>
                                    </p:anim>
                                    <p:anim calcmode="lin" valueType="num">
                                      <p:cBhvr>
                                        <p:cTn id="73" dur="500" fill="hold"/>
                                        <p:tgtEl>
                                          <p:spTgt spid="27"/>
                                        </p:tgtEl>
                                        <p:attrNameLst>
                                          <p:attrName>ppt_h</p:attrName>
                                        </p:attrNameLst>
                                      </p:cBhvr>
                                      <p:tavLst>
                                        <p:tav tm="0">
                                          <p:val>
                                            <p:fltVal val="0"/>
                                          </p:val>
                                        </p:tav>
                                        <p:tav tm="100000">
                                          <p:val>
                                            <p:strVal val="#ppt_h"/>
                                          </p:val>
                                        </p:tav>
                                      </p:tavLst>
                                    </p:anim>
                                    <p:animEffect transition="in" filter="fade">
                                      <p:cBhvr>
                                        <p:cTn id="74" dur="500"/>
                                        <p:tgtEl>
                                          <p:spTgt spid="27"/>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wipe(left)">
                                      <p:cBhvr>
                                        <p:cTn id="77" dur="500"/>
                                        <p:tgtEl>
                                          <p:spTgt spid="9"/>
                                        </p:tgtEl>
                                      </p:cBhvr>
                                    </p:animEffect>
                                  </p:childTnLst>
                                </p:cTn>
                              </p:par>
                            </p:childTnLst>
                          </p:cTn>
                        </p:par>
                        <p:par>
                          <p:cTn id="78" fill="hold">
                            <p:stCondLst>
                              <p:cond delay="6500"/>
                            </p:stCondLst>
                            <p:childTnLst>
                              <p:par>
                                <p:cTn id="79" presetID="53" presetClass="entr" presetSubtype="0" fill="hold" grpId="0" nodeType="afterEffect">
                                  <p:stCondLst>
                                    <p:cond delay="0"/>
                                  </p:stCondLst>
                                  <p:childTnLst>
                                    <p:set>
                                      <p:cBhvr>
                                        <p:cTn id="80" dur="1" fill="hold">
                                          <p:stCondLst>
                                            <p:cond delay="0"/>
                                          </p:stCondLst>
                                        </p:cTn>
                                        <p:tgtEl>
                                          <p:spTgt spid="11"/>
                                        </p:tgtEl>
                                        <p:attrNameLst>
                                          <p:attrName>style.visibility</p:attrName>
                                        </p:attrNameLst>
                                      </p:cBhvr>
                                      <p:to>
                                        <p:strVal val="visible"/>
                                      </p:to>
                                    </p:set>
                                    <p:anim calcmode="lin" valueType="num">
                                      <p:cBhvr>
                                        <p:cTn id="81" dur="500" fill="hold"/>
                                        <p:tgtEl>
                                          <p:spTgt spid="11"/>
                                        </p:tgtEl>
                                        <p:attrNameLst>
                                          <p:attrName>ppt_w</p:attrName>
                                        </p:attrNameLst>
                                      </p:cBhvr>
                                      <p:tavLst>
                                        <p:tav tm="0">
                                          <p:val>
                                            <p:fltVal val="0"/>
                                          </p:val>
                                        </p:tav>
                                        <p:tav tm="100000">
                                          <p:val>
                                            <p:strVal val="#ppt_w"/>
                                          </p:val>
                                        </p:tav>
                                      </p:tavLst>
                                    </p:anim>
                                    <p:anim calcmode="lin" valueType="num">
                                      <p:cBhvr>
                                        <p:cTn id="82" dur="500" fill="hold"/>
                                        <p:tgtEl>
                                          <p:spTgt spid="11"/>
                                        </p:tgtEl>
                                        <p:attrNameLst>
                                          <p:attrName>ppt_h</p:attrName>
                                        </p:attrNameLst>
                                      </p:cBhvr>
                                      <p:tavLst>
                                        <p:tav tm="0">
                                          <p:val>
                                            <p:fltVal val="0"/>
                                          </p:val>
                                        </p:tav>
                                        <p:tav tm="100000">
                                          <p:val>
                                            <p:strVal val="#ppt_h"/>
                                          </p:val>
                                        </p:tav>
                                      </p:tavLst>
                                    </p:anim>
                                    <p:animEffect transition="in" filter="fade">
                                      <p:cBhvr>
                                        <p:cTn id="83" dur="500"/>
                                        <p:tgtEl>
                                          <p:spTgt spid="11"/>
                                        </p:tgtEl>
                                      </p:cBhvr>
                                    </p:animEffect>
                                  </p:childTnLst>
                                </p:cTn>
                              </p:par>
                            </p:childTnLst>
                          </p:cTn>
                        </p:par>
                        <p:par>
                          <p:cTn id="84" fill="hold">
                            <p:stCondLst>
                              <p:cond delay="7000"/>
                            </p:stCondLst>
                            <p:childTnLst>
                              <p:par>
                                <p:cTn id="85" presetID="18" presetClass="entr" presetSubtype="3" fill="hold" nodeType="afterEffect">
                                  <p:stCondLst>
                                    <p:cond delay="0"/>
                                  </p:stCondLst>
                                  <p:childTnLst>
                                    <p:set>
                                      <p:cBhvr>
                                        <p:cTn id="86" dur="1" fill="hold">
                                          <p:stCondLst>
                                            <p:cond delay="0"/>
                                          </p:stCondLst>
                                        </p:cTn>
                                        <p:tgtEl>
                                          <p:spTgt spid="30"/>
                                        </p:tgtEl>
                                        <p:attrNameLst>
                                          <p:attrName>style.visibility</p:attrName>
                                        </p:attrNameLst>
                                      </p:cBhvr>
                                      <p:to>
                                        <p:strVal val="visible"/>
                                      </p:to>
                                    </p:set>
                                    <p:animEffect transition="in" filter="strips(upRight)">
                                      <p:cBhvr>
                                        <p:cTn id="87" dur="500"/>
                                        <p:tgtEl>
                                          <p:spTgt spid="30"/>
                                        </p:tgtEl>
                                      </p:cBhvr>
                                    </p:animEffect>
                                  </p:childTnLst>
                                </p:cTn>
                              </p:par>
                            </p:childTnLst>
                          </p:cTn>
                        </p:par>
                        <p:par>
                          <p:cTn id="88" fill="hold">
                            <p:stCondLst>
                              <p:cond delay="7500"/>
                            </p:stCondLst>
                            <p:childTnLst>
                              <p:par>
                                <p:cTn id="89" presetID="18" presetClass="entr" presetSubtype="6" fill="hold" nodeType="after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strips(downRight)">
                                      <p:cBhvr>
                                        <p:cTn id="91" dur="500"/>
                                        <p:tgtEl>
                                          <p:spTgt spid="32"/>
                                        </p:tgtEl>
                                      </p:cBhvr>
                                    </p:animEffect>
                                  </p:childTnLst>
                                </p:cTn>
                              </p:par>
                            </p:childTnLst>
                          </p:cTn>
                        </p:par>
                        <p:par>
                          <p:cTn id="92" fill="hold">
                            <p:stCondLst>
                              <p:cond delay="8000"/>
                            </p:stCondLst>
                            <p:childTnLst>
                              <p:par>
                                <p:cTn id="93" presetID="18" presetClass="entr" presetSubtype="6" fill="hold" nodeType="afterEffect">
                                  <p:stCondLst>
                                    <p:cond delay="0"/>
                                  </p:stCondLst>
                                  <p:childTnLst>
                                    <p:set>
                                      <p:cBhvr>
                                        <p:cTn id="94" dur="1" fill="hold">
                                          <p:stCondLst>
                                            <p:cond delay="0"/>
                                          </p:stCondLst>
                                        </p:cTn>
                                        <p:tgtEl>
                                          <p:spTgt spid="33"/>
                                        </p:tgtEl>
                                        <p:attrNameLst>
                                          <p:attrName>style.visibility</p:attrName>
                                        </p:attrNameLst>
                                      </p:cBhvr>
                                      <p:to>
                                        <p:strVal val="visible"/>
                                      </p:to>
                                    </p:set>
                                    <p:animEffect transition="in" filter="strips(downRight)">
                                      <p:cBhvr>
                                        <p:cTn id="95" dur="500"/>
                                        <p:tgtEl>
                                          <p:spTgt spid="33"/>
                                        </p:tgtEl>
                                      </p:cBhvr>
                                    </p:animEffect>
                                  </p:childTnLst>
                                </p:cTn>
                              </p:par>
                            </p:childTnLst>
                          </p:cTn>
                        </p:par>
                        <p:par>
                          <p:cTn id="96" fill="hold">
                            <p:stCondLst>
                              <p:cond delay="8500"/>
                            </p:stCondLst>
                            <p:childTnLst>
                              <p:par>
                                <p:cTn id="97" presetID="18" presetClass="entr" presetSubtype="6" fill="hold" nodeType="afterEffect">
                                  <p:stCondLst>
                                    <p:cond delay="0"/>
                                  </p:stCondLst>
                                  <p:childTnLst>
                                    <p:set>
                                      <p:cBhvr>
                                        <p:cTn id="98" dur="1" fill="hold">
                                          <p:stCondLst>
                                            <p:cond delay="0"/>
                                          </p:stCondLst>
                                        </p:cTn>
                                        <p:tgtEl>
                                          <p:spTgt spid="31"/>
                                        </p:tgtEl>
                                        <p:attrNameLst>
                                          <p:attrName>style.visibility</p:attrName>
                                        </p:attrNameLst>
                                      </p:cBhvr>
                                      <p:to>
                                        <p:strVal val="visible"/>
                                      </p:to>
                                    </p:set>
                                    <p:animEffect transition="in" filter="strips(downRight)">
                                      <p:cBhvr>
                                        <p:cTn id="9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P spid="8" grpId="0"/>
      <p:bldP spid="9" grpId="0"/>
      <p:bldP spid="10" grpId="0"/>
      <p:bldP spid="11" grpId="0"/>
      <p:bldP spid="12" grpId="0"/>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graphicFrame>
        <p:nvGraphicFramePr>
          <p:cNvPr id="5" name="Chart 4">
            <a:extLst>
              <a:ext uri="{FF2B5EF4-FFF2-40B4-BE49-F238E27FC236}">
                <a16:creationId xmlns:a16="http://schemas.microsoft.com/office/drawing/2014/main" xmlns="" id="{C7C4404A-AD1C-4ED6-9E1A-F91E582C91B8}"/>
              </a:ext>
            </a:extLst>
          </p:cNvPr>
          <p:cNvGraphicFramePr/>
          <p:nvPr>
            <p:extLst>
              <p:ext uri="{D42A27DB-BD31-4B8C-83A1-F6EECF244321}">
                <p14:modId xmlns:p14="http://schemas.microsoft.com/office/powerpoint/2010/main" val="876318494"/>
              </p:ext>
            </p:extLst>
          </p:nvPr>
        </p:nvGraphicFramePr>
        <p:xfrm>
          <a:off x="345910" y="1917295"/>
          <a:ext cx="4267365" cy="3515846"/>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xmlns="" id="{155DC74B-07BC-4A4B-B112-E410B5A8131C}"/>
              </a:ext>
            </a:extLst>
          </p:cNvPr>
          <p:cNvSpPr txBox="1"/>
          <p:nvPr/>
        </p:nvSpPr>
        <p:spPr>
          <a:xfrm>
            <a:off x="5058627" y="2157762"/>
            <a:ext cx="2775781" cy="492443"/>
          </a:xfrm>
          <a:prstGeom prst="rect">
            <a:avLst/>
          </a:prstGeom>
          <a:noFill/>
        </p:spPr>
        <p:txBody>
          <a:bodyPr wrap="square" rtlCol="0">
            <a:spAutoFit/>
          </a:bodyPr>
          <a:lstStyle/>
          <a:p>
            <a:r>
              <a:rPr lang="en-US" sz="1400" b="1" dirty="0">
                <a:solidFill>
                  <a:srgbClr val="EE1D23"/>
                </a:solidFill>
                <a:latin typeface="Gothom"/>
              </a:rPr>
              <a:t>   </a:t>
            </a:r>
            <a:r>
              <a:rPr lang="en-US" sz="1400" b="1" dirty="0" smtClean="0">
                <a:solidFill>
                  <a:srgbClr val="EE1D23"/>
                </a:solidFill>
                <a:latin typeface="Gothom"/>
              </a:rPr>
              <a:t>555,760,405 </a:t>
            </a:r>
            <a:endParaRPr lang="en-US" sz="1400" b="1" dirty="0">
              <a:solidFill>
                <a:srgbClr val="EE1D23"/>
              </a:solidFill>
              <a:latin typeface="Gothom"/>
            </a:endParaRPr>
          </a:p>
          <a:p>
            <a:r>
              <a:rPr lang="mn-MN" sz="1200" dirty="0" smtClean="0">
                <a:solidFill>
                  <a:schemeClr val="tx1">
                    <a:lumMod val="65000"/>
                    <a:lumOff val="35000"/>
                  </a:schemeClr>
                </a:solidFill>
                <a:latin typeface="Gothom"/>
              </a:rPr>
              <a:t>Ерөнхий ба удирдлагын зардал</a:t>
            </a:r>
            <a:endParaRPr lang="en-US" sz="1200" dirty="0">
              <a:solidFill>
                <a:schemeClr val="tx1">
                  <a:lumMod val="65000"/>
                  <a:lumOff val="35000"/>
                </a:schemeClr>
              </a:solidFill>
              <a:latin typeface="Gothom"/>
            </a:endParaRPr>
          </a:p>
        </p:txBody>
      </p:sp>
      <p:sp>
        <p:nvSpPr>
          <p:cNvPr id="7" name="TextBox 6">
            <a:extLst>
              <a:ext uri="{FF2B5EF4-FFF2-40B4-BE49-F238E27FC236}">
                <a16:creationId xmlns:a16="http://schemas.microsoft.com/office/drawing/2014/main" xmlns="" id="{141A3A4C-6A12-4CB9-9C58-8E06770C1FE5}"/>
              </a:ext>
            </a:extLst>
          </p:cNvPr>
          <p:cNvSpPr txBox="1"/>
          <p:nvPr/>
        </p:nvSpPr>
        <p:spPr>
          <a:xfrm>
            <a:off x="5058628" y="2945824"/>
            <a:ext cx="2775782" cy="492443"/>
          </a:xfrm>
          <a:prstGeom prst="rect">
            <a:avLst/>
          </a:prstGeom>
          <a:noFill/>
        </p:spPr>
        <p:txBody>
          <a:bodyPr wrap="square" rtlCol="0">
            <a:spAutoFit/>
          </a:bodyPr>
          <a:lstStyle/>
          <a:p>
            <a:r>
              <a:rPr lang="en-US" sz="1400" b="1" dirty="0">
                <a:solidFill>
                  <a:srgbClr val="2EA648"/>
                </a:solidFill>
                <a:latin typeface="Gothom"/>
              </a:rPr>
              <a:t>   </a:t>
            </a:r>
            <a:r>
              <a:rPr lang="en-US" sz="1400" b="1" dirty="0" smtClean="0">
                <a:solidFill>
                  <a:srgbClr val="2EA648"/>
                </a:solidFill>
                <a:latin typeface="Gothom"/>
              </a:rPr>
              <a:t>69,393,813</a:t>
            </a:r>
            <a:endParaRPr lang="en-US" sz="1400" b="1" dirty="0">
              <a:solidFill>
                <a:srgbClr val="2EA648"/>
              </a:solidFill>
              <a:latin typeface="Gothom"/>
            </a:endParaRPr>
          </a:p>
          <a:p>
            <a:r>
              <a:rPr lang="en-US" sz="1200" dirty="0" smtClean="0">
                <a:solidFill>
                  <a:schemeClr val="tx1">
                    <a:lumMod val="65000"/>
                    <a:lumOff val="35000"/>
                  </a:schemeClr>
                </a:solidFill>
                <a:latin typeface="Gothom"/>
              </a:rPr>
              <a:t>Ү</a:t>
            </a:r>
            <a:r>
              <a:rPr lang="mn-MN" sz="1200" dirty="0" smtClean="0">
                <a:solidFill>
                  <a:schemeClr val="tx1">
                    <a:lumMod val="65000"/>
                    <a:lumOff val="35000"/>
                  </a:schemeClr>
                </a:solidFill>
                <a:latin typeface="Gothom"/>
              </a:rPr>
              <a:t>йл ажиллагааны бус зардал</a:t>
            </a:r>
            <a:endParaRPr lang="en-US" sz="1200" dirty="0">
              <a:solidFill>
                <a:schemeClr val="tx1">
                  <a:lumMod val="65000"/>
                  <a:lumOff val="35000"/>
                </a:schemeClr>
              </a:solidFill>
              <a:latin typeface="Gothom"/>
            </a:endParaRPr>
          </a:p>
        </p:txBody>
      </p:sp>
      <p:sp>
        <p:nvSpPr>
          <p:cNvPr id="8" name="TextBox 7">
            <a:extLst>
              <a:ext uri="{FF2B5EF4-FFF2-40B4-BE49-F238E27FC236}">
                <a16:creationId xmlns:a16="http://schemas.microsoft.com/office/drawing/2014/main" xmlns="" id="{B484B824-EC1D-4663-9FDE-BD9C80B728D3}"/>
              </a:ext>
            </a:extLst>
          </p:cNvPr>
          <p:cNvSpPr txBox="1"/>
          <p:nvPr/>
        </p:nvSpPr>
        <p:spPr>
          <a:xfrm>
            <a:off x="5058627" y="3728384"/>
            <a:ext cx="2775781" cy="492443"/>
          </a:xfrm>
          <a:prstGeom prst="rect">
            <a:avLst/>
          </a:prstGeom>
          <a:noFill/>
        </p:spPr>
        <p:txBody>
          <a:bodyPr wrap="square" rtlCol="0">
            <a:spAutoFit/>
          </a:bodyPr>
          <a:lstStyle/>
          <a:p>
            <a:r>
              <a:rPr lang="en-US" sz="1400" b="1" dirty="0">
                <a:solidFill>
                  <a:srgbClr val="F36421"/>
                </a:solidFill>
                <a:latin typeface="Gothom"/>
              </a:rPr>
              <a:t>   </a:t>
            </a:r>
            <a:r>
              <a:rPr lang="en-US" sz="1400" b="1" dirty="0" smtClean="0">
                <a:solidFill>
                  <a:srgbClr val="F36421"/>
                </a:solidFill>
                <a:latin typeface="Gothom"/>
              </a:rPr>
              <a:t>613,130,302</a:t>
            </a:r>
            <a:endParaRPr lang="en-US" sz="1400" b="1" dirty="0">
              <a:solidFill>
                <a:srgbClr val="F36421"/>
              </a:solidFill>
              <a:latin typeface="Gothom"/>
            </a:endParaRPr>
          </a:p>
          <a:p>
            <a:r>
              <a:rPr lang="en-US" sz="1200" dirty="0" smtClean="0">
                <a:solidFill>
                  <a:schemeClr val="tx1">
                    <a:lumMod val="65000"/>
                    <a:lumOff val="35000"/>
                  </a:schemeClr>
                </a:solidFill>
                <a:latin typeface="Gothom"/>
              </a:rPr>
              <a:t>Б</a:t>
            </a:r>
            <a:r>
              <a:rPr lang="mn-MN" sz="1200" dirty="0" smtClean="0">
                <a:solidFill>
                  <a:schemeClr val="tx1">
                    <a:lumMod val="65000"/>
                    <a:lumOff val="35000"/>
                  </a:schemeClr>
                </a:solidFill>
                <a:latin typeface="Gothom"/>
              </a:rPr>
              <a:t>орлуулалт маркетингийн зардал</a:t>
            </a:r>
            <a:endParaRPr lang="en-US" sz="1200" dirty="0">
              <a:solidFill>
                <a:schemeClr val="tx1">
                  <a:lumMod val="65000"/>
                  <a:lumOff val="35000"/>
                </a:schemeClr>
              </a:solidFill>
              <a:latin typeface="Gothom"/>
            </a:endParaRPr>
          </a:p>
        </p:txBody>
      </p:sp>
      <p:sp>
        <p:nvSpPr>
          <p:cNvPr id="9" name="TextBox 8">
            <a:extLst>
              <a:ext uri="{FF2B5EF4-FFF2-40B4-BE49-F238E27FC236}">
                <a16:creationId xmlns:a16="http://schemas.microsoft.com/office/drawing/2014/main" xmlns="" id="{BCB9E987-26B7-460E-A7EE-64310168F145}"/>
              </a:ext>
            </a:extLst>
          </p:cNvPr>
          <p:cNvSpPr txBox="1"/>
          <p:nvPr/>
        </p:nvSpPr>
        <p:spPr>
          <a:xfrm>
            <a:off x="5058627" y="4510944"/>
            <a:ext cx="2775781" cy="492443"/>
          </a:xfrm>
          <a:prstGeom prst="rect">
            <a:avLst/>
          </a:prstGeom>
          <a:noFill/>
        </p:spPr>
        <p:txBody>
          <a:bodyPr wrap="square" rtlCol="0">
            <a:spAutoFit/>
          </a:bodyPr>
          <a:lstStyle/>
          <a:p>
            <a:r>
              <a:rPr lang="en-US" sz="1400" b="1" dirty="0">
                <a:solidFill>
                  <a:srgbClr val="1074BC"/>
                </a:solidFill>
                <a:latin typeface="Gothom"/>
              </a:rPr>
              <a:t>  </a:t>
            </a:r>
            <a:r>
              <a:rPr lang="en-US" sz="1400" b="1" dirty="0" smtClean="0">
                <a:solidFill>
                  <a:srgbClr val="1074BC"/>
                </a:solidFill>
                <a:latin typeface="Gothom"/>
              </a:rPr>
              <a:t>28,248,722 </a:t>
            </a:r>
            <a:endParaRPr lang="en-US" sz="1400" b="1" dirty="0">
              <a:solidFill>
                <a:srgbClr val="1074BC"/>
              </a:solidFill>
              <a:latin typeface="Gothom"/>
            </a:endParaRPr>
          </a:p>
          <a:p>
            <a:r>
              <a:rPr lang="en-US" sz="1200" dirty="0" smtClean="0">
                <a:solidFill>
                  <a:schemeClr val="tx1">
                    <a:lumMod val="65000"/>
                    <a:lumOff val="35000"/>
                  </a:schemeClr>
                </a:solidFill>
                <a:latin typeface="Gothom"/>
              </a:rPr>
              <a:t>  </a:t>
            </a:r>
            <a:r>
              <a:rPr lang="mn-MN" sz="1200" dirty="0" smtClean="0">
                <a:solidFill>
                  <a:schemeClr val="tx1">
                    <a:lumMod val="65000"/>
                    <a:lumOff val="35000"/>
                  </a:schemeClr>
                </a:solidFill>
                <a:latin typeface="Gothom"/>
              </a:rPr>
              <a:t>Цэвэр ашиг</a:t>
            </a:r>
            <a:endParaRPr lang="en-US" sz="1200" dirty="0">
              <a:solidFill>
                <a:schemeClr val="tx1">
                  <a:lumMod val="65000"/>
                  <a:lumOff val="35000"/>
                </a:schemeClr>
              </a:solidFill>
              <a:latin typeface="Gothom"/>
            </a:endParaRPr>
          </a:p>
        </p:txBody>
      </p:sp>
      <p:sp>
        <p:nvSpPr>
          <p:cNvPr id="10" name="Text Placeholder 3">
            <a:extLst>
              <a:ext uri="{FF2B5EF4-FFF2-40B4-BE49-F238E27FC236}">
                <a16:creationId xmlns:a16="http://schemas.microsoft.com/office/drawing/2014/main" xmlns="" id="{58BC9D16-18B1-4F92-987A-1E53F6189FAB}"/>
              </a:ext>
            </a:extLst>
          </p:cNvPr>
          <p:cNvSpPr txBox="1">
            <a:spLocks/>
          </p:cNvSpPr>
          <p:nvPr/>
        </p:nvSpPr>
        <p:spPr>
          <a:xfrm>
            <a:off x="7592021" y="2307691"/>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EE1D23"/>
                </a:solidFill>
                <a:latin typeface="Gothom"/>
              </a:rPr>
              <a:t>43.8%</a:t>
            </a:r>
            <a:endParaRPr lang="en-US" sz="2400" dirty="0">
              <a:solidFill>
                <a:srgbClr val="EE1D23"/>
              </a:solidFill>
              <a:latin typeface="Gothom"/>
            </a:endParaRPr>
          </a:p>
        </p:txBody>
      </p:sp>
      <p:sp>
        <p:nvSpPr>
          <p:cNvPr id="11" name="Text Placeholder 3">
            <a:extLst>
              <a:ext uri="{FF2B5EF4-FFF2-40B4-BE49-F238E27FC236}">
                <a16:creationId xmlns:a16="http://schemas.microsoft.com/office/drawing/2014/main" xmlns="" id="{802BE104-1DF0-4980-A1FF-C4A0EE633941}"/>
              </a:ext>
            </a:extLst>
          </p:cNvPr>
          <p:cNvSpPr txBox="1">
            <a:spLocks/>
          </p:cNvSpPr>
          <p:nvPr/>
        </p:nvSpPr>
        <p:spPr>
          <a:xfrm>
            <a:off x="7592021" y="4708997"/>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1074BC"/>
                </a:solidFill>
                <a:latin typeface="Gothom"/>
              </a:rPr>
              <a:t>2.2%</a:t>
            </a:r>
            <a:endParaRPr lang="en-US" sz="2400" dirty="0">
              <a:solidFill>
                <a:srgbClr val="1074BC"/>
              </a:solidFill>
              <a:latin typeface="Gothom"/>
            </a:endParaRPr>
          </a:p>
        </p:txBody>
      </p:sp>
      <p:sp>
        <p:nvSpPr>
          <p:cNvPr id="12" name="Text Placeholder 3">
            <a:extLst>
              <a:ext uri="{FF2B5EF4-FFF2-40B4-BE49-F238E27FC236}">
                <a16:creationId xmlns:a16="http://schemas.microsoft.com/office/drawing/2014/main" xmlns="" id="{81CE399F-1E22-4472-A8F9-01BB32CF3DC0}"/>
              </a:ext>
            </a:extLst>
          </p:cNvPr>
          <p:cNvSpPr txBox="1">
            <a:spLocks/>
          </p:cNvSpPr>
          <p:nvPr/>
        </p:nvSpPr>
        <p:spPr>
          <a:xfrm>
            <a:off x="7592021" y="3108126"/>
            <a:ext cx="8310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2EA648"/>
                </a:solidFill>
                <a:latin typeface="Gothom"/>
              </a:rPr>
              <a:t>5.5%</a:t>
            </a:r>
            <a:endParaRPr lang="en-US" sz="2400" dirty="0">
              <a:solidFill>
                <a:srgbClr val="2EA648"/>
              </a:solidFill>
              <a:latin typeface="Gothom"/>
            </a:endParaRPr>
          </a:p>
        </p:txBody>
      </p:sp>
      <p:sp>
        <p:nvSpPr>
          <p:cNvPr id="13" name="Text Placeholder 3">
            <a:extLst>
              <a:ext uri="{FF2B5EF4-FFF2-40B4-BE49-F238E27FC236}">
                <a16:creationId xmlns:a16="http://schemas.microsoft.com/office/drawing/2014/main" xmlns="" id="{F7B03F2B-3406-4506-AF46-88580E511659}"/>
              </a:ext>
            </a:extLst>
          </p:cNvPr>
          <p:cNvSpPr txBox="1">
            <a:spLocks/>
          </p:cNvSpPr>
          <p:nvPr/>
        </p:nvSpPr>
        <p:spPr>
          <a:xfrm>
            <a:off x="7592021" y="3908561"/>
            <a:ext cx="907290" cy="369332"/>
          </a:xfrm>
          <a:prstGeom prst="rect">
            <a:avLst/>
          </a:prstGeom>
        </p:spPr>
        <p:txBody>
          <a:bodyPr wrap="squar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spcBef>
                <a:spcPct val="20000"/>
              </a:spcBef>
              <a:defRPr/>
            </a:pPr>
            <a:r>
              <a:rPr lang="en-US" sz="2400" dirty="0" smtClean="0">
                <a:solidFill>
                  <a:srgbClr val="F36421"/>
                </a:solidFill>
                <a:latin typeface="Gothom"/>
              </a:rPr>
              <a:t>48.5%</a:t>
            </a:r>
            <a:endParaRPr lang="en-US" sz="2400" dirty="0">
              <a:solidFill>
                <a:srgbClr val="F36421"/>
              </a:solidFill>
              <a:latin typeface="Gothom"/>
            </a:endParaRPr>
          </a:p>
        </p:txBody>
      </p:sp>
      <p:grpSp>
        <p:nvGrpSpPr>
          <p:cNvPr id="14" name="Group 24">
            <a:extLst>
              <a:ext uri="{FF2B5EF4-FFF2-40B4-BE49-F238E27FC236}">
                <a16:creationId xmlns:a16="http://schemas.microsoft.com/office/drawing/2014/main" xmlns="" id="{BBD0872F-35EC-42CA-925D-C30324845280}"/>
              </a:ext>
            </a:extLst>
          </p:cNvPr>
          <p:cNvGrpSpPr/>
          <p:nvPr/>
        </p:nvGrpSpPr>
        <p:grpSpPr>
          <a:xfrm>
            <a:off x="4547143" y="3779315"/>
            <a:ext cx="552596" cy="531433"/>
            <a:chOff x="840159" y="2852760"/>
            <a:chExt cx="493370" cy="479245"/>
          </a:xfrm>
        </p:grpSpPr>
        <p:sp>
          <p:nvSpPr>
            <p:cNvPr id="15" name="Oval 14">
              <a:extLst>
                <a:ext uri="{FF2B5EF4-FFF2-40B4-BE49-F238E27FC236}">
                  <a16:creationId xmlns:a16="http://schemas.microsoft.com/office/drawing/2014/main" xmlns="" id="{55B3509D-95E5-4666-8E44-9DB8D9639FAB}"/>
                </a:ext>
              </a:extLst>
            </p:cNvPr>
            <p:cNvSpPr/>
            <p:nvPr/>
          </p:nvSpPr>
          <p:spPr>
            <a:xfrm>
              <a:off x="840159" y="2852760"/>
              <a:ext cx="493370" cy="479245"/>
            </a:xfrm>
            <a:prstGeom prst="ellipse">
              <a:avLst/>
            </a:prstGeom>
            <a:solidFill>
              <a:srgbClr val="F364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16" name="Freeform 144">
              <a:extLst>
                <a:ext uri="{FF2B5EF4-FFF2-40B4-BE49-F238E27FC236}">
                  <a16:creationId xmlns:a16="http://schemas.microsoft.com/office/drawing/2014/main" xmlns="" id="{9090DF92-84A5-481F-8FA0-3CD3D7AC643C}"/>
                </a:ext>
              </a:extLst>
            </p:cNvPr>
            <p:cNvSpPr>
              <a:spLocks noEditPoints="1"/>
            </p:cNvSpPr>
            <p:nvPr/>
          </p:nvSpPr>
          <p:spPr bwMode="auto">
            <a:xfrm>
              <a:off x="955869" y="2990792"/>
              <a:ext cx="261950" cy="203180"/>
            </a:xfrm>
            <a:custGeom>
              <a:avLst/>
              <a:gdLst/>
              <a:ahLst/>
              <a:cxnLst>
                <a:cxn ang="0">
                  <a:pos x="67" y="55"/>
                </a:cxn>
                <a:cxn ang="0">
                  <a:pos x="65" y="56"/>
                </a:cxn>
                <a:cxn ang="0">
                  <a:pos x="8" y="56"/>
                </a:cxn>
                <a:cxn ang="0">
                  <a:pos x="6" y="55"/>
                </a:cxn>
                <a:cxn ang="0">
                  <a:pos x="0" y="36"/>
                </a:cxn>
                <a:cxn ang="0">
                  <a:pos x="36" y="0"/>
                </a:cxn>
                <a:cxn ang="0">
                  <a:pos x="72" y="36"/>
                </a:cxn>
                <a:cxn ang="0">
                  <a:pos x="67" y="55"/>
                </a:cxn>
                <a:cxn ang="0">
                  <a:pos x="11" y="30"/>
                </a:cxn>
                <a:cxn ang="0">
                  <a:pos x="6" y="36"/>
                </a:cxn>
                <a:cxn ang="0">
                  <a:pos x="11" y="41"/>
                </a:cxn>
                <a:cxn ang="0">
                  <a:pos x="16" y="36"/>
                </a:cxn>
                <a:cxn ang="0">
                  <a:pos x="11" y="30"/>
                </a:cxn>
                <a:cxn ang="0">
                  <a:pos x="18" y="12"/>
                </a:cxn>
                <a:cxn ang="0">
                  <a:pos x="13" y="18"/>
                </a:cxn>
                <a:cxn ang="0">
                  <a:pos x="18" y="23"/>
                </a:cxn>
                <a:cxn ang="0">
                  <a:pos x="24" y="18"/>
                </a:cxn>
                <a:cxn ang="0">
                  <a:pos x="18" y="12"/>
                </a:cxn>
                <a:cxn ang="0">
                  <a:pos x="45" y="22"/>
                </a:cxn>
                <a:cxn ang="0">
                  <a:pos x="43" y="18"/>
                </a:cxn>
                <a:cxn ang="0">
                  <a:pos x="40" y="20"/>
                </a:cxn>
                <a:cxn ang="0">
                  <a:pos x="36" y="36"/>
                </a:cxn>
                <a:cxn ang="0">
                  <a:pos x="29" y="41"/>
                </a:cxn>
                <a:cxn ang="0">
                  <a:pos x="34" y="51"/>
                </a:cxn>
                <a:cxn ang="0">
                  <a:pos x="44" y="45"/>
                </a:cxn>
                <a:cxn ang="0">
                  <a:pos x="41" y="37"/>
                </a:cxn>
                <a:cxn ang="0">
                  <a:pos x="45" y="22"/>
                </a:cxn>
                <a:cxn ang="0">
                  <a:pos x="36" y="5"/>
                </a:cxn>
                <a:cxn ang="0">
                  <a:pos x="31" y="10"/>
                </a:cxn>
                <a:cxn ang="0">
                  <a:pos x="36" y="15"/>
                </a:cxn>
                <a:cxn ang="0">
                  <a:pos x="42" y="10"/>
                </a:cxn>
                <a:cxn ang="0">
                  <a:pos x="36" y="5"/>
                </a:cxn>
                <a:cxn ang="0">
                  <a:pos x="54" y="12"/>
                </a:cxn>
                <a:cxn ang="0">
                  <a:pos x="49" y="18"/>
                </a:cxn>
                <a:cxn ang="0">
                  <a:pos x="54" y="23"/>
                </a:cxn>
                <a:cxn ang="0">
                  <a:pos x="60" y="18"/>
                </a:cxn>
                <a:cxn ang="0">
                  <a:pos x="54" y="12"/>
                </a:cxn>
                <a:cxn ang="0">
                  <a:pos x="62" y="30"/>
                </a:cxn>
                <a:cxn ang="0">
                  <a:pos x="57" y="36"/>
                </a:cxn>
                <a:cxn ang="0">
                  <a:pos x="62" y="41"/>
                </a:cxn>
                <a:cxn ang="0">
                  <a:pos x="67" y="36"/>
                </a:cxn>
                <a:cxn ang="0">
                  <a:pos x="62" y="30"/>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cxnSp>
        <p:nvCxnSpPr>
          <p:cNvPr id="17" name="Elbow Connector 32">
            <a:extLst>
              <a:ext uri="{FF2B5EF4-FFF2-40B4-BE49-F238E27FC236}">
                <a16:creationId xmlns:a16="http://schemas.microsoft.com/office/drawing/2014/main" xmlns="" id="{5C38BD29-60AA-4679-BD5E-8089096815F6}"/>
              </a:ext>
            </a:extLst>
          </p:cNvPr>
          <p:cNvCxnSpPr/>
          <p:nvPr/>
        </p:nvCxnSpPr>
        <p:spPr>
          <a:xfrm rot="16200000" flipH="1">
            <a:off x="4064608" y="2928101"/>
            <a:ext cx="1291367" cy="335462"/>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Elbow Connector 35">
            <a:extLst>
              <a:ext uri="{FF2B5EF4-FFF2-40B4-BE49-F238E27FC236}">
                <a16:creationId xmlns:a16="http://schemas.microsoft.com/office/drawing/2014/main" xmlns="" id="{744E3660-0F56-4437-B560-9E7C04411A3E}"/>
              </a:ext>
            </a:extLst>
          </p:cNvPr>
          <p:cNvCxnSpPr/>
          <p:nvPr/>
        </p:nvCxnSpPr>
        <p:spPr>
          <a:xfrm>
            <a:off x="4542562" y="4801205"/>
            <a:ext cx="289726" cy="31607"/>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9" name="Elbow Connector 38">
            <a:extLst>
              <a:ext uri="{FF2B5EF4-FFF2-40B4-BE49-F238E27FC236}">
                <a16:creationId xmlns:a16="http://schemas.microsoft.com/office/drawing/2014/main" xmlns="" id="{9719BB76-3A5D-4C19-9934-011F2392CB1D}"/>
              </a:ext>
            </a:extLst>
          </p:cNvPr>
          <p:cNvCxnSpPr/>
          <p:nvPr/>
        </p:nvCxnSpPr>
        <p:spPr>
          <a:xfrm>
            <a:off x="4542562" y="3240923"/>
            <a:ext cx="289726" cy="32135"/>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0" name="Elbow Connector 41">
            <a:extLst>
              <a:ext uri="{FF2B5EF4-FFF2-40B4-BE49-F238E27FC236}">
                <a16:creationId xmlns:a16="http://schemas.microsoft.com/office/drawing/2014/main" xmlns="" id="{CC74E4BB-28E6-4D1C-9693-C8172F9C25FF}"/>
              </a:ext>
            </a:extLst>
          </p:cNvPr>
          <p:cNvCxnSpPr/>
          <p:nvPr/>
        </p:nvCxnSpPr>
        <p:spPr>
          <a:xfrm>
            <a:off x="4522448" y="4020774"/>
            <a:ext cx="195838" cy="44218"/>
          </a:xfrm>
          <a:prstGeom prst="bentConnector3">
            <a:avLst>
              <a:gd name="adj1" fmla="val 50000"/>
            </a:avLst>
          </a:prstGeom>
          <a:ln w="19050">
            <a:solidFill>
              <a:schemeClr val="bg1">
                <a:lumMod val="65000"/>
              </a:schemeClr>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21" name="Group 18">
            <a:extLst>
              <a:ext uri="{FF2B5EF4-FFF2-40B4-BE49-F238E27FC236}">
                <a16:creationId xmlns:a16="http://schemas.microsoft.com/office/drawing/2014/main" xmlns="" id="{B8804B4D-4ED6-4DF3-BE83-5B0D3F165D75}"/>
              </a:ext>
            </a:extLst>
          </p:cNvPr>
          <p:cNvGrpSpPr/>
          <p:nvPr/>
        </p:nvGrpSpPr>
        <p:grpSpPr>
          <a:xfrm>
            <a:off x="4547143" y="2210527"/>
            <a:ext cx="552596" cy="531433"/>
            <a:chOff x="860271" y="1518068"/>
            <a:chExt cx="493370" cy="479245"/>
          </a:xfrm>
        </p:grpSpPr>
        <p:sp>
          <p:nvSpPr>
            <p:cNvPr id="22" name="Oval 21">
              <a:extLst>
                <a:ext uri="{FF2B5EF4-FFF2-40B4-BE49-F238E27FC236}">
                  <a16:creationId xmlns:a16="http://schemas.microsoft.com/office/drawing/2014/main" xmlns="" id="{A420CAFD-17E8-4A7B-890A-2F3986BF37D5}"/>
                </a:ext>
              </a:extLst>
            </p:cNvPr>
            <p:cNvSpPr/>
            <p:nvPr/>
          </p:nvSpPr>
          <p:spPr>
            <a:xfrm>
              <a:off x="860271" y="1518068"/>
              <a:ext cx="493370" cy="479245"/>
            </a:xfrm>
            <a:prstGeom prst="ellipse">
              <a:avLst/>
            </a:prstGeom>
            <a:solidFill>
              <a:srgbClr val="EE1D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3" name="Freeform 6">
              <a:extLst>
                <a:ext uri="{FF2B5EF4-FFF2-40B4-BE49-F238E27FC236}">
                  <a16:creationId xmlns:a16="http://schemas.microsoft.com/office/drawing/2014/main" xmlns="" id="{54EFDD39-49E6-43FC-B8F7-445384ABCF3D}"/>
                </a:ext>
              </a:extLst>
            </p:cNvPr>
            <p:cNvSpPr>
              <a:spLocks noEditPoints="1"/>
            </p:cNvSpPr>
            <p:nvPr/>
          </p:nvSpPr>
          <p:spPr bwMode="auto">
            <a:xfrm>
              <a:off x="997419" y="1671965"/>
              <a:ext cx="219075" cy="171450"/>
            </a:xfrm>
            <a:custGeom>
              <a:avLst/>
              <a:gdLst/>
              <a:ahLst/>
              <a:cxnLst>
                <a:cxn ang="0">
                  <a:pos x="64" y="48"/>
                </a:cxn>
                <a:cxn ang="0">
                  <a:pos x="61" y="50"/>
                </a:cxn>
                <a:cxn ang="0">
                  <a:pos x="2" y="50"/>
                </a:cxn>
                <a:cxn ang="0">
                  <a:pos x="0" y="48"/>
                </a:cxn>
                <a:cxn ang="0">
                  <a:pos x="0" y="43"/>
                </a:cxn>
                <a:cxn ang="0">
                  <a:pos x="2" y="41"/>
                </a:cxn>
                <a:cxn ang="0">
                  <a:pos x="61" y="41"/>
                </a:cxn>
                <a:cxn ang="0">
                  <a:pos x="64" y="43"/>
                </a:cxn>
                <a:cxn ang="0">
                  <a:pos x="64" y="48"/>
                </a:cxn>
                <a:cxn ang="0">
                  <a:pos x="59" y="20"/>
                </a:cxn>
                <a:cxn ang="0">
                  <a:pos x="57" y="23"/>
                </a:cxn>
                <a:cxn ang="0">
                  <a:pos x="7" y="23"/>
                </a:cxn>
                <a:cxn ang="0">
                  <a:pos x="4" y="20"/>
                </a:cxn>
                <a:cxn ang="0">
                  <a:pos x="4" y="16"/>
                </a:cxn>
                <a:cxn ang="0">
                  <a:pos x="7" y="13"/>
                </a:cxn>
                <a:cxn ang="0">
                  <a:pos x="57" y="13"/>
                </a:cxn>
                <a:cxn ang="0">
                  <a:pos x="59" y="16"/>
                </a:cxn>
                <a:cxn ang="0">
                  <a:pos x="59" y="20"/>
                </a:cxn>
                <a:cxn ang="0">
                  <a:pos x="50" y="34"/>
                </a:cxn>
                <a:cxn ang="0">
                  <a:pos x="48" y="36"/>
                </a:cxn>
                <a:cxn ang="0">
                  <a:pos x="16" y="36"/>
                </a:cxn>
                <a:cxn ang="0">
                  <a:pos x="13" y="34"/>
                </a:cxn>
                <a:cxn ang="0">
                  <a:pos x="13" y="29"/>
                </a:cxn>
                <a:cxn ang="0">
                  <a:pos x="16" y="27"/>
                </a:cxn>
                <a:cxn ang="0">
                  <a:pos x="48" y="27"/>
                </a:cxn>
                <a:cxn ang="0">
                  <a:pos x="50" y="29"/>
                </a:cxn>
                <a:cxn ang="0">
                  <a:pos x="50" y="34"/>
                </a:cxn>
                <a:cxn ang="0">
                  <a:pos x="45" y="7"/>
                </a:cxn>
                <a:cxn ang="0">
                  <a:pos x="43" y="9"/>
                </a:cxn>
                <a:cxn ang="0">
                  <a:pos x="20" y="9"/>
                </a:cxn>
                <a:cxn ang="0">
                  <a:pos x="18" y="7"/>
                </a:cxn>
                <a:cxn ang="0">
                  <a:pos x="18" y="2"/>
                </a:cxn>
                <a:cxn ang="0">
                  <a:pos x="20" y="0"/>
                </a:cxn>
                <a:cxn ang="0">
                  <a:pos x="43" y="0"/>
                </a:cxn>
                <a:cxn ang="0">
                  <a:pos x="45" y="2"/>
                </a:cxn>
                <a:cxn ang="0">
                  <a:pos x="45" y="7"/>
                </a:cxn>
              </a:cxnLst>
              <a:rect l="0" t="0" r="r" b="b"/>
              <a:pathLst>
                <a:path w="64" h="50">
                  <a:moveTo>
                    <a:pt x="64" y="48"/>
                  </a:moveTo>
                  <a:cubicBezTo>
                    <a:pt x="64" y="49"/>
                    <a:pt x="63" y="50"/>
                    <a:pt x="61" y="50"/>
                  </a:cubicBezTo>
                  <a:cubicBezTo>
                    <a:pt x="2" y="50"/>
                    <a:pt x="2" y="50"/>
                    <a:pt x="2" y="50"/>
                  </a:cubicBezTo>
                  <a:cubicBezTo>
                    <a:pt x="1" y="50"/>
                    <a:pt x="0" y="49"/>
                    <a:pt x="0" y="48"/>
                  </a:cubicBezTo>
                  <a:cubicBezTo>
                    <a:pt x="0" y="43"/>
                    <a:pt x="0" y="43"/>
                    <a:pt x="0" y="43"/>
                  </a:cubicBezTo>
                  <a:cubicBezTo>
                    <a:pt x="0" y="42"/>
                    <a:pt x="1" y="41"/>
                    <a:pt x="2" y="41"/>
                  </a:cubicBezTo>
                  <a:cubicBezTo>
                    <a:pt x="61" y="41"/>
                    <a:pt x="61" y="41"/>
                    <a:pt x="61" y="41"/>
                  </a:cubicBezTo>
                  <a:cubicBezTo>
                    <a:pt x="63" y="41"/>
                    <a:pt x="64" y="42"/>
                    <a:pt x="64" y="43"/>
                  </a:cubicBezTo>
                  <a:lnTo>
                    <a:pt x="64" y="48"/>
                  </a:lnTo>
                  <a:close/>
                  <a:moveTo>
                    <a:pt x="59" y="20"/>
                  </a:moveTo>
                  <a:cubicBezTo>
                    <a:pt x="59" y="22"/>
                    <a:pt x="58" y="23"/>
                    <a:pt x="57" y="23"/>
                  </a:cubicBezTo>
                  <a:cubicBezTo>
                    <a:pt x="7" y="23"/>
                    <a:pt x="7" y="23"/>
                    <a:pt x="7" y="23"/>
                  </a:cubicBezTo>
                  <a:cubicBezTo>
                    <a:pt x="5" y="23"/>
                    <a:pt x="4" y="22"/>
                    <a:pt x="4" y="20"/>
                  </a:cubicBezTo>
                  <a:cubicBezTo>
                    <a:pt x="4" y="16"/>
                    <a:pt x="4" y="16"/>
                    <a:pt x="4" y="16"/>
                  </a:cubicBezTo>
                  <a:cubicBezTo>
                    <a:pt x="4" y="14"/>
                    <a:pt x="5" y="13"/>
                    <a:pt x="7" y="13"/>
                  </a:cubicBezTo>
                  <a:cubicBezTo>
                    <a:pt x="57" y="13"/>
                    <a:pt x="57" y="13"/>
                    <a:pt x="57" y="13"/>
                  </a:cubicBezTo>
                  <a:cubicBezTo>
                    <a:pt x="58" y="13"/>
                    <a:pt x="59" y="14"/>
                    <a:pt x="59" y="16"/>
                  </a:cubicBezTo>
                  <a:lnTo>
                    <a:pt x="59" y="20"/>
                  </a:lnTo>
                  <a:close/>
                  <a:moveTo>
                    <a:pt x="50" y="34"/>
                  </a:moveTo>
                  <a:cubicBezTo>
                    <a:pt x="50" y="35"/>
                    <a:pt x="49" y="36"/>
                    <a:pt x="48" y="36"/>
                  </a:cubicBezTo>
                  <a:cubicBezTo>
                    <a:pt x="16" y="36"/>
                    <a:pt x="16" y="36"/>
                    <a:pt x="16" y="36"/>
                  </a:cubicBezTo>
                  <a:cubicBezTo>
                    <a:pt x="15" y="36"/>
                    <a:pt x="13" y="35"/>
                    <a:pt x="13" y="34"/>
                  </a:cubicBezTo>
                  <a:cubicBezTo>
                    <a:pt x="13" y="29"/>
                    <a:pt x="13" y="29"/>
                    <a:pt x="13" y="29"/>
                  </a:cubicBezTo>
                  <a:cubicBezTo>
                    <a:pt x="13" y="28"/>
                    <a:pt x="15" y="27"/>
                    <a:pt x="16" y="27"/>
                  </a:cubicBezTo>
                  <a:cubicBezTo>
                    <a:pt x="48" y="27"/>
                    <a:pt x="48" y="27"/>
                    <a:pt x="48" y="27"/>
                  </a:cubicBezTo>
                  <a:cubicBezTo>
                    <a:pt x="49" y="27"/>
                    <a:pt x="50" y="28"/>
                    <a:pt x="50" y="29"/>
                  </a:cubicBezTo>
                  <a:lnTo>
                    <a:pt x="50" y="34"/>
                  </a:lnTo>
                  <a:close/>
                  <a:moveTo>
                    <a:pt x="45" y="7"/>
                  </a:moveTo>
                  <a:cubicBezTo>
                    <a:pt x="45" y="8"/>
                    <a:pt x="44" y="9"/>
                    <a:pt x="43" y="9"/>
                  </a:cubicBezTo>
                  <a:cubicBezTo>
                    <a:pt x="20" y="9"/>
                    <a:pt x="20" y="9"/>
                    <a:pt x="20" y="9"/>
                  </a:cubicBezTo>
                  <a:cubicBezTo>
                    <a:pt x="19" y="9"/>
                    <a:pt x="18" y="8"/>
                    <a:pt x="18" y="7"/>
                  </a:cubicBezTo>
                  <a:cubicBezTo>
                    <a:pt x="18" y="2"/>
                    <a:pt x="18" y="2"/>
                    <a:pt x="18" y="2"/>
                  </a:cubicBezTo>
                  <a:cubicBezTo>
                    <a:pt x="18" y="1"/>
                    <a:pt x="19" y="0"/>
                    <a:pt x="20" y="0"/>
                  </a:cubicBezTo>
                  <a:cubicBezTo>
                    <a:pt x="43" y="0"/>
                    <a:pt x="43" y="0"/>
                    <a:pt x="43" y="0"/>
                  </a:cubicBezTo>
                  <a:cubicBezTo>
                    <a:pt x="44" y="0"/>
                    <a:pt x="45" y="1"/>
                    <a:pt x="45" y="2"/>
                  </a:cubicBezTo>
                  <a:lnTo>
                    <a:pt x="45" y="7"/>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grpSp>
        <p:nvGrpSpPr>
          <p:cNvPr id="24" name="Group 21">
            <a:extLst>
              <a:ext uri="{FF2B5EF4-FFF2-40B4-BE49-F238E27FC236}">
                <a16:creationId xmlns:a16="http://schemas.microsoft.com/office/drawing/2014/main" xmlns="" id="{749B9E0B-7FEF-4ED2-9AFF-B71E0F410A58}"/>
              </a:ext>
            </a:extLst>
          </p:cNvPr>
          <p:cNvGrpSpPr/>
          <p:nvPr/>
        </p:nvGrpSpPr>
        <p:grpSpPr>
          <a:xfrm>
            <a:off x="4547143" y="2994921"/>
            <a:ext cx="552596" cy="531433"/>
            <a:chOff x="840159" y="2185414"/>
            <a:chExt cx="493370" cy="479245"/>
          </a:xfrm>
        </p:grpSpPr>
        <p:sp>
          <p:nvSpPr>
            <p:cNvPr id="25" name="Oval 24">
              <a:extLst>
                <a:ext uri="{FF2B5EF4-FFF2-40B4-BE49-F238E27FC236}">
                  <a16:creationId xmlns:a16="http://schemas.microsoft.com/office/drawing/2014/main" xmlns="" id="{E2B424E9-243B-4919-B4A8-E56BAFEF3D9D}"/>
                </a:ext>
              </a:extLst>
            </p:cNvPr>
            <p:cNvSpPr/>
            <p:nvPr/>
          </p:nvSpPr>
          <p:spPr>
            <a:xfrm>
              <a:off x="840159" y="2185414"/>
              <a:ext cx="493370" cy="479245"/>
            </a:xfrm>
            <a:prstGeom prst="ellipse">
              <a:avLst/>
            </a:prstGeom>
            <a:solidFill>
              <a:srgbClr val="2EA6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6" name="Freeform 100">
              <a:extLst>
                <a:ext uri="{FF2B5EF4-FFF2-40B4-BE49-F238E27FC236}">
                  <a16:creationId xmlns:a16="http://schemas.microsoft.com/office/drawing/2014/main" xmlns="" id="{5A90809F-CC04-4AA6-8C8A-96CC0353B53E}"/>
                </a:ext>
              </a:extLst>
            </p:cNvPr>
            <p:cNvSpPr>
              <a:spLocks noEditPoints="1"/>
            </p:cNvSpPr>
            <p:nvPr/>
          </p:nvSpPr>
          <p:spPr bwMode="auto">
            <a:xfrm>
              <a:off x="971750" y="2314705"/>
              <a:ext cx="230188" cy="220663"/>
            </a:xfrm>
            <a:custGeom>
              <a:avLst/>
              <a:gdLst/>
              <a:ahLst/>
              <a:cxnLst>
                <a:cxn ang="0">
                  <a:pos x="63" y="49"/>
                </a:cxn>
                <a:cxn ang="0">
                  <a:pos x="58" y="44"/>
                </a:cxn>
                <a:cxn ang="0">
                  <a:pos x="54" y="48"/>
                </a:cxn>
                <a:cxn ang="0">
                  <a:pos x="63" y="57"/>
                </a:cxn>
                <a:cxn ang="0">
                  <a:pos x="64" y="60"/>
                </a:cxn>
                <a:cxn ang="0">
                  <a:pos x="59" y="64"/>
                </a:cxn>
                <a:cxn ang="0">
                  <a:pos x="56" y="63"/>
                </a:cxn>
                <a:cxn ang="0">
                  <a:pos x="29" y="36"/>
                </a:cxn>
                <a:cxn ang="0">
                  <a:pos x="15" y="42"/>
                </a:cxn>
                <a:cxn ang="0">
                  <a:pos x="0" y="27"/>
                </a:cxn>
                <a:cxn ang="0">
                  <a:pos x="26" y="0"/>
                </a:cxn>
                <a:cxn ang="0">
                  <a:pos x="41" y="15"/>
                </a:cxn>
                <a:cxn ang="0">
                  <a:pos x="36" y="30"/>
                </a:cxn>
                <a:cxn ang="0">
                  <a:pos x="50" y="44"/>
                </a:cxn>
                <a:cxn ang="0">
                  <a:pos x="54" y="40"/>
                </a:cxn>
                <a:cxn ang="0">
                  <a:pos x="49" y="35"/>
                </a:cxn>
                <a:cxn ang="0">
                  <a:pos x="54" y="31"/>
                </a:cxn>
                <a:cxn ang="0">
                  <a:pos x="55" y="31"/>
                </a:cxn>
                <a:cxn ang="0">
                  <a:pos x="67" y="44"/>
                </a:cxn>
                <a:cxn ang="0">
                  <a:pos x="63" y="49"/>
                </a:cxn>
                <a:cxn ang="0">
                  <a:pos x="25" y="8"/>
                </a:cxn>
                <a:cxn ang="0">
                  <a:pos x="18" y="16"/>
                </a:cxn>
                <a:cxn ang="0">
                  <a:pos x="19" y="19"/>
                </a:cxn>
                <a:cxn ang="0">
                  <a:pos x="15" y="18"/>
                </a:cxn>
                <a:cxn ang="0">
                  <a:pos x="7" y="26"/>
                </a:cxn>
                <a:cxn ang="0">
                  <a:pos x="15" y="34"/>
                </a:cxn>
                <a:cxn ang="0">
                  <a:pos x="23" y="26"/>
                </a:cxn>
                <a:cxn ang="0">
                  <a:pos x="22" y="23"/>
                </a:cxn>
                <a:cxn ang="0">
                  <a:pos x="25" y="24"/>
                </a:cxn>
                <a:cxn ang="0">
                  <a:pos x="33" y="16"/>
                </a:cxn>
                <a:cxn ang="0">
                  <a:pos x="25" y="8"/>
                </a:cxn>
              </a:cxnLst>
              <a:rect l="0" t="0" r="r" b="b"/>
              <a:pathLst>
                <a:path w="67" h="64">
                  <a:moveTo>
                    <a:pt x="63" y="49"/>
                  </a:moveTo>
                  <a:cubicBezTo>
                    <a:pt x="62" y="49"/>
                    <a:pt x="58" y="45"/>
                    <a:pt x="58" y="44"/>
                  </a:cubicBezTo>
                  <a:cubicBezTo>
                    <a:pt x="54" y="48"/>
                    <a:pt x="54" y="48"/>
                    <a:pt x="54" y="48"/>
                  </a:cubicBezTo>
                  <a:cubicBezTo>
                    <a:pt x="63" y="57"/>
                    <a:pt x="63" y="57"/>
                    <a:pt x="63" y="57"/>
                  </a:cubicBezTo>
                  <a:cubicBezTo>
                    <a:pt x="63" y="58"/>
                    <a:pt x="64" y="59"/>
                    <a:pt x="64" y="60"/>
                  </a:cubicBezTo>
                  <a:cubicBezTo>
                    <a:pt x="64" y="62"/>
                    <a:pt x="61" y="64"/>
                    <a:pt x="59" y="64"/>
                  </a:cubicBezTo>
                  <a:cubicBezTo>
                    <a:pt x="58" y="64"/>
                    <a:pt x="57" y="64"/>
                    <a:pt x="56" y="63"/>
                  </a:cubicBezTo>
                  <a:cubicBezTo>
                    <a:pt x="29" y="36"/>
                    <a:pt x="29" y="36"/>
                    <a:pt x="29" y="36"/>
                  </a:cubicBezTo>
                  <a:cubicBezTo>
                    <a:pt x="25" y="39"/>
                    <a:pt x="20" y="42"/>
                    <a:pt x="15" y="42"/>
                  </a:cubicBezTo>
                  <a:cubicBezTo>
                    <a:pt x="6" y="42"/>
                    <a:pt x="0" y="36"/>
                    <a:pt x="0" y="27"/>
                  </a:cubicBezTo>
                  <a:cubicBezTo>
                    <a:pt x="0" y="14"/>
                    <a:pt x="13" y="0"/>
                    <a:pt x="26" y="0"/>
                  </a:cubicBezTo>
                  <a:cubicBezTo>
                    <a:pt x="35" y="0"/>
                    <a:pt x="41" y="6"/>
                    <a:pt x="41" y="15"/>
                  </a:cubicBezTo>
                  <a:cubicBezTo>
                    <a:pt x="41" y="21"/>
                    <a:pt x="39" y="26"/>
                    <a:pt x="36" y="30"/>
                  </a:cubicBezTo>
                  <a:cubicBezTo>
                    <a:pt x="50" y="44"/>
                    <a:pt x="50" y="44"/>
                    <a:pt x="50" y="44"/>
                  </a:cubicBezTo>
                  <a:cubicBezTo>
                    <a:pt x="54" y="40"/>
                    <a:pt x="54" y="40"/>
                    <a:pt x="54" y="40"/>
                  </a:cubicBezTo>
                  <a:cubicBezTo>
                    <a:pt x="53" y="39"/>
                    <a:pt x="49" y="36"/>
                    <a:pt x="49" y="35"/>
                  </a:cubicBezTo>
                  <a:cubicBezTo>
                    <a:pt x="49" y="34"/>
                    <a:pt x="53" y="31"/>
                    <a:pt x="54" y="31"/>
                  </a:cubicBezTo>
                  <a:cubicBezTo>
                    <a:pt x="54" y="31"/>
                    <a:pt x="54" y="31"/>
                    <a:pt x="55" y="31"/>
                  </a:cubicBezTo>
                  <a:cubicBezTo>
                    <a:pt x="56" y="32"/>
                    <a:pt x="67" y="43"/>
                    <a:pt x="67" y="44"/>
                  </a:cubicBezTo>
                  <a:cubicBezTo>
                    <a:pt x="67" y="45"/>
                    <a:pt x="64" y="49"/>
                    <a:pt x="63" y="49"/>
                  </a:cubicBezTo>
                  <a:close/>
                  <a:moveTo>
                    <a:pt x="25" y="8"/>
                  </a:moveTo>
                  <a:cubicBezTo>
                    <a:pt x="21" y="8"/>
                    <a:pt x="18" y="12"/>
                    <a:pt x="18" y="16"/>
                  </a:cubicBezTo>
                  <a:cubicBezTo>
                    <a:pt x="18" y="17"/>
                    <a:pt x="18" y="18"/>
                    <a:pt x="19" y="19"/>
                  </a:cubicBezTo>
                  <a:cubicBezTo>
                    <a:pt x="17" y="19"/>
                    <a:pt x="16" y="18"/>
                    <a:pt x="15" y="18"/>
                  </a:cubicBezTo>
                  <a:cubicBezTo>
                    <a:pt x="11" y="18"/>
                    <a:pt x="7" y="22"/>
                    <a:pt x="7" y="26"/>
                  </a:cubicBezTo>
                  <a:cubicBezTo>
                    <a:pt x="7" y="30"/>
                    <a:pt x="11" y="34"/>
                    <a:pt x="15" y="34"/>
                  </a:cubicBezTo>
                  <a:cubicBezTo>
                    <a:pt x="19" y="34"/>
                    <a:pt x="23" y="30"/>
                    <a:pt x="23" y="26"/>
                  </a:cubicBezTo>
                  <a:cubicBezTo>
                    <a:pt x="23" y="25"/>
                    <a:pt x="23" y="24"/>
                    <a:pt x="22" y="23"/>
                  </a:cubicBezTo>
                  <a:cubicBezTo>
                    <a:pt x="23" y="23"/>
                    <a:pt x="24" y="24"/>
                    <a:pt x="25" y="24"/>
                  </a:cubicBezTo>
                  <a:cubicBezTo>
                    <a:pt x="30" y="24"/>
                    <a:pt x="33" y="20"/>
                    <a:pt x="33" y="16"/>
                  </a:cubicBezTo>
                  <a:cubicBezTo>
                    <a:pt x="33" y="12"/>
                    <a:pt x="30" y="8"/>
                    <a:pt x="25" y="8"/>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grpSp>
        <p:nvGrpSpPr>
          <p:cNvPr id="27" name="Group 27">
            <a:extLst>
              <a:ext uri="{FF2B5EF4-FFF2-40B4-BE49-F238E27FC236}">
                <a16:creationId xmlns:a16="http://schemas.microsoft.com/office/drawing/2014/main" xmlns="" id="{06D52C2A-C7FD-4E25-A2C0-081ED51CE72E}"/>
              </a:ext>
            </a:extLst>
          </p:cNvPr>
          <p:cNvGrpSpPr/>
          <p:nvPr/>
        </p:nvGrpSpPr>
        <p:grpSpPr>
          <a:xfrm>
            <a:off x="4547143" y="4563709"/>
            <a:ext cx="552596" cy="531433"/>
            <a:chOff x="840159" y="3520106"/>
            <a:chExt cx="493370" cy="479245"/>
          </a:xfrm>
        </p:grpSpPr>
        <p:sp>
          <p:nvSpPr>
            <p:cNvPr id="28" name="Oval 27">
              <a:extLst>
                <a:ext uri="{FF2B5EF4-FFF2-40B4-BE49-F238E27FC236}">
                  <a16:creationId xmlns:a16="http://schemas.microsoft.com/office/drawing/2014/main" xmlns="" id="{69B63301-0A9F-4B73-9905-F19B4C8A2FE8}"/>
                </a:ext>
              </a:extLst>
            </p:cNvPr>
            <p:cNvSpPr/>
            <p:nvPr/>
          </p:nvSpPr>
          <p:spPr>
            <a:xfrm>
              <a:off x="840159" y="3520106"/>
              <a:ext cx="493370" cy="479245"/>
            </a:xfrm>
            <a:prstGeom prst="ellipse">
              <a:avLst/>
            </a:prstGeom>
            <a:solidFill>
              <a:srgbClr val="1074BC"/>
            </a:solidFill>
            <a:ln>
              <a:noFill/>
            </a:ln>
          </p:spPr>
          <p:style>
            <a:lnRef idx="2">
              <a:schemeClr val="accent1">
                <a:shade val="50000"/>
              </a:schemeClr>
            </a:lnRef>
            <a:fillRef idx="1">
              <a:schemeClr val="accent1"/>
            </a:fillRef>
            <a:effectRef idx="0">
              <a:schemeClr val="accent1"/>
            </a:effectRef>
            <a:fontRef idx="minor">
              <a:schemeClr val="lt1"/>
            </a:fontRef>
          </p:style>
          <p:txBody>
            <a:bodyPr bIns="91440" rtlCol="0" anchor="ctr"/>
            <a:lstStyle/>
            <a:p>
              <a:pPr algn="ctr"/>
              <a:endParaRPr lang="en-US" dirty="0">
                <a:solidFill>
                  <a:schemeClr val="bg1"/>
                </a:solidFill>
                <a:latin typeface="Gothom"/>
              </a:endParaRPr>
            </a:p>
          </p:txBody>
        </p:sp>
        <p:sp>
          <p:nvSpPr>
            <p:cNvPr id="29" name="Freeform 152">
              <a:extLst>
                <a:ext uri="{FF2B5EF4-FFF2-40B4-BE49-F238E27FC236}">
                  <a16:creationId xmlns:a16="http://schemas.microsoft.com/office/drawing/2014/main" xmlns="" id="{D9A5A3C1-74EF-4D2E-ADB0-A135A959F50C}"/>
                </a:ext>
              </a:extLst>
            </p:cNvPr>
            <p:cNvSpPr>
              <a:spLocks noEditPoints="1"/>
            </p:cNvSpPr>
            <p:nvPr/>
          </p:nvSpPr>
          <p:spPr bwMode="auto">
            <a:xfrm>
              <a:off x="955869" y="3638690"/>
              <a:ext cx="261950" cy="242077"/>
            </a:xfrm>
            <a:custGeom>
              <a:avLst/>
              <a:gdLst/>
              <a:ahLst/>
              <a:cxnLst>
                <a:cxn ang="0">
                  <a:pos x="67" y="20"/>
                </a:cxn>
                <a:cxn ang="0">
                  <a:pos x="46" y="36"/>
                </a:cxn>
                <a:cxn ang="0">
                  <a:pos x="42" y="40"/>
                </a:cxn>
                <a:cxn ang="0">
                  <a:pos x="39" y="47"/>
                </a:cxn>
                <a:cxn ang="0">
                  <a:pos x="44" y="52"/>
                </a:cxn>
                <a:cxn ang="0">
                  <a:pos x="52" y="58"/>
                </a:cxn>
                <a:cxn ang="0">
                  <a:pos x="52" y="61"/>
                </a:cxn>
                <a:cxn ang="0">
                  <a:pos x="51" y="62"/>
                </a:cxn>
                <a:cxn ang="0">
                  <a:pos x="17" y="62"/>
                </a:cxn>
                <a:cxn ang="0">
                  <a:pos x="16" y="61"/>
                </a:cxn>
                <a:cxn ang="0">
                  <a:pos x="16" y="58"/>
                </a:cxn>
                <a:cxn ang="0">
                  <a:pos x="24" y="52"/>
                </a:cxn>
                <a:cxn ang="0">
                  <a:pos x="29" y="47"/>
                </a:cxn>
                <a:cxn ang="0">
                  <a:pos x="26" y="40"/>
                </a:cxn>
                <a:cxn ang="0">
                  <a:pos x="22" y="36"/>
                </a:cxn>
                <a:cxn ang="0">
                  <a:pos x="0" y="20"/>
                </a:cxn>
                <a:cxn ang="0">
                  <a:pos x="0" y="15"/>
                </a:cxn>
                <a:cxn ang="0">
                  <a:pos x="4" y="11"/>
                </a:cxn>
                <a:cxn ang="0">
                  <a:pos x="16" y="11"/>
                </a:cxn>
                <a:cxn ang="0">
                  <a:pos x="16" y="7"/>
                </a:cxn>
                <a:cxn ang="0">
                  <a:pos x="22" y="0"/>
                </a:cxn>
                <a:cxn ang="0">
                  <a:pos x="45" y="0"/>
                </a:cxn>
                <a:cxn ang="0">
                  <a:pos x="52" y="7"/>
                </a:cxn>
                <a:cxn ang="0">
                  <a:pos x="52" y="11"/>
                </a:cxn>
                <a:cxn ang="0">
                  <a:pos x="63" y="11"/>
                </a:cxn>
                <a:cxn ang="0">
                  <a:pos x="67" y="15"/>
                </a:cxn>
                <a:cxn ang="0">
                  <a:pos x="67" y="20"/>
                </a:cxn>
                <a:cxn ang="0">
                  <a:pos x="16" y="16"/>
                </a:cxn>
                <a:cxn ang="0">
                  <a:pos x="6" y="16"/>
                </a:cxn>
                <a:cxn ang="0">
                  <a:pos x="6" y="20"/>
                </a:cxn>
                <a:cxn ang="0">
                  <a:pos x="19" y="31"/>
                </a:cxn>
                <a:cxn ang="0">
                  <a:pos x="16" y="16"/>
                </a:cxn>
                <a:cxn ang="0">
                  <a:pos x="62" y="16"/>
                </a:cxn>
                <a:cxn ang="0">
                  <a:pos x="52" y="16"/>
                </a:cxn>
                <a:cxn ang="0">
                  <a:pos x="49" y="31"/>
                </a:cxn>
                <a:cxn ang="0">
                  <a:pos x="62" y="20"/>
                </a:cxn>
                <a:cxn ang="0">
                  <a:pos x="62" y="16"/>
                </a:cxn>
              </a:cxnLst>
              <a:rect l="0" t="0" r="r" b="b"/>
              <a:pathLst>
                <a:path w="67" h="62">
                  <a:moveTo>
                    <a:pt x="67" y="20"/>
                  </a:moveTo>
                  <a:cubicBezTo>
                    <a:pt x="67" y="27"/>
                    <a:pt x="58" y="36"/>
                    <a:pt x="46" y="36"/>
                  </a:cubicBezTo>
                  <a:cubicBezTo>
                    <a:pt x="44" y="38"/>
                    <a:pt x="42" y="40"/>
                    <a:pt x="42" y="40"/>
                  </a:cubicBezTo>
                  <a:cubicBezTo>
                    <a:pt x="40" y="42"/>
                    <a:pt x="39" y="44"/>
                    <a:pt x="39" y="47"/>
                  </a:cubicBezTo>
                  <a:cubicBezTo>
                    <a:pt x="39" y="49"/>
                    <a:pt x="40" y="52"/>
                    <a:pt x="44" y="52"/>
                  </a:cubicBezTo>
                  <a:cubicBezTo>
                    <a:pt x="48" y="52"/>
                    <a:pt x="52" y="54"/>
                    <a:pt x="52" y="58"/>
                  </a:cubicBezTo>
                  <a:cubicBezTo>
                    <a:pt x="52" y="61"/>
                    <a:pt x="52" y="61"/>
                    <a:pt x="52" y="61"/>
                  </a:cubicBezTo>
                  <a:cubicBezTo>
                    <a:pt x="52" y="62"/>
                    <a:pt x="51" y="62"/>
                    <a:pt x="51" y="62"/>
                  </a:cubicBezTo>
                  <a:cubicBezTo>
                    <a:pt x="17" y="62"/>
                    <a:pt x="17" y="62"/>
                    <a:pt x="17" y="62"/>
                  </a:cubicBezTo>
                  <a:cubicBezTo>
                    <a:pt x="16" y="62"/>
                    <a:pt x="16" y="62"/>
                    <a:pt x="16" y="61"/>
                  </a:cubicBezTo>
                  <a:cubicBezTo>
                    <a:pt x="16" y="58"/>
                    <a:pt x="16" y="58"/>
                    <a:pt x="16" y="58"/>
                  </a:cubicBezTo>
                  <a:cubicBezTo>
                    <a:pt x="16" y="54"/>
                    <a:pt x="20" y="52"/>
                    <a:pt x="24" y="52"/>
                  </a:cubicBezTo>
                  <a:cubicBezTo>
                    <a:pt x="27" y="52"/>
                    <a:pt x="29" y="49"/>
                    <a:pt x="29" y="47"/>
                  </a:cubicBezTo>
                  <a:cubicBezTo>
                    <a:pt x="29" y="44"/>
                    <a:pt x="28" y="42"/>
                    <a:pt x="26" y="40"/>
                  </a:cubicBezTo>
                  <a:cubicBezTo>
                    <a:pt x="25" y="40"/>
                    <a:pt x="24" y="38"/>
                    <a:pt x="22" y="36"/>
                  </a:cubicBezTo>
                  <a:cubicBezTo>
                    <a:pt x="10" y="36"/>
                    <a:pt x="0" y="27"/>
                    <a:pt x="0" y="20"/>
                  </a:cubicBezTo>
                  <a:cubicBezTo>
                    <a:pt x="0" y="15"/>
                    <a:pt x="0" y="15"/>
                    <a:pt x="0" y="15"/>
                  </a:cubicBezTo>
                  <a:cubicBezTo>
                    <a:pt x="0" y="12"/>
                    <a:pt x="2" y="11"/>
                    <a:pt x="4" y="11"/>
                  </a:cubicBezTo>
                  <a:cubicBezTo>
                    <a:pt x="16" y="11"/>
                    <a:pt x="16" y="11"/>
                    <a:pt x="16" y="11"/>
                  </a:cubicBezTo>
                  <a:cubicBezTo>
                    <a:pt x="16" y="7"/>
                    <a:pt x="16" y="7"/>
                    <a:pt x="16" y="7"/>
                  </a:cubicBezTo>
                  <a:cubicBezTo>
                    <a:pt x="16" y="3"/>
                    <a:pt x="19" y="0"/>
                    <a:pt x="22" y="0"/>
                  </a:cubicBezTo>
                  <a:cubicBezTo>
                    <a:pt x="45" y="0"/>
                    <a:pt x="45" y="0"/>
                    <a:pt x="45" y="0"/>
                  </a:cubicBezTo>
                  <a:cubicBezTo>
                    <a:pt x="49" y="0"/>
                    <a:pt x="52" y="3"/>
                    <a:pt x="52" y="7"/>
                  </a:cubicBezTo>
                  <a:cubicBezTo>
                    <a:pt x="52" y="11"/>
                    <a:pt x="52" y="11"/>
                    <a:pt x="52" y="11"/>
                  </a:cubicBezTo>
                  <a:cubicBezTo>
                    <a:pt x="63" y="11"/>
                    <a:pt x="63" y="11"/>
                    <a:pt x="63" y="11"/>
                  </a:cubicBezTo>
                  <a:cubicBezTo>
                    <a:pt x="66" y="11"/>
                    <a:pt x="67" y="12"/>
                    <a:pt x="67" y="15"/>
                  </a:cubicBezTo>
                  <a:lnTo>
                    <a:pt x="67" y="20"/>
                  </a:lnTo>
                  <a:close/>
                  <a:moveTo>
                    <a:pt x="16" y="16"/>
                  </a:moveTo>
                  <a:cubicBezTo>
                    <a:pt x="6" y="16"/>
                    <a:pt x="6" y="16"/>
                    <a:pt x="6" y="16"/>
                  </a:cubicBezTo>
                  <a:cubicBezTo>
                    <a:pt x="6" y="20"/>
                    <a:pt x="6" y="20"/>
                    <a:pt x="6" y="20"/>
                  </a:cubicBezTo>
                  <a:cubicBezTo>
                    <a:pt x="6" y="24"/>
                    <a:pt x="11" y="29"/>
                    <a:pt x="19" y="31"/>
                  </a:cubicBezTo>
                  <a:cubicBezTo>
                    <a:pt x="17" y="27"/>
                    <a:pt x="16" y="22"/>
                    <a:pt x="16" y="16"/>
                  </a:cubicBezTo>
                  <a:close/>
                  <a:moveTo>
                    <a:pt x="62" y="16"/>
                  </a:moveTo>
                  <a:cubicBezTo>
                    <a:pt x="52" y="16"/>
                    <a:pt x="52" y="16"/>
                    <a:pt x="52" y="16"/>
                  </a:cubicBezTo>
                  <a:cubicBezTo>
                    <a:pt x="52" y="22"/>
                    <a:pt x="51" y="27"/>
                    <a:pt x="49" y="31"/>
                  </a:cubicBezTo>
                  <a:cubicBezTo>
                    <a:pt x="57" y="29"/>
                    <a:pt x="62" y="24"/>
                    <a:pt x="62" y="20"/>
                  </a:cubicBezTo>
                  <a:lnTo>
                    <a:pt x="62" y="16"/>
                  </a:ln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Gothom"/>
              </a:endParaRPr>
            </a:p>
          </p:txBody>
        </p:sp>
      </p:grpSp>
      <p:cxnSp>
        <p:nvCxnSpPr>
          <p:cNvPr id="30" name="Elbow Connector 32">
            <a:extLst>
              <a:ext uri="{FF2B5EF4-FFF2-40B4-BE49-F238E27FC236}">
                <a16:creationId xmlns:a16="http://schemas.microsoft.com/office/drawing/2014/main" xmlns="" id="{5C38BD29-60AA-4679-BD5E-8089096815F6}"/>
              </a:ext>
            </a:extLst>
          </p:cNvPr>
          <p:cNvCxnSpPr/>
          <p:nvPr/>
        </p:nvCxnSpPr>
        <p:spPr>
          <a:xfrm rot="10800000" flipV="1">
            <a:off x="3165311" y="2429302"/>
            <a:ext cx="1448838" cy="666529"/>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1" name="Elbow Connector 30">
            <a:extLst>
              <a:ext uri="{FF2B5EF4-FFF2-40B4-BE49-F238E27FC236}">
                <a16:creationId xmlns:a16="http://schemas.microsoft.com/office/drawing/2014/main" xmlns="" id="{9719BB76-3A5D-4C19-9934-011F2392CB1D}"/>
              </a:ext>
            </a:extLst>
          </p:cNvPr>
          <p:cNvCxnSpPr/>
          <p:nvPr/>
        </p:nvCxnSpPr>
        <p:spPr>
          <a:xfrm rot="10800000" flipV="1">
            <a:off x="2631911" y="3220075"/>
            <a:ext cx="1982240" cy="1581129"/>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32" name="Elbow Connector 41">
            <a:extLst>
              <a:ext uri="{FF2B5EF4-FFF2-40B4-BE49-F238E27FC236}">
                <a16:creationId xmlns:a16="http://schemas.microsoft.com/office/drawing/2014/main" xmlns="" id="{CC74E4BB-28E6-4D1C-9693-C8172F9C25FF}"/>
              </a:ext>
            </a:extLst>
          </p:cNvPr>
          <p:cNvCxnSpPr/>
          <p:nvPr/>
        </p:nvCxnSpPr>
        <p:spPr>
          <a:xfrm rot="10800000">
            <a:off x="1793711" y="3728384"/>
            <a:ext cx="2800326" cy="271544"/>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1794803" y="5189167"/>
            <a:ext cx="6481606" cy="1034129"/>
          </a:xfrm>
          <a:prstGeom prst="rect">
            <a:avLst/>
          </a:prstGeom>
        </p:spPr>
        <p:txBody>
          <a:bodyPr wrap="square">
            <a:spAutoFit/>
          </a:bodyPr>
          <a:lstStyle/>
          <a:p>
            <a:pPr algn="ctr">
              <a:spcBef>
                <a:spcPct val="20000"/>
              </a:spcBef>
              <a:defRPr/>
            </a:pPr>
            <a:r>
              <a:rPr lang="mn-MN" b="1" u="sng" dirty="0" smtClean="0">
                <a:solidFill>
                  <a:srgbClr val="C33A1F"/>
                </a:solidFill>
                <a:latin typeface="Gothom"/>
              </a:rPr>
              <a:t>Үйлдвэрлэлийн дараах ашиг</a:t>
            </a:r>
            <a:r>
              <a:rPr lang="en-US" b="1" u="sng" dirty="0" smtClean="0">
                <a:solidFill>
                  <a:srgbClr val="C33A1F"/>
                </a:solidFill>
                <a:latin typeface="Gothom"/>
              </a:rPr>
              <a:t>- </a:t>
            </a:r>
            <a:r>
              <a:rPr lang="en-US" b="1" u="sng" dirty="0">
                <a:solidFill>
                  <a:srgbClr val="C33A1F"/>
                </a:solidFill>
                <a:latin typeface="Gothom"/>
              </a:rPr>
              <a:t>    </a:t>
            </a:r>
            <a:r>
              <a:rPr lang="en-US" b="1" u="sng" dirty="0" smtClean="0">
                <a:solidFill>
                  <a:srgbClr val="C33A1F"/>
                </a:solidFill>
                <a:latin typeface="Gothom"/>
              </a:rPr>
              <a:t>1,265,213,223 </a:t>
            </a:r>
            <a:endParaRPr lang="en-US" b="1" u="sng" dirty="0">
              <a:solidFill>
                <a:srgbClr val="C33A1F"/>
              </a:solidFill>
              <a:latin typeface="Gothom"/>
            </a:endParaRPr>
          </a:p>
          <a:p>
            <a:pPr algn="ctr">
              <a:spcBef>
                <a:spcPct val="20000"/>
              </a:spcBef>
              <a:defRPr/>
            </a:pPr>
            <a:endParaRPr lang="en-US" b="1" u="sng" dirty="0">
              <a:solidFill>
                <a:srgbClr val="C33A1F"/>
              </a:solidFill>
              <a:latin typeface="Gothom"/>
            </a:endParaRPr>
          </a:p>
          <a:p>
            <a:pPr algn="ctr">
              <a:spcBef>
                <a:spcPct val="20000"/>
              </a:spcBef>
              <a:defRPr/>
            </a:pPr>
            <a:endParaRPr lang="en-US" b="1" dirty="0">
              <a:solidFill>
                <a:srgbClr val="FEC210"/>
              </a:solidFill>
              <a:latin typeface="Gothom"/>
            </a:endParaRPr>
          </a:p>
        </p:txBody>
      </p:sp>
      <p:sp>
        <p:nvSpPr>
          <p:cNvPr id="34" name="Title 1"/>
          <p:cNvSpPr txBox="1">
            <a:spLocks/>
          </p:cNvSpPr>
          <p:nvPr/>
        </p:nvSpPr>
        <p:spPr>
          <a:xfrm>
            <a:off x="-1190455" y="1296744"/>
            <a:ext cx="8534401" cy="228600"/>
          </a:xfrm>
          <a:prstGeom prst="rect">
            <a:avLst/>
          </a:prstGeom>
        </p:spPr>
        <p:txBody>
          <a:bodyPr>
            <a:noAutofit/>
          </a:bodyPr>
          <a:lstStyle>
            <a:lvl1pPr algn="ctr" defTabSz="914296" rtl="0" eaLnBrk="1" latinLnBrk="0" hangingPunct="1">
              <a:spcBef>
                <a:spcPct val="0"/>
              </a:spcBef>
              <a:buNone/>
              <a:defRPr sz="4400" kern="1200">
                <a:solidFill>
                  <a:schemeClr val="tx1"/>
                </a:solidFill>
                <a:latin typeface="+mj-lt"/>
                <a:ea typeface="+mj-ea"/>
                <a:cs typeface="+mj-cs"/>
              </a:defRPr>
            </a:lvl1pPr>
          </a:lstStyle>
          <a:p>
            <a:pPr marL="342900" indent="-342900">
              <a:buFont typeface="Wingdings" pitchFamily="2" charset="2"/>
              <a:buChar char="v"/>
            </a:pPr>
            <a:r>
              <a:rPr lang="mn-MN" sz="2400" u="sng" dirty="0" smtClean="0">
                <a:latin typeface="Times New Roman" pitchFamily="18" charset="0"/>
                <a:cs typeface="Times New Roman" pitchFamily="18" charset="0"/>
              </a:rPr>
              <a:t>Цэвэр ашиг алдагдал </a:t>
            </a:r>
            <a:r>
              <a:rPr lang="en-US" sz="1800" u="sng" dirty="0" smtClean="0">
                <a:latin typeface="Times New Roman" pitchFamily="18" charset="0"/>
                <a:cs typeface="Times New Roman" pitchFamily="18" charset="0"/>
              </a:rPr>
              <a:t>/2022.01.01-2022.11.30</a:t>
            </a:r>
            <a:r>
              <a:rPr lang="en-US" sz="2400" u="sng" dirty="0" smtClean="0">
                <a:latin typeface="Times New Roman" pitchFamily="18" charset="0"/>
                <a:cs typeface="Times New Roman" pitchFamily="18" charset="0"/>
              </a:rPr>
              <a:t>/</a:t>
            </a:r>
            <a:endParaRPr lang="en-US" sz="2400" u="sng" dirty="0">
              <a:latin typeface="Times New Roman" pitchFamily="18" charset="0"/>
              <a:cs typeface="Times New Roman" pitchFamily="18" charset="0"/>
            </a:endParaRPr>
          </a:p>
        </p:txBody>
      </p:sp>
      <p:cxnSp>
        <p:nvCxnSpPr>
          <p:cNvPr id="35" name="Elbow Connector 34">
            <a:extLst>
              <a:ext uri="{FF2B5EF4-FFF2-40B4-BE49-F238E27FC236}">
                <a16:creationId xmlns:a16="http://schemas.microsoft.com/office/drawing/2014/main" xmlns="" id="{9719BB76-3A5D-4C19-9934-011F2392CB1D}"/>
              </a:ext>
            </a:extLst>
          </p:cNvPr>
          <p:cNvCxnSpPr/>
          <p:nvPr/>
        </p:nvCxnSpPr>
        <p:spPr>
          <a:xfrm rot="16200000" flipV="1">
            <a:off x="2263118" y="2671150"/>
            <a:ext cx="2351056" cy="1909051"/>
          </a:xfrm>
          <a:prstGeom prst="bentConnector3">
            <a:avLst>
              <a:gd name="adj1" fmla="val 50000"/>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1000"/>
                                        <p:tgtEl>
                                          <p:spTgt spid="5"/>
                                        </p:tgtEl>
                                      </p:cBhvr>
                                    </p:animEffect>
                                  </p:childTnLst>
                                </p:cTn>
                              </p:par>
                            </p:childTnLst>
                          </p:cTn>
                        </p:par>
                        <p:par>
                          <p:cTn id="8" fill="hold">
                            <p:stCondLst>
                              <p:cond delay="1000"/>
                            </p:stCondLst>
                            <p:childTnLst>
                              <p:par>
                                <p:cTn id="9" presetID="18" presetClass="entr" presetSubtype="3" fill="hold"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strips(upRight)">
                                      <p:cBhvr>
                                        <p:cTn id="11" dur="500"/>
                                        <p:tgtEl>
                                          <p:spTgt spid="17"/>
                                        </p:tgtEl>
                                      </p:cBhvr>
                                    </p:animEffect>
                                  </p:childTnLst>
                                </p:cTn>
                              </p:par>
                            </p:childTnLst>
                          </p:cTn>
                        </p:par>
                        <p:par>
                          <p:cTn id="12" fill="hold">
                            <p:stCondLst>
                              <p:cond delay="1500"/>
                            </p:stCondLst>
                            <p:childTnLst>
                              <p:par>
                                <p:cTn id="13" presetID="53" presetClass="entr" presetSubtype="0"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p:cTn id="15" dur="500" fill="hold"/>
                                        <p:tgtEl>
                                          <p:spTgt spid="21"/>
                                        </p:tgtEl>
                                        <p:attrNameLst>
                                          <p:attrName>ppt_w</p:attrName>
                                        </p:attrNameLst>
                                      </p:cBhvr>
                                      <p:tavLst>
                                        <p:tav tm="0">
                                          <p:val>
                                            <p:fltVal val="0"/>
                                          </p:val>
                                        </p:tav>
                                        <p:tav tm="100000">
                                          <p:val>
                                            <p:strVal val="#ppt_w"/>
                                          </p:val>
                                        </p:tav>
                                      </p:tavLst>
                                    </p:anim>
                                    <p:anim calcmode="lin" valueType="num">
                                      <p:cBhvr>
                                        <p:cTn id="16" dur="500" fill="hold"/>
                                        <p:tgtEl>
                                          <p:spTgt spid="21"/>
                                        </p:tgtEl>
                                        <p:attrNameLst>
                                          <p:attrName>ppt_h</p:attrName>
                                        </p:attrNameLst>
                                      </p:cBhvr>
                                      <p:tavLst>
                                        <p:tav tm="0">
                                          <p:val>
                                            <p:fltVal val="0"/>
                                          </p:val>
                                        </p:tav>
                                        <p:tav tm="100000">
                                          <p:val>
                                            <p:strVal val="#ppt_h"/>
                                          </p:val>
                                        </p:tav>
                                      </p:tavLst>
                                    </p:anim>
                                    <p:animEffect transition="in" filter="fade">
                                      <p:cBhvr>
                                        <p:cTn id="17" dur="500"/>
                                        <p:tgtEl>
                                          <p:spTgt spid="21"/>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childTnLst>
                          </p:cTn>
                        </p:par>
                        <p:par>
                          <p:cTn id="21" fill="hold">
                            <p:stCondLst>
                              <p:cond delay="2000"/>
                            </p:stCondLst>
                            <p:childTnLst>
                              <p:par>
                                <p:cTn id="22" presetID="53"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ppt_w</p:attrName>
                                        </p:attrNameLst>
                                      </p:cBhvr>
                                      <p:tavLst>
                                        <p:tav tm="0">
                                          <p:val>
                                            <p:fltVal val="0"/>
                                          </p:val>
                                        </p:tav>
                                        <p:tav tm="100000">
                                          <p:val>
                                            <p:strVal val="#ppt_w"/>
                                          </p:val>
                                        </p:tav>
                                      </p:tavLst>
                                    </p:anim>
                                    <p:anim calcmode="lin" valueType="num">
                                      <p:cBhvr>
                                        <p:cTn id="25" dur="500" fill="hold"/>
                                        <p:tgtEl>
                                          <p:spTgt spid="10"/>
                                        </p:tgtEl>
                                        <p:attrNameLst>
                                          <p:attrName>ppt_h</p:attrName>
                                        </p:attrNameLst>
                                      </p:cBhvr>
                                      <p:tavLst>
                                        <p:tav tm="0">
                                          <p:val>
                                            <p:fltVal val="0"/>
                                          </p:val>
                                        </p:tav>
                                        <p:tav tm="100000">
                                          <p:val>
                                            <p:strVal val="#ppt_h"/>
                                          </p:val>
                                        </p:tav>
                                      </p:tavLst>
                                    </p:anim>
                                    <p:animEffect transition="in" filter="fade">
                                      <p:cBhvr>
                                        <p:cTn id="26" dur="500"/>
                                        <p:tgtEl>
                                          <p:spTgt spid="10"/>
                                        </p:tgtEl>
                                      </p:cBhvr>
                                    </p:animEffect>
                                  </p:childTnLst>
                                </p:cTn>
                              </p:par>
                            </p:childTnLst>
                          </p:cTn>
                        </p:par>
                        <p:par>
                          <p:cTn id="27" fill="hold">
                            <p:stCondLst>
                              <p:cond delay="2500"/>
                            </p:stCondLst>
                            <p:childTnLst>
                              <p:par>
                                <p:cTn id="28" presetID="18" presetClass="entr" presetSubtype="6" fill="hold"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strips(downRight)">
                                      <p:cBhvr>
                                        <p:cTn id="30" dur="500"/>
                                        <p:tgtEl>
                                          <p:spTgt spid="19"/>
                                        </p:tgtEl>
                                      </p:cBhvr>
                                    </p:animEffect>
                                  </p:childTnLst>
                                </p:cTn>
                              </p:par>
                            </p:childTnLst>
                          </p:cTn>
                        </p:par>
                        <p:par>
                          <p:cTn id="31" fill="hold">
                            <p:stCondLst>
                              <p:cond delay="3000"/>
                            </p:stCondLst>
                            <p:childTnLst>
                              <p:par>
                                <p:cTn id="32" presetID="53" presetClass="entr" presetSubtype="0" fill="hold" nodeType="afterEffect">
                                  <p:stCondLst>
                                    <p:cond delay="0"/>
                                  </p:stCondLst>
                                  <p:childTnLst>
                                    <p:set>
                                      <p:cBhvr>
                                        <p:cTn id="33" dur="1" fill="hold">
                                          <p:stCondLst>
                                            <p:cond delay="0"/>
                                          </p:stCondLst>
                                        </p:cTn>
                                        <p:tgtEl>
                                          <p:spTgt spid="24"/>
                                        </p:tgtEl>
                                        <p:attrNameLst>
                                          <p:attrName>style.visibility</p:attrName>
                                        </p:attrNameLst>
                                      </p:cBhvr>
                                      <p:to>
                                        <p:strVal val="visible"/>
                                      </p:to>
                                    </p:set>
                                    <p:anim calcmode="lin" valueType="num">
                                      <p:cBhvr>
                                        <p:cTn id="34" dur="500" fill="hold"/>
                                        <p:tgtEl>
                                          <p:spTgt spid="24"/>
                                        </p:tgtEl>
                                        <p:attrNameLst>
                                          <p:attrName>ppt_w</p:attrName>
                                        </p:attrNameLst>
                                      </p:cBhvr>
                                      <p:tavLst>
                                        <p:tav tm="0">
                                          <p:val>
                                            <p:fltVal val="0"/>
                                          </p:val>
                                        </p:tav>
                                        <p:tav tm="100000">
                                          <p:val>
                                            <p:strVal val="#ppt_w"/>
                                          </p:val>
                                        </p:tav>
                                      </p:tavLst>
                                    </p:anim>
                                    <p:anim calcmode="lin" valueType="num">
                                      <p:cBhvr>
                                        <p:cTn id="35" dur="500" fill="hold"/>
                                        <p:tgtEl>
                                          <p:spTgt spid="24"/>
                                        </p:tgtEl>
                                        <p:attrNameLst>
                                          <p:attrName>ppt_h</p:attrName>
                                        </p:attrNameLst>
                                      </p:cBhvr>
                                      <p:tavLst>
                                        <p:tav tm="0">
                                          <p:val>
                                            <p:fltVal val="0"/>
                                          </p:val>
                                        </p:tav>
                                        <p:tav tm="100000">
                                          <p:val>
                                            <p:strVal val="#ppt_h"/>
                                          </p:val>
                                        </p:tav>
                                      </p:tavLst>
                                    </p:anim>
                                    <p:animEffect transition="in" filter="fade">
                                      <p:cBhvr>
                                        <p:cTn id="36" dur="500"/>
                                        <p:tgtEl>
                                          <p:spTgt spid="24"/>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left)">
                                      <p:cBhvr>
                                        <p:cTn id="39" dur="500"/>
                                        <p:tgtEl>
                                          <p:spTgt spid="7"/>
                                        </p:tgtEl>
                                      </p:cBhvr>
                                    </p:animEffect>
                                  </p:childTnLst>
                                </p:cTn>
                              </p:par>
                            </p:childTnLst>
                          </p:cTn>
                        </p:par>
                        <p:par>
                          <p:cTn id="40" fill="hold">
                            <p:stCondLst>
                              <p:cond delay="3500"/>
                            </p:stCondLst>
                            <p:childTnLst>
                              <p:par>
                                <p:cTn id="41" presetID="53"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p:cTn id="43" dur="500" fill="hold"/>
                                        <p:tgtEl>
                                          <p:spTgt spid="12"/>
                                        </p:tgtEl>
                                        <p:attrNameLst>
                                          <p:attrName>ppt_w</p:attrName>
                                        </p:attrNameLst>
                                      </p:cBhvr>
                                      <p:tavLst>
                                        <p:tav tm="0">
                                          <p:val>
                                            <p:fltVal val="0"/>
                                          </p:val>
                                        </p:tav>
                                        <p:tav tm="100000">
                                          <p:val>
                                            <p:strVal val="#ppt_w"/>
                                          </p:val>
                                        </p:tav>
                                      </p:tavLst>
                                    </p:anim>
                                    <p:anim calcmode="lin" valueType="num">
                                      <p:cBhvr>
                                        <p:cTn id="44" dur="500" fill="hold"/>
                                        <p:tgtEl>
                                          <p:spTgt spid="12"/>
                                        </p:tgtEl>
                                        <p:attrNameLst>
                                          <p:attrName>ppt_h</p:attrName>
                                        </p:attrNameLst>
                                      </p:cBhvr>
                                      <p:tavLst>
                                        <p:tav tm="0">
                                          <p:val>
                                            <p:fltVal val="0"/>
                                          </p:val>
                                        </p:tav>
                                        <p:tav tm="100000">
                                          <p:val>
                                            <p:strVal val="#ppt_h"/>
                                          </p:val>
                                        </p:tav>
                                      </p:tavLst>
                                    </p:anim>
                                    <p:animEffect transition="in" filter="fade">
                                      <p:cBhvr>
                                        <p:cTn id="45" dur="500"/>
                                        <p:tgtEl>
                                          <p:spTgt spid="12"/>
                                        </p:tgtEl>
                                      </p:cBhvr>
                                    </p:animEffect>
                                  </p:childTnLst>
                                </p:cTn>
                              </p:par>
                            </p:childTnLst>
                          </p:cTn>
                        </p:par>
                        <p:par>
                          <p:cTn id="46" fill="hold">
                            <p:stCondLst>
                              <p:cond delay="4000"/>
                            </p:stCondLst>
                            <p:childTnLst>
                              <p:par>
                                <p:cTn id="47" presetID="18" presetClass="entr" presetSubtype="6" fill="hold" nodeType="after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strips(downRight)">
                                      <p:cBhvr>
                                        <p:cTn id="49" dur="500"/>
                                        <p:tgtEl>
                                          <p:spTgt spid="20"/>
                                        </p:tgtEl>
                                      </p:cBhvr>
                                    </p:animEffect>
                                  </p:childTnLst>
                                </p:cTn>
                              </p:par>
                            </p:childTnLst>
                          </p:cTn>
                        </p:par>
                        <p:par>
                          <p:cTn id="50" fill="hold">
                            <p:stCondLst>
                              <p:cond delay="4500"/>
                            </p:stCondLst>
                            <p:childTnLst>
                              <p:par>
                                <p:cTn id="51" presetID="53" presetClass="entr" presetSubtype="0" fill="hold" nodeType="after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 fill="hold"/>
                                        <p:tgtEl>
                                          <p:spTgt spid="14"/>
                                        </p:tgtEl>
                                        <p:attrNameLst>
                                          <p:attrName>ppt_w</p:attrName>
                                        </p:attrNameLst>
                                      </p:cBhvr>
                                      <p:tavLst>
                                        <p:tav tm="0">
                                          <p:val>
                                            <p:fltVal val="0"/>
                                          </p:val>
                                        </p:tav>
                                        <p:tav tm="100000">
                                          <p:val>
                                            <p:strVal val="#ppt_w"/>
                                          </p:val>
                                        </p:tav>
                                      </p:tavLst>
                                    </p:anim>
                                    <p:anim calcmode="lin" valueType="num">
                                      <p:cBhvr>
                                        <p:cTn id="54" dur="500" fill="hold"/>
                                        <p:tgtEl>
                                          <p:spTgt spid="14"/>
                                        </p:tgtEl>
                                        <p:attrNameLst>
                                          <p:attrName>ppt_h</p:attrName>
                                        </p:attrNameLst>
                                      </p:cBhvr>
                                      <p:tavLst>
                                        <p:tav tm="0">
                                          <p:val>
                                            <p:fltVal val="0"/>
                                          </p:val>
                                        </p:tav>
                                        <p:tav tm="100000">
                                          <p:val>
                                            <p:strVal val="#ppt_h"/>
                                          </p:val>
                                        </p:tav>
                                      </p:tavLst>
                                    </p:anim>
                                    <p:animEffect transition="in" filter="fade">
                                      <p:cBhvr>
                                        <p:cTn id="55" dur="500"/>
                                        <p:tgtEl>
                                          <p:spTgt spid="14"/>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wipe(left)">
                                      <p:cBhvr>
                                        <p:cTn id="58" dur="500"/>
                                        <p:tgtEl>
                                          <p:spTgt spid="8"/>
                                        </p:tgtEl>
                                      </p:cBhvr>
                                    </p:animEffect>
                                  </p:childTnLst>
                                </p:cTn>
                              </p:par>
                            </p:childTnLst>
                          </p:cTn>
                        </p:par>
                        <p:par>
                          <p:cTn id="59" fill="hold">
                            <p:stCondLst>
                              <p:cond delay="5000"/>
                            </p:stCondLst>
                            <p:childTnLst>
                              <p:par>
                                <p:cTn id="60" presetID="53" presetClass="entr" presetSubtype="0" fill="hold" grpId="0" nodeType="after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p:cTn id="62" dur="500" fill="hold"/>
                                        <p:tgtEl>
                                          <p:spTgt spid="13"/>
                                        </p:tgtEl>
                                        <p:attrNameLst>
                                          <p:attrName>ppt_w</p:attrName>
                                        </p:attrNameLst>
                                      </p:cBhvr>
                                      <p:tavLst>
                                        <p:tav tm="0">
                                          <p:val>
                                            <p:fltVal val="0"/>
                                          </p:val>
                                        </p:tav>
                                        <p:tav tm="100000">
                                          <p:val>
                                            <p:strVal val="#ppt_w"/>
                                          </p:val>
                                        </p:tav>
                                      </p:tavLst>
                                    </p:anim>
                                    <p:anim calcmode="lin" valueType="num">
                                      <p:cBhvr>
                                        <p:cTn id="63" dur="500" fill="hold"/>
                                        <p:tgtEl>
                                          <p:spTgt spid="13"/>
                                        </p:tgtEl>
                                        <p:attrNameLst>
                                          <p:attrName>ppt_h</p:attrName>
                                        </p:attrNameLst>
                                      </p:cBhvr>
                                      <p:tavLst>
                                        <p:tav tm="0">
                                          <p:val>
                                            <p:fltVal val="0"/>
                                          </p:val>
                                        </p:tav>
                                        <p:tav tm="100000">
                                          <p:val>
                                            <p:strVal val="#ppt_h"/>
                                          </p:val>
                                        </p:tav>
                                      </p:tavLst>
                                    </p:anim>
                                    <p:animEffect transition="in" filter="fade">
                                      <p:cBhvr>
                                        <p:cTn id="64" dur="500"/>
                                        <p:tgtEl>
                                          <p:spTgt spid="13"/>
                                        </p:tgtEl>
                                      </p:cBhvr>
                                    </p:animEffect>
                                  </p:childTnLst>
                                </p:cTn>
                              </p:par>
                            </p:childTnLst>
                          </p:cTn>
                        </p:par>
                        <p:par>
                          <p:cTn id="65" fill="hold">
                            <p:stCondLst>
                              <p:cond delay="5500"/>
                            </p:stCondLst>
                            <p:childTnLst>
                              <p:par>
                                <p:cTn id="66" presetID="18" presetClass="entr" presetSubtype="6" fill="hold" nodeType="after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strips(downRight)">
                                      <p:cBhvr>
                                        <p:cTn id="68" dur="500"/>
                                        <p:tgtEl>
                                          <p:spTgt spid="18"/>
                                        </p:tgtEl>
                                      </p:cBhvr>
                                    </p:animEffect>
                                  </p:childTnLst>
                                </p:cTn>
                              </p:par>
                            </p:childTnLst>
                          </p:cTn>
                        </p:par>
                        <p:par>
                          <p:cTn id="69" fill="hold">
                            <p:stCondLst>
                              <p:cond delay="6000"/>
                            </p:stCondLst>
                            <p:childTnLst>
                              <p:par>
                                <p:cTn id="70" presetID="53" presetClass="entr" presetSubtype="0" fill="hold" nodeType="afterEffect">
                                  <p:stCondLst>
                                    <p:cond delay="0"/>
                                  </p:stCondLst>
                                  <p:childTnLst>
                                    <p:set>
                                      <p:cBhvr>
                                        <p:cTn id="71" dur="1" fill="hold">
                                          <p:stCondLst>
                                            <p:cond delay="0"/>
                                          </p:stCondLst>
                                        </p:cTn>
                                        <p:tgtEl>
                                          <p:spTgt spid="27"/>
                                        </p:tgtEl>
                                        <p:attrNameLst>
                                          <p:attrName>style.visibility</p:attrName>
                                        </p:attrNameLst>
                                      </p:cBhvr>
                                      <p:to>
                                        <p:strVal val="visible"/>
                                      </p:to>
                                    </p:set>
                                    <p:anim calcmode="lin" valueType="num">
                                      <p:cBhvr>
                                        <p:cTn id="72" dur="500" fill="hold"/>
                                        <p:tgtEl>
                                          <p:spTgt spid="27"/>
                                        </p:tgtEl>
                                        <p:attrNameLst>
                                          <p:attrName>ppt_w</p:attrName>
                                        </p:attrNameLst>
                                      </p:cBhvr>
                                      <p:tavLst>
                                        <p:tav tm="0">
                                          <p:val>
                                            <p:fltVal val="0"/>
                                          </p:val>
                                        </p:tav>
                                        <p:tav tm="100000">
                                          <p:val>
                                            <p:strVal val="#ppt_w"/>
                                          </p:val>
                                        </p:tav>
                                      </p:tavLst>
                                    </p:anim>
                                    <p:anim calcmode="lin" valueType="num">
                                      <p:cBhvr>
                                        <p:cTn id="73" dur="500" fill="hold"/>
                                        <p:tgtEl>
                                          <p:spTgt spid="27"/>
                                        </p:tgtEl>
                                        <p:attrNameLst>
                                          <p:attrName>ppt_h</p:attrName>
                                        </p:attrNameLst>
                                      </p:cBhvr>
                                      <p:tavLst>
                                        <p:tav tm="0">
                                          <p:val>
                                            <p:fltVal val="0"/>
                                          </p:val>
                                        </p:tav>
                                        <p:tav tm="100000">
                                          <p:val>
                                            <p:strVal val="#ppt_h"/>
                                          </p:val>
                                        </p:tav>
                                      </p:tavLst>
                                    </p:anim>
                                    <p:animEffect transition="in" filter="fade">
                                      <p:cBhvr>
                                        <p:cTn id="74" dur="500"/>
                                        <p:tgtEl>
                                          <p:spTgt spid="27"/>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wipe(left)">
                                      <p:cBhvr>
                                        <p:cTn id="77" dur="500"/>
                                        <p:tgtEl>
                                          <p:spTgt spid="9"/>
                                        </p:tgtEl>
                                      </p:cBhvr>
                                    </p:animEffect>
                                  </p:childTnLst>
                                </p:cTn>
                              </p:par>
                            </p:childTnLst>
                          </p:cTn>
                        </p:par>
                        <p:par>
                          <p:cTn id="78" fill="hold">
                            <p:stCondLst>
                              <p:cond delay="6500"/>
                            </p:stCondLst>
                            <p:childTnLst>
                              <p:par>
                                <p:cTn id="79" presetID="53" presetClass="entr" presetSubtype="0" fill="hold" grpId="0" nodeType="afterEffect">
                                  <p:stCondLst>
                                    <p:cond delay="0"/>
                                  </p:stCondLst>
                                  <p:childTnLst>
                                    <p:set>
                                      <p:cBhvr>
                                        <p:cTn id="80" dur="1" fill="hold">
                                          <p:stCondLst>
                                            <p:cond delay="0"/>
                                          </p:stCondLst>
                                        </p:cTn>
                                        <p:tgtEl>
                                          <p:spTgt spid="11"/>
                                        </p:tgtEl>
                                        <p:attrNameLst>
                                          <p:attrName>style.visibility</p:attrName>
                                        </p:attrNameLst>
                                      </p:cBhvr>
                                      <p:to>
                                        <p:strVal val="visible"/>
                                      </p:to>
                                    </p:set>
                                    <p:anim calcmode="lin" valueType="num">
                                      <p:cBhvr>
                                        <p:cTn id="81" dur="500" fill="hold"/>
                                        <p:tgtEl>
                                          <p:spTgt spid="11"/>
                                        </p:tgtEl>
                                        <p:attrNameLst>
                                          <p:attrName>ppt_w</p:attrName>
                                        </p:attrNameLst>
                                      </p:cBhvr>
                                      <p:tavLst>
                                        <p:tav tm="0">
                                          <p:val>
                                            <p:fltVal val="0"/>
                                          </p:val>
                                        </p:tav>
                                        <p:tav tm="100000">
                                          <p:val>
                                            <p:strVal val="#ppt_w"/>
                                          </p:val>
                                        </p:tav>
                                      </p:tavLst>
                                    </p:anim>
                                    <p:anim calcmode="lin" valueType="num">
                                      <p:cBhvr>
                                        <p:cTn id="82" dur="500" fill="hold"/>
                                        <p:tgtEl>
                                          <p:spTgt spid="11"/>
                                        </p:tgtEl>
                                        <p:attrNameLst>
                                          <p:attrName>ppt_h</p:attrName>
                                        </p:attrNameLst>
                                      </p:cBhvr>
                                      <p:tavLst>
                                        <p:tav tm="0">
                                          <p:val>
                                            <p:fltVal val="0"/>
                                          </p:val>
                                        </p:tav>
                                        <p:tav tm="100000">
                                          <p:val>
                                            <p:strVal val="#ppt_h"/>
                                          </p:val>
                                        </p:tav>
                                      </p:tavLst>
                                    </p:anim>
                                    <p:animEffect transition="in" filter="fade">
                                      <p:cBhvr>
                                        <p:cTn id="83" dur="500"/>
                                        <p:tgtEl>
                                          <p:spTgt spid="11"/>
                                        </p:tgtEl>
                                      </p:cBhvr>
                                    </p:animEffect>
                                  </p:childTnLst>
                                </p:cTn>
                              </p:par>
                            </p:childTnLst>
                          </p:cTn>
                        </p:par>
                        <p:par>
                          <p:cTn id="84" fill="hold">
                            <p:stCondLst>
                              <p:cond delay="7000"/>
                            </p:stCondLst>
                            <p:childTnLst>
                              <p:par>
                                <p:cTn id="85" presetID="18" presetClass="entr" presetSubtype="3" fill="hold" nodeType="afterEffect">
                                  <p:stCondLst>
                                    <p:cond delay="0"/>
                                  </p:stCondLst>
                                  <p:childTnLst>
                                    <p:set>
                                      <p:cBhvr>
                                        <p:cTn id="86" dur="1" fill="hold">
                                          <p:stCondLst>
                                            <p:cond delay="0"/>
                                          </p:stCondLst>
                                        </p:cTn>
                                        <p:tgtEl>
                                          <p:spTgt spid="30"/>
                                        </p:tgtEl>
                                        <p:attrNameLst>
                                          <p:attrName>style.visibility</p:attrName>
                                        </p:attrNameLst>
                                      </p:cBhvr>
                                      <p:to>
                                        <p:strVal val="visible"/>
                                      </p:to>
                                    </p:set>
                                    <p:animEffect transition="in" filter="strips(upRight)">
                                      <p:cBhvr>
                                        <p:cTn id="87" dur="500"/>
                                        <p:tgtEl>
                                          <p:spTgt spid="30"/>
                                        </p:tgtEl>
                                      </p:cBhvr>
                                    </p:animEffect>
                                  </p:childTnLst>
                                </p:cTn>
                              </p:par>
                            </p:childTnLst>
                          </p:cTn>
                        </p:par>
                        <p:par>
                          <p:cTn id="88" fill="hold">
                            <p:stCondLst>
                              <p:cond delay="7500"/>
                            </p:stCondLst>
                            <p:childTnLst>
                              <p:par>
                                <p:cTn id="89" presetID="18" presetClass="entr" presetSubtype="6" fill="hold" nodeType="after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strips(downRight)">
                                      <p:cBhvr>
                                        <p:cTn id="91" dur="500"/>
                                        <p:tgtEl>
                                          <p:spTgt spid="31"/>
                                        </p:tgtEl>
                                      </p:cBhvr>
                                    </p:animEffect>
                                  </p:childTnLst>
                                </p:cTn>
                              </p:par>
                            </p:childTnLst>
                          </p:cTn>
                        </p:par>
                        <p:par>
                          <p:cTn id="92" fill="hold">
                            <p:stCondLst>
                              <p:cond delay="8000"/>
                            </p:stCondLst>
                            <p:childTnLst>
                              <p:par>
                                <p:cTn id="93" presetID="18" presetClass="entr" presetSubtype="6" fill="hold" nodeType="afterEffect">
                                  <p:stCondLst>
                                    <p:cond delay="0"/>
                                  </p:stCondLst>
                                  <p:childTnLst>
                                    <p:set>
                                      <p:cBhvr>
                                        <p:cTn id="94" dur="1" fill="hold">
                                          <p:stCondLst>
                                            <p:cond delay="0"/>
                                          </p:stCondLst>
                                        </p:cTn>
                                        <p:tgtEl>
                                          <p:spTgt spid="32"/>
                                        </p:tgtEl>
                                        <p:attrNameLst>
                                          <p:attrName>style.visibility</p:attrName>
                                        </p:attrNameLst>
                                      </p:cBhvr>
                                      <p:to>
                                        <p:strVal val="visible"/>
                                      </p:to>
                                    </p:set>
                                    <p:animEffect transition="in" filter="strips(downRight)">
                                      <p:cBhvr>
                                        <p:cTn id="95" dur="500"/>
                                        <p:tgtEl>
                                          <p:spTgt spid="32"/>
                                        </p:tgtEl>
                                      </p:cBhvr>
                                    </p:animEffect>
                                  </p:childTnLst>
                                </p:cTn>
                              </p:par>
                            </p:childTnLst>
                          </p:cTn>
                        </p:par>
                        <p:par>
                          <p:cTn id="96" fill="hold">
                            <p:stCondLst>
                              <p:cond delay="8500"/>
                            </p:stCondLst>
                            <p:childTnLst>
                              <p:par>
                                <p:cTn id="97" presetID="18" presetClass="entr" presetSubtype="6" fill="hold" nodeType="afterEffect">
                                  <p:stCondLst>
                                    <p:cond delay="0"/>
                                  </p:stCondLst>
                                  <p:childTnLst>
                                    <p:set>
                                      <p:cBhvr>
                                        <p:cTn id="98" dur="1" fill="hold">
                                          <p:stCondLst>
                                            <p:cond delay="0"/>
                                          </p:stCondLst>
                                        </p:cTn>
                                        <p:tgtEl>
                                          <p:spTgt spid="35"/>
                                        </p:tgtEl>
                                        <p:attrNameLst>
                                          <p:attrName>style.visibility</p:attrName>
                                        </p:attrNameLst>
                                      </p:cBhvr>
                                      <p:to>
                                        <p:strVal val="visible"/>
                                      </p:to>
                                    </p:set>
                                    <p:animEffect transition="in" filter="strips(downRight)">
                                      <p:cBhvr>
                                        <p:cTn id="9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P spid="8" grpId="0"/>
      <p:bldP spid="9" grpId="0"/>
      <p:bldP spid="10"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BD16DA33-A378-3CE2-765C-2DF725894EA8}"/>
              </a:ext>
            </a:extLst>
          </p:cNvPr>
          <p:cNvSpPr txBox="1">
            <a:spLocks/>
          </p:cNvSpPr>
          <p:nvPr/>
        </p:nvSpPr>
        <p:spPr>
          <a:xfrm>
            <a:off x="5351440" y="537264"/>
            <a:ext cx="4122172" cy="882297"/>
          </a:xfrm>
          <a:prstGeom prst="rect">
            <a:avLst/>
          </a:prstGeom>
        </p:spPr>
        <p:txBody>
          <a:bodyPr lIns="91430" tIns="45715" rIns="91430" bIns="45715">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mn-MN" sz="3600" b="1" i="1" dirty="0">
                <a:solidFill>
                  <a:srgbClr val="FF0000"/>
                </a:solidFill>
                <a:latin typeface="Times New Roman" panose="02020603050405020304" pitchFamily="18" charset="0"/>
                <a:cs typeface="Times New Roman" panose="02020603050405020304" pitchFamily="18" charset="0"/>
              </a:rPr>
              <a:t>Дархан хүнс ХК</a:t>
            </a:r>
            <a:endParaRPr lang="en-US" sz="3600" b="1" i="1" dirty="0">
              <a:solidFill>
                <a:srgbClr val="FF0000"/>
              </a:solidFill>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 xmlns:a16="http://schemas.microsoft.com/office/drawing/2014/main" id="{61A642F5-C5AD-3313-61D8-FEA33D9E3A3D}"/>
              </a:ext>
            </a:extLst>
          </p:cNvPr>
          <p:cNvPicPr>
            <a:picLocks noChangeAspect="1"/>
          </p:cNvPicPr>
          <p:nvPr/>
        </p:nvPicPr>
        <p:blipFill>
          <a:blip r:embed="rId3"/>
          <a:stretch>
            <a:fillRect/>
          </a:stretch>
        </p:blipFill>
        <p:spPr>
          <a:xfrm>
            <a:off x="-57148" y="38532"/>
            <a:ext cx="1560711" cy="2096771"/>
          </a:xfrm>
          <a:prstGeom prst="rect">
            <a:avLst/>
          </a:prstGeom>
        </p:spPr>
      </p:pic>
      <p:sp>
        <p:nvSpPr>
          <p:cNvPr id="5" name="Rounded Rectangle 39">
            <a:extLst>
              <a:ext uri="{FF2B5EF4-FFF2-40B4-BE49-F238E27FC236}">
                <a16:creationId xmlns:a16="http://schemas.microsoft.com/office/drawing/2014/main" xmlns="" id="{7FC45E29-4AC2-4202-9C3A-C8C258CD016B}"/>
              </a:ext>
            </a:extLst>
          </p:cNvPr>
          <p:cNvSpPr/>
          <p:nvPr/>
        </p:nvSpPr>
        <p:spPr>
          <a:xfrm>
            <a:off x="1014169" y="1426811"/>
            <a:ext cx="7010400" cy="2314575"/>
          </a:xfrm>
          <a:prstGeom prst="roundRect">
            <a:avLst>
              <a:gd name="adj" fmla="val 5506"/>
            </a:avLst>
          </a:prstGeom>
          <a:solidFill>
            <a:schemeClr val="accent5">
              <a:lumMod val="20000"/>
              <a:lumOff val="80000"/>
            </a:schemeClr>
          </a:solidFill>
          <a:ln w="12700">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graphicFrame>
        <p:nvGraphicFramePr>
          <p:cNvPr id="6" name="Chart 5">
            <a:extLst>
              <a:ext uri="{FF2B5EF4-FFF2-40B4-BE49-F238E27FC236}">
                <a16:creationId xmlns:a16="http://schemas.microsoft.com/office/drawing/2014/main" xmlns="" id="{F12E9980-A5A4-490D-9055-CF631E3740B3}"/>
              </a:ext>
            </a:extLst>
          </p:cNvPr>
          <p:cNvGraphicFramePr/>
          <p:nvPr>
            <p:extLst>
              <p:ext uri="{D42A27DB-BD31-4B8C-83A1-F6EECF244321}">
                <p14:modId xmlns:p14="http://schemas.microsoft.com/office/powerpoint/2010/main" val="446343666"/>
              </p:ext>
            </p:extLst>
          </p:nvPr>
        </p:nvGraphicFramePr>
        <p:xfrm>
          <a:off x="1285178" y="1772890"/>
          <a:ext cx="1498534" cy="158607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xmlns="" id="{B75510F8-27B5-452F-8359-25596B7AC4FA}"/>
              </a:ext>
            </a:extLst>
          </p:cNvPr>
          <p:cNvGraphicFramePr/>
          <p:nvPr>
            <p:extLst>
              <p:ext uri="{D42A27DB-BD31-4B8C-83A1-F6EECF244321}">
                <p14:modId xmlns:p14="http://schemas.microsoft.com/office/powerpoint/2010/main" val="1611824644"/>
              </p:ext>
            </p:extLst>
          </p:nvPr>
        </p:nvGraphicFramePr>
        <p:xfrm>
          <a:off x="2908934" y="1772891"/>
          <a:ext cx="1498534" cy="158607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a:extLst>
              <a:ext uri="{FF2B5EF4-FFF2-40B4-BE49-F238E27FC236}">
                <a16:creationId xmlns:a16="http://schemas.microsoft.com/office/drawing/2014/main" xmlns="" id="{3DB8D82E-1B1B-4214-B39B-B03488ED926C}"/>
              </a:ext>
            </a:extLst>
          </p:cNvPr>
          <p:cNvGraphicFramePr/>
          <p:nvPr>
            <p:extLst>
              <p:ext uri="{D42A27DB-BD31-4B8C-83A1-F6EECF244321}">
                <p14:modId xmlns:p14="http://schemas.microsoft.com/office/powerpoint/2010/main" val="3158856661"/>
              </p:ext>
            </p:extLst>
          </p:nvPr>
        </p:nvGraphicFramePr>
        <p:xfrm>
          <a:off x="4532690" y="1772890"/>
          <a:ext cx="1498534" cy="158607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 name="Chart 8">
            <a:extLst>
              <a:ext uri="{FF2B5EF4-FFF2-40B4-BE49-F238E27FC236}">
                <a16:creationId xmlns:a16="http://schemas.microsoft.com/office/drawing/2014/main" xmlns="" id="{2F39B8B1-2595-43A2-9C90-8BFA6B73BBD3}"/>
              </a:ext>
            </a:extLst>
          </p:cNvPr>
          <p:cNvGraphicFramePr/>
          <p:nvPr>
            <p:extLst>
              <p:ext uri="{D42A27DB-BD31-4B8C-83A1-F6EECF244321}">
                <p14:modId xmlns:p14="http://schemas.microsoft.com/office/powerpoint/2010/main" val="236770486"/>
              </p:ext>
            </p:extLst>
          </p:nvPr>
        </p:nvGraphicFramePr>
        <p:xfrm>
          <a:off x="6156446" y="1772890"/>
          <a:ext cx="1498534" cy="1586074"/>
        </p:xfrm>
        <a:graphic>
          <a:graphicData uri="http://schemas.openxmlformats.org/drawingml/2006/chart">
            <c:chart xmlns:c="http://schemas.openxmlformats.org/drawingml/2006/chart" xmlns:r="http://schemas.openxmlformats.org/officeDocument/2006/relationships" r:id="rId7"/>
          </a:graphicData>
        </a:graphic>
      </p:graphicFrame>
      <p:grpSp>
        <p:nvGrpSpPr>
          <p:cNvPr id="10" name="Group 9">
            <a:extLst>
              <a:ext uri="{FF2B5EF4-FFF2-40B4-BE49-F238E27FC236}">
                <a16:creationId xmlns:a16="http://schemas.microsoft.com/office/drawing/2014/main" xmlns="" id="{F5566076-8280-4534-A64C-2C3DE8EA7BE9}"/>
              </a:ext>
            </a:extLst>
          </p:cNvPr>
          <p:cNvGrpSpPr/>
          <p:nvPr/>
        </p:nvGrpSpPr>
        <p:grpSpPr>
          <a:xfrm>
            <a:off x="3069922" y="1306322"/>
            <a:ext cx="2757743" cy="347500"/>
            <a:chOff x="3193129" y="1038223"/>
            <a:chExt cx="2757743" cy="347500"/>
          </a:xfrm>
          <a:solidFill>
            <a:schemeClr val="tx2">
              <a:lumMod val="60000"/>
              <a:lumOff val="40000"/>
            </a:schemeClr>
          </a:solidFill>
        </p:grpSpPr>
        <p:sp>
          <p:nvSpPr>
            <p:cNvPr id="11" name="Round Same Side Corner Rectangle 42">
              <a:extLst>
                <a:ext uri="{FF2B5EF4-FFF2-40B4-BE49-F238E27FC236}">
                  <a16:creationId xmlns:a16="http://schemas.microsoft.com/office/drawing/2014/main" xmlns="" id="{F2871ACC-27BF-42D5-A499-CC916E1A1D63}"/>
                </a:ext>
              </a:extLst>
            </p:cNvPr>
            <p:cNvSpPr/>
            <p:nvPr/>
          </p:nvSpPr>
          <p:spPr>
            <a:xfrm>
              <a:off x="3326479" y="1038223"/>
              <a:ext cx="2491043" cy="347500"/>
            </a:xfrm>
            <a:prstGeom prst="round2SameRect">
              <a:avLst>
                <a:gd name="adj1" fmla="val 0"/>
                <a:gd name="adj2" fmla="val 23755"/>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mn-MN" sz="1600" b="1" dirty="0" smtClean="0">
                  <a:solidFill>
                    <a:schemeClr val="bg1"/>
                  </a:solidFill>
                  <a:latin typeface="Gothom"/>
                </a:rPr>
                <a:t>Харьцуулалт</a:t>
              </a:r>
              <a:endParaRPr lang="en-US" sz="1600" b="1" dirty="0">
                <a:solidFill>
                  <a:schemeClr val="bg1"/>
                </a:solidFill>
                <a:latin typeface="Gothom"/>
              </a:endParaRPr>
            </a:p>
          </p:txBody>
        </p:sp>
        <p:sp>
          <p:nvSpPr>
            <p:cNvPr id="12" name="Right Triangle 11">
              <a:extLst>
                <a:ext uri="{FF2B5EF4-FFF2-40B4-BE49-F238E27FC236}">
                  <a16:creationId xmlns:a16="http://schemas.microsoft.com/office/drawing/2014/main" xmlns="" id="{6AB8A203-4531-4C5E-85DE-371F7C1CC9D0}"/>
                </a:ext>
              </a:extLst>
            </p:cNvPr>
            <p:cNvSpPr/>
            <p:nvPr/>
          </p:nvSpPr>
          <p:spPr>
            <a:xfrm rot="16200000">
              <a:off x="3193129" y="1038224"/>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sp>
          <p:nvSpPr>
            <p:cNvPr id="13" name="Right Triangle 12">
              <a:extLst>
                <a:ext uri="{FF2B5EF4-FFF2-40B4-BE49-F238E27FC236}">
                  <a16:creationId xmlns:a16="http://schemas.microsoft.com/office/drawing/2014/main" xmlns="" id="{98D5B31C-8A15-4575-9EED-50479DA80788}"/>
                </a:ext>
              </a:extLst>
            </p:cNvPr>
            <p:cNvSpPr/>
            <p:nvPr/>
          </p:nvSpPr>
          <p:spPr>
            <a:xfrm rot="5400000" flipH="1">
              <a:off x="5817522" y="1038224"/>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Gothom"/>
              </a:endParaRPr>
            </a:p>
          </p:txBody>
        </p:sp>
      </p:grpSp>
      <p:grpSp>
        <p:nvGrpSpPr>
          <p:cNvPr id="14" name="Group 13">
            <a:extLst>
              <a:ext uri="{FF2B5EF4-FFF2-40B4-BE49-F238E27FC236}">
                <a16:creationId xmlns:a16="http://schemas.microsoft.com/office/drawing/2014/main" xmlns="" id="{4BA37E71-845A-42E8-9E98-914B58B0F599}"/>
              </a:ext>
            </a:extLst>
          </p:cNvPr>
          <p:cNvGrpSpPr/>
          <p:nvPr/>
        </p:nvGrpSpPr>
        <p:grpSpPr>
          <a:xfrm>
            <a:off x="1462643" y="3525486"/>
            <a:ext cx="1143604" cy="347500"/>
            <a:chOff x="3193129" y="1040557"/>
            <a:chExt cx="2757743" cy="347500"/>
          </a:xfrm>
          <a:solidFill>
            <a:schemeClr val="tx2">
              <a:lumMod val="60000"/>
              <a:lumOff val="40000"/>
            </a:schemeClr>
          </a:solidFill>
        </p:grpSpPr>
        <p:sp>
          <p:nvSpPr>
            <p:cNvPr id="15" name="Round Same Side Corner Rectangle 55">
              <a:extLst>
                <a:ext uri="{FF2B5EF4-FFF2-40B4-BE49-F238E27FC236}">
                  <a16:creationId xmlns:a16="http://schemas.microsoft.com/office/drawing/2014/main" xmlns="" id="{2A945B70-A194-4DBB-A80E-E1A805D87FCE}"/>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24%</a:t>
              </a:r>
              <a:endParaRPr lang="en-US" sz="1600" dirty="0">
                <a:solidFill>
                  <a:schemeClr val="bg1"/>
                </a:solidFill>
                <a:latin typeface="Gothom"/>
              </a:endParaRPr>
            </a:p>
          </p:txBody>
        </p:sp>
        <p:sp>
          <p:nvSpPr>
            <p:cNvPr id="16" name="Right Triangle 15">
              <a:extLst>
                <a:ext uri="{FF2B5EF4-FFF2-40B4-BE49-F238E27FC236}">
                  <a16:creationId xmlns:a16="http://schemas.microsoft.com/office/drawing/2014/main" xmlns="" id="{23D04126-B845-4C0A-B88D-AF508C5AFD0D}"/>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17" name="Right Triangle 16">
              <a:extLst>
                <a:ext uri="{FF2B5EF4-FFF2-40B4-BE49-F238E27FC236}">
                  <a16:creationId xmlns:a16="http://schemas.microsoft.com/office/drawing/2014/main" xmlns="" id="{030BC49B-A307-47DA-87C2-8C94F5C8F624}"/>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18" name="Group 17">
            <a:extLst>
              <a:ext uri="{FF2B5EF4-FFF2-40B4-BE49-F238E27FC236}">
                <a16:creationId xmlns:a16="http://schemas.microsoft.com/office/drawing/2014/main" xmlns="" id="{92374D99-B6F5-4CEC-9FA7-F9DCCB9F58C2}"/>
              </a:ext>
            </a:extLst>
          </p:cNvPr>
          <p:cNvGrpSpPr/>
          <p:nvPr/>
        </p:nvGrpSpPr>
        <p:grpSpPr>
          <a:xfrm>
            <a:off x="3086399" y="3525486"/>
            <a:ext cx="1143604" cy="347500"/>
            <a:chOff x="3193129" y="1040557"/>
            <a:chExt cx="2757743" cy="347500"/>
          </a:xfrm>
          <a:solidFill>
            <a:schemeClr val="tx2">
              <a:lumMod val="60000"/>
              <a:lumOff val="40000"/>
            </a:schemeClr>
          </a:solidFill>
        </p:grpSpPr>
        <p:sp>
          <p:nvSpPr>
            <p:cNvPr id="19" name="Round Same Side Corner Rectangle 59">
              <a:extLst>
                <a:ext uri="{FF2B5EF4-FFF2-40B4-BE49-F238E27FC236}">
                  <a16:creationId xmlns:a16="http://schemas.microsoft.com/office/drawing/2014/main" xmlns="" id="{65F231F5-E35B-43FD-87BC-2DA75126CA86}"/>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111%</a:t>
              </a:r>
              <a:endParaRPr lang="en-US" sz="1600" dirty="0">
                <a:solidFill>
                  <a:schemeClr val="bg1"/>
                </a:solidFill>
                <a:latin typeface="Gothom"/>
              </a:endParaRPr>
            </a:p>
          </p:txBody>
        </p:sp>
        <p:sp>
          <p:nvSpPr>
            <p:cNvPr id="20" name="Right Triangle 19">
              <a:extLst>
                <a:ext uri="{FF2B5EF4-FFF2-40B4-BE49-F238E27FC236}">
                  <a16:creationId xmlns:a16="http://schemas.microsoft.com/office/drawing/2014/main" xmlns="" id="{F2969D93-A822-4AE8-B582-E637AB2B4EFE}"/>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1" name="Right Triangle 20">
              <a:extLst>
                <a:ext uri="{FF2B5EF4-FFF2-40B4-BE49-F238E27FC236}">
                  <a16:creationId xmlns:a16="http://schemas.microsoft.com/office/drawing/2014/main" xmlns="" id="{8959F6B7-DE34-4F0E-9013-BFD4A3FE8E99}"/>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22" name="Group 21">
            <a:extLst>
              <a:ext uri="{FF2B5EF4-FFF2-40B4-BE49-F238E27FC236}">
                <a16:creationId xmlns:a16="http://schemas.microsoft.com/office/drawing/2014/main" xmlns="" id="{C59DD889-E0E4-4A81-91BA-B03BFFC9C718}"/>
              </a:ext>
            </a:extLst>
          </p:cNvPr>
          <p:cNvGrpSpPr/>
          <p:nvPr/>
        </p:nvGrpSpPr>
        <p:grpSpPr>
          <a:xfrm>
            <a:off x="4710155" y="3525486"/>
            <a:ext cx="1143604" cy="347500"/>
            <a:chOff x="3193129" y="1040557"/>
            <a:chExt cx="2757743" cy="347500"/>
          </a:xfrm>
          <a:solidFill>
            <a:schemeClr val="tx2">
              <a:lumMod val="60000"/>
              <a:lumOff val="40000"/>
            </a:schemeClr>
          </a:solidFill>
        </p:grpSpPr>
        <p:sp>
          <p:nvSpPr>
            <p:cNvPr id="23" name="Round Same Side Corner Rectangle 71">
              <a:extLst>
                <a:ext uri="{FF2B5EF4-FFF2-40B4-BE49-F238E27FC236}">
                  <a16:creationId xmlns:a16="http://schemas.microsoft.com/office/drawing/2014/main" xmlns="" id="{DA9D208A-00FE-4E69-893C-E91B82B21B4F}"/>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147%</a:t>
              </a:r>
              <a:endParaRPr lang="en-US" sz="1600" dirty="0">
                <a:solidFill>
                  <a:schemeClr val="bg1"/>
                </a:solidFill>
                <a:latin typeface="Gothom"/>
              </a:endParaRPr>
            </a:p>
          </p:txBody>
        </p:sp>
        <p:sp>
          <p:nvSpPr>
            <p:cNvPr id="24" name="Right Triangle 23">
              <a:extLst>
                <a:ext uri="{FF2B5EF4-FFF2-40B4-BE49-F238E27FC236}">
                  <a16:creationId xmlns:a16="http://schemas.microsoft.com/office/drawing/2014/main" xmlns="" id="{89355E18-D777-4FB5-83D6-140D3DB4FE4B}"/>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5" name="Right Triangle 24">
              <a:extLst>
                <a:ext uri="{FF2B5EF4-FFF2-40B4-BE49-F238E27FC236}">
                  <a16:creationId xmlns:a16="http://schemas.microsoft.com/office/drawing/2014/main" xmlns="" id="{22DD99AF-9EC4-4248-8C07-86DCFAD08411}"/>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grpSp>
        <p:nvGrpSpPr>
          <p:cNvPr id="26" name="Group 25">
            <a:extLst>
              <a:ext uri="{FF2B5EF4-FFF2-40B4-BE49-F238E27FC236}">
                <a16:creationId xmlns:a16="http://schemas.microsoft.com/office/drawing/2014/main" xmlns="" id="{96532C3E-B2DD-4380-BB7C-57A09C4284BA}"/>
              </a:ext>
            </a:extLst>
          </p:cNvPr>
          <p:cNvGrpSpPr/>
          <p:nvPr/>
        </p:nvGrpSpPr>
        <p:grpSpPr>
          <a:xfrm>
            <a:off x="6333911" y="3525486"/>
            <a:ext cx="1143604" cy="347500"/>
            <a:chOff x="3193129" y="1040557"/>
            <a:chExt cx="2757743" cy="347500"/>
          </a:xfrm>
          <a:solidFill>
            <a:schemeClr val="tx2">
              <a:lumMod val="60000"/>
              <a:lumOff val="40000"/>
            </a:schemeClr>
          </a:solidFill>
        </p:grpSpPr>
        <p:sp>
          <p:nvSpPr>
            <p:cNvPr id="27" name="Round Same Side Corner Rectangle 75">
              <a:extLst>
                <a:ext uri="{FF2B5EF4-FFF2-40B4-BE49-F238E27FC236}">
                  <a16:creationId xmlns:a16="http://schemas.microsoft.com/office/drawing/2014/main" xmlns="" id="{41FC70AF-C82E-4D81-AE69-5E0DBEDA5A96}"/>
                </a:ext>
              </a:extLst>
            </p:cNvPr>
            <p:cNvSpPr/>
            <p:nvPr/>
          </p:nvSpPr>
          <p:spPr>
            <a:xfrm>
              <a:off x="3326479" y="1040557"/>
              <a:ext cx="2491043" cy="347500"/>
            </a:xfrm>
            <a:prstGeom prst="round2SameRect">
              <a:avLst>
                <a:gd name="adj1" fmla="val 17816"/>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bg1"/>
                  </a:solidFill>
                  <a:latin typeface="Gothom"/>
                </a:rPr>
                <a:t>153%</a:t>
              </a:r>
              <a:endParaRPr lang="en-US" sz="1600" dirty="0">
                <a:solidFill>
                  <a:schemeClr val="bg1"/>
                </a:solidFill>
                <a:latin typeface="Gothom"/>
              </a:endParaRPr>
            </a:p>
          </p:txBody>
        </p:sp>
        <p:sp>
          <p:nvSpPr>
            <p:cNvPr id="28" name="Right Triangle 27">
              <a:extLst>
                <a:ext uri="{FF2B5EF4-FFF2-40B4-BE49-F238E27FC236}">
                  <a16:creationId xmlns:a16="http://schemas.microsoft.com/office/drawing/2014/main" xmlns="" id="{E923DCFF-4BB6-4234-850C-8AA964C241A8}"/>
                </a:ext>
              </a:extLst>
            </p:cNvPr>
            <p:cNvSpPr/>
            <p:nvPr/>
          </p:nvSpPr>
          <p:spPr>
            <a:xfrm rot="5400000" flipV="1">
              <a:off x="3193129"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sp>
          <p:nvSpPr>
            <p:cNvPr id="29" name="Right Triangle 28">
              <a:extLst>
                <a:ext uri="{FF2B5EF4-FFF2-40B4-BE49-F238E27FC236}">
                  <a16:creationId xmlns:a16="http://schemas.microsoft.com/office/drawing/2014/main" xmlns="" id="{340E2696-91C8-4731-A838-0350FB9BF767}"/>
                </a:ext>
              </a:extLst>
            </p:cNvPr>
            <p:cNvSpPr/>
            <p:nvPr/>
          </p:nvSpPr>
          <p:spPr>
            <a:xfrm rot="16200000" flipH="1" flipV="1">
              <a:off x="5817522" y="1254707"/>
              <a:ext cx="133350" cy="13335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Gothom"/>
              </a:endParaRPr>
            </a:p>
          </p:txBody>
        </p:sp>
      </p:grpSp>
      <p:sp>
        <p:nvSpPr>
          <p:cNvPr id="30" name="Oval 29">
            <a:extLst>
              <a:ext uri="{FF2B5EF4-FFF2-40B4-BE49-F238E27FC236}">
                <a16:creationId xmlns:a16="http://schemas.microsoft.com/office/drawing/2014/main" xmlns="" id="{44668F72-C095-4E6F-B387-50BC0741BEE7}"/>
              </a:ext>
            </a:extLst>
          </p:cNvPr>
          <p:cNvSpPr/>
          <p:nvPr/>
        </p:nvSpPr>
        <p:spPr>
          <a:xfrm>
            <a:off x="1684616" y="2217620"/>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31" name="Oval 30">
            <a:extLst>
              <a:ext uri="{FF2B5EF4-FFF2-40B4-BE49-F238E27FC236}">
                <a16:creationId xmlns:a16="http://schemas.microsoft.com/office/drawing/2014/main" xmlns="" id="{6CC80E66-92D1-4891-9AD7-AAAE178B25D2}"/>
              </a:ext>
            </a:extLst>
          </p:cNvPr>
          <p:cNvSpPr/>
          <p:nvPr/>
        </p:nvSpPr>
        <p:spPr>
          <a:xfrm>
            <a:off x="3308372" y="2217620"/>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32" name="Oval 31">
            <a:extLst>
              <a:ext uri="{FF2B5EF4-FFF2-40B4-BE49-F238E27FC236}">
                <a16:creationId xmlns:a16="http://schemas.microsoft.com/office/drawing/2014/main" xmlns="" id="{98C0D8D5-9803-459F-90CE-7BAD23B58C04}"/>
              </a:ext>
            </a:extLst>
          </p:cNvPr>
          <p:cNvSpPr/>
          <p:nvPr/>
        </p:nvSpPr>
        <p:spPr>
          <a:xfrm>
            <a:off x="4932128" y="2217620"/>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33" name="Oval 32">
            <a:extLst>
              <a:ext uri="{FF2B5EF4-FFF2-40B4-BE49-F238E27FC236}">
                <a16:creationId xmlns:a16="http://schemas.microsoft.com/office/drawing/2014/main" xmlns="" id="{B3589CFD-8CFF-4FC6-86E8-2EB8A60BE875}"/>
              </a:ext>
            </a:extLst>
          </p:cNvPr>
          <p:cNvSpPr/>
          <p:nvPr/>
        </p:nvSpPr>
        <p:spPr>
          <a:xfrm>
            <a:off x="6555884" y="2217620"/>
            <a:ext cx="699661" cy="69966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solidFill>
                <a:schemeClr val="bg1"/>
              </a:solidFill>
              <a:latin typeface="Gothom"/>
            </a:endParaRPr>
          </a:p>
        </p:txBody>
      </p:sp>
      <p:sp>
        <p:nvSpPr>
          <p:cNvPr id="34" name="TextBox 33">
            <a:extLst>
              <a:ext uri="{FF2B5EF4-FFF2-40B4-BE49-F238E27FC236}">
                <a16:creationId xmlns:a16="http://schemas.microsoft.com/office/drawing/2014/main" xmlns="" id="{1DBEA6DE-44BD-46B1-9A59-BEF565F84AAE}"/>
              </a:ext>
            </a:extLst>
          </p:cNvPr>
          <p:cNvSpPr txBox="1"/>
          <p:nvPr/>
        </p:nvSpPr>
        <p:spPr>
          <a:xfrm>
            <a:off x="1265916" y="3917240"/>
            <a:ext cx="1543549" cy="1815882"/>
          </a:xfrm>
          <a:prstGeom prst="rect">
            <a:avLst/>
          </a:prstGeom>
          <a:noFill/>
        </p:spPr>
        <p:txBody>
          <a:bodyPr wrap="square" rtlCol="0">
            <a:spAutoFit/>
          </a:bodyPr>
          <a:lstStyle/>
          <a:p>
            <a:pPr algn="ctr"/>
            <a:endParaRPr lang="en-US" sz="1400" b="1" dirty="0" smtClean="0">
              <a:solidFill>
                <a:srgbClr val="EE1D23"/>
              </a:solidFill>
              <a:latin typeface="Gothom"/>
            </a:endParaRPr>
          </a:p>
          <a:p>
            <a:pPr algn="ctr"/>
            <a:r>
              <a:rPr lang="mn-MN" sz="1400" b="1" dirty="0" smtClean="0">
                <a:solidFill>
                  <a:srgbClr val="EE1D23"/>
                </a:solidFill>
                <a:latin typeface="Gothom"/>
              </a:rPr>
              <a:t>Ашиг алдагдал</a:t>
            </a:r>
            <a:endParaRPr lang="en-US" sz="1400" b="1" dirty="0">
              <a:solidFill>
                <a:srgbClr val="EE1D23"/>
              </a:solidFill>
              <a:latin typeface="Gothom"/>
            </a:endParaRPr>
          </a:p>
          <a:p>
            <a:pPr algn="ctr">
              <a:spcBef>
                <a:spcPct val="20000"/>
              </a:spcBef>
              <a:defRPr/>
            </a:pPr>
            <a:endParaRPr lang="en-US" sz="1000" dirty="0" smtClean="0">
              <a:solidFill>
                <a:schemeClr val="tx1">
                  <a:lumMod val="50000"/>
                  <a:lumOff val="50000"/>
                </a:schemeClr>
              </a:solidFill>
              <a:latin typeface="Gothom"/>
            </a:endParaRPr>
          </a:p>
          <a:p>
            <a:pPr algn="ctr">
              <a:spcBef>
                <a:spcPct val="20000"/>
              </a:spcBef>
              <a:defRPr/>
            </a:pPr>
            <a:endParaRPr lang="mn-MN" sz="1200" b="1" dirty="0" smtClean="0">
              <a:solidFill>
                <a:schemeClr val="tx1">
                  <a:lumMod val="50000"/>
                  <a:lumOff val="50000"/>
                </a:schemeClr>
              </a:solidFill>
              <a:latin typeface="Gothom"/>
            </a:endParaRPr>
          </a:p>
          <a:p>
            <a:pPr algn="ctr">
              <a:spcBef>
                <a:spcPct val="20000"/>
              </a:spcBef>
              <a:defRPr/>
            </a:pPr>
            <a:endParaRPr lang="mn-MN" sz="1200" b="1" dirty="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116,027,005</a:t>
            </a:r>
            <a:endParaRPr lang="en-US" sz="1200" b="1" dirty="0">
              <a:solidFill>
                <a:schemeClr val="tx1">
                  <a:lumMod val="50000"/>
                  <a:lumOff val="50000"/>
                </a:schemeClr>
              </a:solidFill>
              <a:latin typeface="Gothom"/>
            </a:endParaRPr>
          </a:p>
          <a:p>
            <a:pPr algn="ctr">
              <a:spcBef>
                <a:spcPct val="20000"/>
              </a:spcBef>
              <a:defRPr/>
            </a:pPr>
            <a:endParaRPr lang="en-US" sz="1200" b="1" dirty="0" smtClean="0">
              <a:solidFill>
                <a:schemeClr val="tx1">
                  <a:lumMod val="50000"/>
                  <a:lumOff val="50000"/>
                </a:schemeClr>
              </a:solidFill>
              <a:latin typeface="Gothom"/>
            </a:endParaRPr>
          </a:p>
          <a:p>
            <a:pPr algn="ctr">
              <a:spcBef>
                <a:spcPct val="20000"/>
              </a:spcBef>
              <a:defRPr/>
            </a:pPr>
            <a:r>
              <a:rPr lang="mn-MN" sz="1200" b="1" dirty="0" smtClean="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a:solidFill>
                  <a:srgbClr val="FF0000"/>
                </a:solidFill>
                <a:latin typeface="Gothom"/>
              </a:rPr>
              <a:t>  </a:t>
            </a:r>
            <a:r>
              <a:rPr lang="en-US" sz="1200" b="1" dirty="0">
                <a:solidFill>
                  <a:srgbClr val="7030A0"/>
                </a:solidFill>
                <a:latin typeface="Gothom"/>
              </a:rPr>
              <a:t> </a:t>
            </a:r>
            <a:r>
              <a:rPr lang="en-US" sz="1200" b="1" dirty="0" smtClean="0">
                <a:solidFill>
                  <a:srgbClr val="7030A0"/>
                </a:solidFill>
                <a:latin typeface="Gothom"/>
              </a:rPr>
              <a:t>28,248,722</a:t>
            </a:r>
            <a:endParaRPr lang="en-US" sz="1200" b="1" dirty="0">
              <a:solidFill>
                <a:srgbClr val="7030A0"/>
              </a:solidFill>
              <a:latin typeface="Gothom"/>
            </a:endParaRPr>
          </a:p>
        </p:txBody>
      </p:sp>
      <p:sp>
        <p:nvSpPr>
          <p:cNvPr id="35" name="TextBox 34">
            <a:extLst>
              <a:ext uri="{FF2B5EF4-FFF2-40B4-BE49-F238E27FC236}">
                <a16:creationId xmlns:a16="http://schemas.microsoft.com/office/drawing/2014/main" xmlns="" id="{46C32610-98D2-40B8-AE61-ED78FBED2149}"/>
              </a:ext>
            </a:extLst>
          </p:cNvPr>
          <p:cNvSpPr txBox="1"/>
          <p:nvPr/>
        </p:nvSpPr>
        <p:spPr>
          <a:xfrm>
            <a:off x="2889601" y="4135244"/>
            <a:ext cx="1543549" cy="1920526"/>
          </a:xfrm>
          <a:prstGeom prst="rect">
            <a:avLst/>
          </a:prstGeom>
          <a:noFill/>
        </p:spPr>
        <p:txBody>
          <a:bodyPr wrap="square" rtlCol="0">
            <a:spAutoFit/>
          </a:bodyPr>
          <a:lstStyle/>
          <a:p>
            <a:pPr algn="ctr"/>
            <a:r>
              <a:rPr lang="mn-MN" sz="1400" b="1" dirty="0" smtClean="0">
                <a:solidFill>
                  <a:srgbClr val="2EA648"/>
                </a:solidFill>
                <a:latin typeface="Gothom"/>
              </a:rPr>
              <a:t>Ерөнхий ба удирдлагын зардал</a:t>
            </a:r>
            <a:endParaRPr lang="en-US" sz="1400" b="1" dirty="0">
              <a:solidFill>
                <a:srgbClr val="2EA648"/>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500,913,208 </a:t>
            </a:r>
            <a:endParaRPr lang="en-US" sz="1200" b="1" dirty="0">
              <a:solidFill>
                <a:schemeClr val="tx1">
                  <a:lumMod val="50000"/>
                  <a:lumOff val="50000"/>
                </a:schemeClr>
              </a:solidFill>
              <a:latin typeface="Gothom"/>
            </a:endParaRPr>
          </a:p>
          <a:p>
            <a:pPr algn="ctr">
              <a:spcBef>
                <a:spcPct val="20000"/>
              </a:spcBef>
              <a:defRPr/>
            </a:pPr>
            <a:endParaRPr lang="en-US" sz="1200" b="1" dirty="0">
              <a:solidFill>
                <a:schemeClr val="tx1">
                  <a:lumMod val="50000"/>
                  <a:lumOff val="50000"/>
                </a:schemeClr>
              </a:solidFill>
              <a:latin typeface="Gothom"/>
            </a:endParaRPr>
          </a:p>
          <a:p>
            <a:pPr algn="ctr">
              <a:spcBef>
                <a:spcPct val="20000"/>
              </a:spcBef>
              <a:defRPr/>
            </a:pPr>
            <a:r>
              <a:rPr lang="mn-MN" sz="1200" b="1" dirty="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555,760,405 </a:t>
            </a:r>
            <a:endParaRPr lang="en-US" sz="1200" b="1" dirty="0">
              <a:solidFill>
                <a:schemeClr val="tx1">
                  <a:lumMod val="50000"/>
                  <a:lumOff val="50000"/>
                </a:schemeClr>
              </a:solidFill>
              <a:latin typeface="Gothom"/>
            </a:endParaRPr>
          </a:p>
          <a:p>
            <a:pPr algn="ctr">
              <a:spcBef>
                <a:spcPct val="20000"/>
              </a:spcBef>
              <a:defRPr/>
            </a:pPr>
            <a:endParaRPr lang="en-US" sz="800" dirty="0">
              <a:solidFill>
                <a:schemeClr val="tx1">
                  <a:lumMod val="50000"/>
                  <a:lumOff val="50000"/>
                </a:schemeClr>
              </a:solidFill>
              <a:latin typeface="Gothom"/>
            </a:endParaRPr>
          </a:p>
          <a:p>
            <a:pPr algn="ctr">
              <a:spcBef>
                <a:spcPct val="20000"/>
              </a:spcBef>
              <a:defRPr/>
            </a:pPr>
            <a:r>
              <a:rPr lang="en-US" sz="1000" dirty="0" smtClean="0">
                <a:solidFill>
                  <a:schemeClr val="tx1">
                    <a:lumMod val="50000"/>
                    <a:lumOff val="50000"/>
                  </a:schemeClr>
                </a:solidFill>
                <a:latin typeface="Gothom"/>
              </a:rPr>
              <a:t>.</a:t>
            </a:r>
            <a:endParaRPr lang="en-US" sz="1000" dirty="0">
              <a:solidFill>
                <a:schemeClr val="tx1">
                  <a:lumMod val="50000"/>
                  <a:lumOff val="50000"/>
                </a:schemeClr>
              </a:solidFill>
              <a:latin typeface="Gothom"/>
            </a:endParaRPr>
          </a:p>
        </p:txBody>
      </p:sp>
      <p:sp>
        <p:nvSpPr>
          <p:cNvPr id="36" name="TextBox 35">
            <a:extLst>
              <a:ext uri="{FF2B5EF4-FFF2-40B4-BE49-F238E27FC236}">
                <a16:creationId xmlns:a16="http://schemas.microsoft.com/office/drawing/2014/main" xmlns="" id="{6A0D72AC-2E89-440E-8D93-426ACF29A039}"/>
              </a:ext>
            </a:extLst>
          </p:cNvPr>
          <p:cNvSpPr txBox="1"/>
          <p:nvPr/>
        </p:nvSpPr>
        <p:spPr>
          <a:xfrm>
            <a:off x="4513286" y="3917240"/>
            <a:ext cx="1623685" cy="2080570"/>
          </a:xfrm>
          <a:prstGeom prst="rect">
            <a:avLst/>
          </a:prstGeom>
          <a:noFill/>
        </p:spPr>
        <p:txBody>
          <a:bodyPr wrap="square" rtlCol="0">
            <a:spAutoFit/>
          </a:bodyPr>
          <a:lstStyle/>
          <a:p>
            <a:pPr algn="ctr"/>
            <a:endParaRPr lang="mn-MN" sz="1400" b="1" dirty="0" smtClean="0">
              <a:solidFill>
                <a:srgbClr val="F36421"/>
              </a:solidFill>
              <a:latin typeface="Gothom"/>
            </a:endParaRPr>
          </a:p>
          <a:p>
            <a:pPr algn="ctr"/>
            <a:r>
              <a:rPr lang="mn-MN" sz="1400" b="1" dirty="0" smtClean="0">
                <a:solidFill>
                  <a:srgbClr val="F36421"/>
                </a:solidFill>
                <a:latin typeface="Gothom"/>
              </a:rPr>
              <a:t>Үйл ажиллагааны бус зардал</a:t>
            </a:r>
            <a:endParaRPr lang="en-US" sz="1400" b="1" dirty="0">
              <a:solidFill>
                <a:srgbClr val="F36421"/>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47,094,129 </a:t>
            </a:r>
            <a:endParaRPr lang="en-US" sz="1200" b="1" dirty="0">
              <a:solidFill>
                <a:schemeClr val="tx1">
                  <a:lumMod val="50000"/>
                  <a:lumOff val="50000"/>
                </a:schemeClr>
              </a:solidFill>
              <a:latin typeface="Gothom"/>
            </a:endParaRPr>
          </a:p>
          <a:p>
            <a:pPr algn="ctr">
              <a:spcBef>
                <a:spcPct val="20000"/>
              </a:spcBef>
              <a:defRPr/>
            </a:pPr>
            <a:endParaRPr lang="en-US" sz="1200" b="1" dirty="0">
              <a:solidFill>
                <a:schemeClr val="tx1">
                  <a:lumMod val="50000"/>
                  <a:lumOff val="50000"/>
                </a:schemeClr>
              </a:solidFill>
              <a:latin typeface="Gothom"/>
            </a:endParaRPr>
          </a:p>
          <a:p>
            <a:pPr algn="ctr">
              <a:spcBef>
                <a:spcPct val="20000"/>
              </a:spcBef>
              <a:defRPr/>
            </a:pPr>
            <a:r>
              <a:rPr lang="mn-MN" sz="1200" b="1" dirty="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69,393,813 </a:t>
            </a:r>
            <a:endParaRPr lang="en-US" sz="1200" b="1" dirty="0">
              <a:solidFill>
                <a:schemeClr val="tx1">
                  <a:lumMod val="50000"/>
                  <a:lumOff val="50000"/>
                </a:schemeClr>
              </a:solidFill>
              <a:latin typeface="Gothom"/>
            </a:endParaRPr>
          </a:p>
          <a:p>
            <a:pPr algn="ctr">
              <a:spcBef>
                <a:spcPct val="20000"/>
              </a:spcBef>
              <a:defRPr/>
            </a:pPr>
            <a:endParaRPr lang="en-US" sz="500" dirty="0">
              <a:solidFill>
                <a:schemeClr val="tx1">
                  <a:lumMod val="50000"/>
                  <a:lumOff val="50000"/>
                </a:schemeClr>
              </a:solidFill>
              <a:latin typeface="Gothom"/>
            </a:endParaRPr>
          </a:p>
          <a:p>
            <a:pPr algn="ctr">
              <a:spcBef>
                <a:spcPct val="20000"/>
              </a:spcBef>
              <a:defRPr/>
            </a:pPr>
            <a:r>
              <a:rPr lang="en-US" sz="1000" dirty="0" smtClean="0">
                <a:solidFill>
                  <a:schemeClr val="tx1">
                    <a:lumMod val="50000"/>
                    <a:lumOff val="50000"/>
                  </a:schemeClr>
                </a:solidFill>
                <a:latin typeface="Gothom"/>
              </a:rPr>
              <a:t>.</a:t>
            </a:r>
            <a:endParaRPr lang="en-US" sz="1000" dirty="0">
              <a:solidFill>
                <a:schemeClr val="tx1">
                  <a:lumMod val="50000"/>
                  <a:lumOff val="50000"/>
                </a:schemeClr>
              </a:solidFill>
              <a:latin typeface="Gothom"/>
            </a:endParaRPr>
          </a:p>
        </p:txBody>
      </p:sp>
      <p:sp>
        <p:nvSpPr>
          <p:cNvPr id="37" name="TextBox 36">
            <a:extLst>
              <a:ext uri="{FF2B5EF4-FFF2-40B4-BE49-F238E27FC236}">
                <a16:creationId xmlns:a16="http://schemas.microsoft.com/office/drawing/2014/main" xmlns="" id="{AA9E247F-B40F-4620-A430-2C477D8F9A18}"/>
              </a:ext>
            </a:extLst>
          </p:cNvPr>
          <p:cNvSpPr txBox="1"/>
          <p:nvPr/>
        </p:nvSpPr>
        <p:spPr>
          <a:xfrm>
            <a:off x="6136971" y="3917240"/>
            <a:ext cx="1543549" cy="1803571"/>
          </a:xfrm>
          <a:prstGeom prst="rect">
            <a:avLst/>
          </a:prstGeom>
          <a:noFill/>
        </p:spPr>
        <p:txBody>
          <a:bodyPr wrap="square" rtlCol="0">
            <a:spAutoFit/>
          </a:bodyPr>
          <a:lstStyle/>
          <a:p>
            <a:pPr algn="ctr"/>
            <a:endParaRPr lang="en-US" sz="1400" b="1" dirty="0" smtClean="0">
              <a:solidFill>
                <a:srgbClr val="1074BC"/>
              </a:solidFill>
              <a:latin typeface="Gothom"/>
            </a:endParaRPr>
          </a:p>
          <a:p>
            <a:pPr algn="ctr"/>
            <a:r>
              <a:rPr lang="mn-MN" sz="1400" b="1" dirty="0" smtClean="0">
                <a:solidFill>
                  <a:srgbClr val="1074BC"/>
                </a:solidFill>
                <a:latin typeface="Gothom"/>
              </a:rPr>
              <a:t>Борлуулалт маркетингийн зардал</a:t>
            </a:r>
            <a:endParaRPr lang="en-US" sz="1400" b="1" dirty="0">
              <a:solidFill>
                <a:srgbClr val="1074BC"/>
              </a:solidFill>
              <a:latin typeface="Gothom"/>
            </a:endParaRPr>
          </a:p>
          <a:p>
            <a:pPr algn="ctr">
              <a:spcBef>
                <a:spcPct val="20000"/>
              </a:spcBef>
              <a:defRPr/>
            </a:pPr>
            <a:endParaRPr lang="en-US" sz="1000" b="1" dirty="0" smtClean="0">
              <a:solidFill>
                <a:schemeClr val="tx1">
                  <a:lumMod val="50000"/>
                  <a:lumOff val="50000"/>
                </a:schemeClr>
              </a:solidFill>
              <a:latin typeface="Gothom"/>
            </a:endParaRPr>
          </a:p>
          <a:p>
            <a:pPr algn="ctr">
              <a:spcBef>
                <a:spcPct val="20000"/>
              </a:spcBef>
              <a:defRPr/>
            </a:pPr>
            <a:r>
              <a:rPr lang="en-US" sz="1200" b="1" dirty="0" smtClean="0">
                <a:solidFill>
                  <a:schemeClr val="tx1">
                    <a:lumMod val="50000"/>
                    <a:lumOff val="50000"/>
                  </a:schemeClr>
                </a:solidFill>
                <a:latin typeface="Gothom"/>
              </a:rPr>
              <a:t>T –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400,540,741</a:t>
            </a:r>
          </a:p>
          <a:p>
            <a:pPr algn="ctr">
              <a:spcBef>
                <a:spcPct val="20000"/>
              </a:spcBef>
              <a:defRPr/>
            </a:pPr>
            <a:endParaRPr lang="en-US" sz="1200" b="1" dirty="0" smtClean="0">
              <a:solidFill>
                <a:schemeClr val="tx1">
                  <a:lumMod val="50000"/>
                  <a:lumOff val="50000"/>
                </a:schemeClr>
              </a:solidFill>
              <a:latin typeface="Gothom"/>
            </a:endParaRPr>
          </a:p>
          <a:p>
            <a:pPr algn="ctr">
              <a:spcBef>
                <a:spcPct val="20000"/>
              </a:spcBef>
              <a:defRPr/>
            </a:pPr>
            <a:r>
              <a:rPr lang="mn-MN" sz="1200" b="1" dirty="0" smtClean="0">
                <a:solidFill>
                  <a:schemeClr val="tx1">
                    <a:lumMod val="50000"/>
                    <a:lumOff val="50000"/>
                  </a:schemeClr>
                </a:solidFill>
                <a:latin typeface="Gothom"/>
              </a:rPr>
              <a:t>Г </a:t>
            </a:r>
            <a:r>
              <a:rPr lang="en-US" sz="1200" b="1" dirty="0">
                <a:solidFill>
                  <a:schemeClr val="tx1">
                    <a:lumMod val="50000"/>
                    <a:lumOff val="50000"/>
                  </a:schemeClr>
                </a:solidFill>
                <a:latin typeface="Gothom"/>
              </a:rPr>
              <a:t>–  </a:t>
            </a:r>
            <a:r>
              <a:rPr lang="en-US" sz="1200" b="1" dirty="0" smtClean="0">
                <a:solidFill>
                  <a:schemeClr val="tx1">
                    <a:lumMod val="50000"/>
                    <a:lumOff val="50000"/>
                  </a:schemeClr>
                </a:solidFill>
                <a:latin typeface="Gothom"/>
              </a:rPr>
              <a:t>613,130,302</a:t>
            </a:r>
            <a:endParaRPr lang="en-US" sz="1200" b="1" dirty="0">
              <a:solidFill>
                <a:schemeClr val="tx1">
                  <a:lumMod val="50000"/>
                  <a:lumOff val="50000"/>
                </a:schemeClr>
              </a:solidFill>
              <a:latin typeface="Gothom"/>
            </a:endParaRPr>
          </a:p>
        </p:txBody>
      </p:sp>
    </p:spTree>
    <p:extLst>
      <p:ext uri="{BB962C8B-B14F-4D97-AF65-F5344CB8AC3E}">
        <p14:creationId xmlns:p14="http://schemas.microsoft.com/office/powerpoint/2010/main" val="40472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accel="50000" decel="50000"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53" presetClass="entr" presetSubtype="0" fill="hold" grpId="0" nodeType="afterEffect">
                                  <p:stCondLst>
                                    <p:cond delay="0"/>
                                  </p:stCondLst>
                                  <p:childTnLst>
                                    <p:set>
                                      <p:cBhvr>
                                        <p:cTn id="16" dur="1" fill="hold">
                                          <p:stCondLst>
                                            <p:cond delay="0"/>
                                          </p:stCondLst>
                                        </p:cTn>
                                        <p:tgtEl>
                                          <p:spTgt spid="30"/>
                                        </p:tgtEl>
                                        <p:attrNameLst>
                                          <p:attrName>style.visibility</p:attrName>
                                        </p:attrNameLst>
                                      </p:cBhvr>
                                      <p:to>
                                        <p:strVal val="visible"/>
                                      </p:to>
                                    </p:set>
                                    <p:anim calcmode="lin" valueType="num">
                                      <p:cBhvr>
                                        <p:cTn id="17" dur="500" fill="hold"/>
                                        <p:tgtEl>
                                          <p:spTgt spid="30"/>
                                        </p:tgtEl>
                                        <p:attrNameLst>
                                          <p:attrName>ppt_w</p:attrName>
                                        </p:attrNameLst>
                                      </p:cBhvr>
                                      <p:tavLst>
                                        <p:tav tm="0">
                                          <p:val>
                                            <p:fltVal val="0"/>
                                          </p:val>
                                        </p:tav>
                                        <p:tav tm="100000">
                                          <p:val>
                                            <p:strVal val="#ppt_w"/>
                                          </p:val>
                                        </p:tav>
                                      </p:tavLst>
                                    </p:anim>
                                    <p:anim calcmode="lin" valueType="num">
                                      <p:cBhvr>
                                        <p:cTn id="18" dur="500" fill="hold"/>
                                        <p:tgtEl>
                                          <p:spTgt spid="30"/>
                                        </p:tgtEl>
                                        <p:attrNameLst>
                                          <p:attrName>ppt_h</p:attrName>
                                        </p:attrNameLst>
                                      </p:cBhvr>
                                      <p:tavLst>
                                        <p:tav tm="0">
                                          <p:val>
                                            <p:fltVal val="0"/>
                                          </p:val>
                                        </p:tav>
                                        <p:tav tm="100000">
                                          <p:val>
                                            <p:strVal val="#ppt_h"/>
                                          </p:val>
                                        </p:tav>
                                      </p:tavLst>
                                    </p:anim>
                                    <p:animEffect transition="in" filter="fade">
                                      <p:cBhvr>
                                        <p:cTn id="19" dur="500"/>
                                        <p:tgtEl>
                                          <p:spTgt spid="30"/>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edge">
                                      <p:cBhvr>
                                        <p:cTn id="22" dur="1000"/>
                                        <p:tgtEl>
                                          <p:spTgt spid="6"/>
                                        </p:tgtEl>
                                      </p:cBhvr>
                                    </p:animEffect>
                                  </p:childTnLst>
                                </p:cTn>
                              </p:par>
                            </p:childTnLst>
                          </p:cTn>
                        </p:par>
                        <p:par>
                          <p:cTn id="23" fill="hold">
                            <p:stCondLst>
                              <p:cond delay="2000"/>
                            </p:stCondLst>
                            <p:childTnLst>
                              <p:par>
                                <p:cTn id="24" presetID="2" presetClass="entr" presetSubtype="4" accel="50000" decel="50000"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fill="hold"/>
                                        <p:tgtEl>
                                          <p:spTgt spid="14"/>
                                        </p:tgtEl>
                                        <p:attrNameLst>
                                          <p:attrName>ppt_x</p:attrName>
                                        </p:attrNameLst>
                                      </p:cBhvr>
                                      <p:tavLst>
                                        <p:tav tm="0">
                                          <p:val>
                                            <p:strVal val="#ppt_x"/>
                                          </p:val>
                                        </p:tav>
                                        <p:tav tm="100000">
                                          <p:val>
                                            <p:strVal val="#ppt_x"/>
                                          </p:val>
                                        </p:tav>
                                      </p:tavLst>
                                    </p:anim>
                                    <p:anim calcmode="lin" valueType="num">
                                      <p:cBhvr additive="base">
                                        <p:cTn id="27" dur="500" fill="hold"/>
                                        <p:tgtEl>
                                          <p:spTgt spid="14"/>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 presetClass="entr" presetSubtype="4" accel="50000" decel="50000" fill="hold" grpId="0" nodeType="afterEffect">
                                  <p:stCondLst>
                                    <p:cond delay="0"/>
                                  </p:stCondLst>
                                  <p:childTnLst>
                                    <p:set>
                                      <p:cBhvr>
                                        <p:cTn id="30" dur="1" fill="hold">
                                          <p:stCondLst>
                                            <p:cond delay="0"/>
                                          </p:stCondLst>
                                        </p:cTn>
                                        <p:tgtEl>
                                          <p:spTgt spid="34"/>
                                        </p:tgtEl>
                                        <p:attrNameLst>
                                          <p:attrName>style.visibility</p:attrName>
                                        </p:attrNameLst>
                                      </p:cBhvr>
                                      <p:to>
                                        <p:strVal val="visible"/>
                                      </p:to>
                                    </p:set>
                                    <p:anim calcmode="lin" valueType="num">
                                      <p:cBhvr additive="base">
                                        <p:cTn id="31" dur="500" fill="hold"/>
                                        <p:tgtEl>
                                          <p:spTgt spid="34"/>
                                        </p:tgtEl>
                                        <p:attrNameLst>
                                          <p:attrName>ppt_x</p:attrName>
                                        </p:attrNameLst>
                                      </p:cBhvr>
                                      <p:tavLst>
                                        <p:tav tm="0">
                                          <p:val>
                                            <p:strVal val="#ppt_x"/>
                                          </p:val>
                                        </p:tav>
                                        <p:tav tm="100000">
                                          <p:val>
                                            <p:strVal val="#ppt_x"/>
                                          </p:val>
                                        </p:tav>
                                      </p:tavLst>
                                    </p:anim>
                                    <p:anim calcmode="lin" valueType="num">
                                      <p:cBhvr additive="base">
                                        <p:cTn id="32" dur="500" fill="hold"/>
                                        <p:tgtEl>
                                          <p:spTgt spid="34"/>
                                        </p:tgtEl>
                                        <p:attrNameLst>
                                          <p:attrName>ppt_y</p:attrName>
                                        </p:attrNameLst>
                                      </p:cBhvr>
                                      <p:tavLst>
                                        <p:tav tm="0">
                                          <p:val>
                                            <p:strVal val="1+#ppt_h/2"/>
                                          </p:val>
                                        </p:tav>
                                        <p:tav tm="100000">
                                          <p:val>
                                            <p:strVal val="#ppt_y"/>
                                          </p:val>
                                        </p:tav>
                                      </p:tavLst>
                                    </p:anim>
                                  </p:childTnLst>
                                </p:cTn>
                              </p:par>
                            </p:childTnLst>
                          </p:cTn>
                        </p:par>
                        <p:par>
                          <p:cTn id="33" fill="hold">
                            <p:stCondLst>
                              <p:cond delay="3000"/>
                            </p:stCondLst>
                            <p:childTnLst>
                              <p:par>
                                <p:cTn id="34" presetID="53" presetClass="entr" presetSubtype="0" fill="hold" grpId="0" nodeType="afterEffect">
                                  <p:stCondLst>
                                    <p:cond delay="0"/>
                                  </p:stCondLst>
                                  <p:childTnLst>
                                    <p:set>
                                      <p:cBhvr>
                                        <p:cTn id="35" dur="1" fill="hold">
                                          <p:stCondLst>
                                            <p:cond delay="0"/>
                                          </p:stCondLst>
                                        </p:cTn>
                                        <p:tgtEl>
                                          <p:spTgt spid="31"/>
                                        </p:tgtEl>
                                        <p:attrNameLst>
                                          <p:attrName>style.visibility</p:attrName>
                                        </p:attrNameLst>
                                      </p:cBhvr>
                                      <p:to>
                                        <p:strVal val="visible"/>
                                      </p:to>
                                    </p:set>
                                    <p:anim calcmode="lin" valueType="num">
                                      <p:cBhvr>
                                        <p:cTn id="36" dur="500" fill="hold"/>
                                        <p:tgtEl>
                                          <p:spTgt spid="31"/>
                                        </p:tgtEl>
                                        <p:attrNameLst>
                                          <p:attrName>ppt_w</p:attrName>
                                        </p:attrNameLst>
                                      </p:cBhvr>
                                      <p:tavLst>
                                        <p:tav tm="0">
                                          <p:val>
                                            <p:fltVal val="0"/>
                                          </p:val>
                                        </p:tav>
                                        <p:tav tm="100000">
                                          <p:val>
                                            <p:strVal val="#ppt_w"/>
                                          </p:val>
                                        </p:tav>
                                      </p:tavLst>
                                    </p:anim>
                                    <p:anim calcmode="lin" valueType="num">
                                      <p:cBhvr>
                                        <p:cTn id="37" dur="500" fill="hold"/>
                                        <p:tgtEl>
                                          <p:spTgt spid="31"/>
                                        </p:tgtEl>
                                        <p:attrNameLst>
                                          <p:attrName>ppt_h</p:attrName>
                                        </p:attrNameLst>
                                      </p:cBhvr>
                                      <p:tavLst>
                                        <p:tav tm="0">
                                          <p:val>
                                            <p:fltVal val="0"/>
                                          </p:val>
                                        </p:tav>
                                        <p:tav tm="100000">
                                          <p:val>
                                            <p:strVal val="#ppt_h"/>
                                          </p:val>
                                        </p:tav>
                                      </p:tavLst>
                                    </p:anim>
                                    <p:animEffect transition="in" filter="fade">
                                      <p:cBhvr>
                                        <p:cTn id="38" dur="500"/>
                                        <p:tgtEl>
                                          <p:spTgt spid="31"/>
                                        </p:tgtEl>
                                      </p:cBhvr>
                                    </p:animEffect>
                                  </p:childTnLst>
                                </p:cTn>
                              </p:par>
                              <p:par>
                                <p:cTn id="39" presetID="20" presetClass="entr" presetSubtype="0"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edge">
                                      <p:cBhvr>
                                        <p:cTn id="41" dur="1000"/>
                                        <p:tgtEl>
                                          <p:spTgt spid="7"/>
                                        </p:tgtEl>
                                      </p:cBhvr>
                                    </p:animEffect>
                                  </p:childTnLst>
                                </p:cTn>
                              </p:par>
                            </p:childTnLst>
                          </p:cTn>
                        </p:par>
                        <p:par>
                          <p:cTn id="42" fill="hold">
                            <p:stCondLst>
                              <p:cond delay="4000"/>
                            </p:stCondLst>
                            <p:childTnLst>
                              <p:par>
                                <p:cTn id="43" presetID="2" presetClass="entr" presetSubtype="4" accel="50000" decel="50000" fill="hold" nodeType="after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par>
                          <p:cTn id="47" fill="hold">
                            <p:stCondLst>
                              <p:cond delay="4500"/>
                            </p:stCondLst>
                            <p:childTnLst>
                              <p:par>
                                <p:cTn id="48" presetID="2" presetClass="entr" presetSubtype="4" accel="50000" decel="50000" fill="hold" grpId="0" nodeType="afterEffect">
                                  <p:stCondLst>
                                    <p:cond delay="0"/>
                                  </p:stCondLst>
                                  <p:childTnLst>
                                    <p:set>
                                      <p:cBhvr>
                                        <p:cTn id="49" dur="1" fill="hold">
                                          <p:stCondLst>
                                            <p:cond delay="0"/>
                                          </p:stCondLst>
                                        </p:cTn>
                                        <p:tgtEl>
                                          <p:spTgt spid="35"/>
                                        </p:tgtEl>
                                        <p:attrNameLst>
                                          <p:attrName>style.visibility</p:attrName>
                                        </p:attrNameLst>
                                      </p:cBhvr>
                                      <p:to>
                                        <p:strVal val="visible"/>
                                      </p:to>
                                    </p:set>
                                    <p:anim calcmode="lin" valueType="num">
                                      <p:cBhvr additive="base">
                                        <p:cTn id="50" dur="500" fill="hold"/>
                                        <p:tgtEl>
                                          <p:spTgt spid="35"/>
                                        </p:tgtEl>
                                        <p:attrNameLst>
                                          <p:attrName>ppt_x</p:attrName>
                                        </p:attrNameLst>
                                      </p:cBhvr>
                                      <p:tavLst>
                                        <p:tav tm="0">
                                          <p:val>
                                            <p:strVal val="#ppt_x"/>
                                          </p:val>
                                        </p:tav>
                                        <p:tav tm="100000">
                                          <p:val>
                                            <p:strVal val="#ppt_x"/>
                                          </p:val>
                                        </p:tav>
                                      </p:tavLst>
                                    </p:anim>
                                    <p:anim calcmode="lin" valueType="num">
                                      <p:cBhvr additive="base">
                                        <p:cTn id="51" dur="500" fill="hold"/>
                                        <p:tgtEl>
                                          <p:spTgt spid="35"/>
                                        </p:tgtEl>
                                        <p:attrNameLst>
                                          <p:attrName>ppt_y</p:attrName>
                                        </p:attrNameLst>
                                      </p:cBhvr>
                                      <p:tavLst>
                                        <p:tav tm="0">
                                          <p:val>
                                            <p:strVal val="1+#ppt_h/2"/>
                                          </p:val>
                                        </p:tav>
                                        <p:tav tm="100000">
                                          <p:val>
                                            <p:strVal val="#ppt_y"/>
                                          </p:val>
                                        </p:tav>
                                      </p:tavLst>
                                    </p:anim>
                                  </p:childTnLst>
                                </p:cTn>
                              </p:par>
                            </p:childTnLst>
                          </p:cTn>
                        </p:par>
                        <p:par>
                          <p:cTn id="52" fill="hold">
                            <p:stCondLst>
                              <p:cond delay="5000"/>
                            </p:stCondLst>
                            <p:childTnLst>
                              <p:par>
                                <p:cTn id="53" presetID="53" presetClass="entr" presetSubtype="0" fill="hold" grpId="0" nodeType="afterEffect">
                                  <p:stCondLst>
                                    <p:cond delay="0"/>
                                  </p:stCondLst>
                                  <p:childTnLst>
                                    <p:set>
                                      <p:cBhvr>
                                        <p:cTn id="54" dur="1" fill="hold">
                                          <p:stCondLst>
                                            <p:cond delay="0"/>
                                          </p:stCondLst>
                                        </p:cTn>
                                        <p:tgtEl>
                                          <p:spTgt spid="32"/>
                                        </p:tgtEl>
                                        <p:attrNameLst>
                                          <p:attrName>style.visibility</p:attrName>
                                        </p:attrNameLst>
                                      </p:cBhvr>
                                      <p:to>
                                        <p:strVal val="visible"/>
                                      </p:to>
                                    </p:set>
                                    <p:anim calcmode="lin" valueType="num">
                                      <p:cBhvr>
                                        <p:cTn id="55" dur="500" fill="hold"/>
                                        <p:tgtEl>
                                          <p:spTgt spid="32"/>
                                        </p:tgtEl>
                                        <p:attrNameLst>
                                          <p:attrName>ppt_w</p:attrName>
                                        </p:attrNameLst>
                                      </p:cBhvr>
                                      <p:tavLst>
                                        <p:tav tm="0">
                                          <p:val>
                                            <p:fltVal val="0"/>
                                          </p:val>
                                        </p:tav>
                                        <p:tav tm="100000">
                                          <p:val>
                                            <p:strVal val="#ppt_w"/>
                                          </p:val>
                                        </p:tav>
                                      </p:tavLst>
                                    </p:anim>
                                    <p:anim calcmode="lin" valueType="num">
                                      <p:cBhvr>
                                        <p:cTn id="56" dur="500" fill="hold"/>
                                        <p:tgtEl>
                                          <p:spTgt spid="32"/>
                                        </p:tgtEl>
                                        <p:attrNameLst>
                                          <p:attrName>ppt_h</p:attrName>
                                        </p:attrNameLst>
                                      </p:cBhvr>
                                      <p:tavLst>
                                        <p:tav tm="0">
                                          <p:val>
                                            <p:fltVal val="0"/>
                                          </p:val>
                                        </p:tav>
                                        <p:tav tm="100000">
                                          <p:val>
                                            <p:strVal val="#ppt_h"/>
                                          </p:val>
                                        </p:tav>
                                      </p:tavLst>
                                    </p:anim>
                                    <p:animEffect transition="in" filter="fade">
                                      <p:cBhvr>
                                        <p:cTn id="57" dur="500"/>
                                        <p:tgtEl>
                                          <p:spTgt spid="32"/>
                                        </p:tgtEl>
                                      </p:cBhvr>
                                    </p:animEffect>
                                  </p:childTnLst>
                                </p:cTn>
                              </p:par>
                              <p:par>
                                <p:cTn id="58" presetID="20"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wedge">
                                      <p:cBhvr>
                                        <p:cTn id="60" dur="1000"/>
                                        <p:tgtEl>
                                          <p:spTgt spid="8"/>
                                        </p:tgtEl>
                                      </p:cBhvr>
                                    </p:animEffect>
                                  </p:childTnLst>
                                </p:cTn>
                              </p:par>
                            </p:childTnLst>
                          </p:cTn>
                        </p:par>
                        <p:par>
                          <p:cTn id="61" fill="hold">
                            <p:stCondLst>
                              <p:cond delay="6000"/>
                            </p:stCondLst>
                            <p:childTnLst>
                              <p:par>
                                <p:cTn id="62" presetID="2" presetClass="entr" presetSubtype="4" accel="50000" decel="50000" fill="hold" nodeType="afterEffect">
                                  <p:stCondLst>
                                    <p:cond delay="0"/>
                                  </p:stCondLst>
                                  <p:childTnLst>
                                    <p:set>
                                      <p:cBhvr>
                                        <p:cTn id="63" dur="1" fill="hold">
                                          <p:stCondLst>
                                            <p:cond delay="0"/>
                                          </p:stCondLst>
                                        </p:cTn>
                                        <p:tgtEl>
                                          <p:spTgt spid="22"/>
                                        </p:tgtEl>
                                        <p:attrNameLst>
                                          <p:attrName>style.visibility</p:attrName>
                                        </p:attrNameLst>
                                      </p:cBhvr>
                                      <p:to>
                                        <p:strVal val="visible"/>
                                      </p:to>
                                    </p:set>
                                    <p:anim calcmode="lin" valueType="num">
                                      <p:cBhvr additive="base">
                                        <p:cTn id="64" dur="500" fill="hold"/>
                                        <p:tgtEl>
                                          <p:spTgt spid="22"/>
                                        </p:tgtEl>
                                        <p:attrNameLst>
                                          <p:attrName>ppt_x</p:attrName>
                                        </p:attrNameLst>
                                      </p:cBhvr>
                                      <p:tavLst>
                                        <p:tav tm="0">
                                          <p:val>
                                            <p:strVal val="#ppt_x"/>
                                          </p:val>
                                        </p:tav>
                                        <p:tav tm="100000">
                                          <p:val>
                                            <p:strVal val="#ppt_x"/>
                                          </p:val>
                                        </p:tav>
                                      </p:tavLst>
                                    </p:anim>
                                    <p:anim calcmode="lin" valueType="num">
                                      <p:cBhvr additive="base">
                                        <p:cTn id="65" dur="500" fill="hold"/>
                                        <p:tgtEl>
                                          <p:spTgt spid="22"/>
                                        </p:tgtEl>
                                        <p:attrNameLst>
                                          <p:attrName>ppt_y</p:attrName>
                                        </p:attrNameLst>
                                      </p:cBhvr>
                                      <p:tavLst>
                                        <p:tav tm="0">
                                          <p:val>
                                            <p:strVal val="1+#ppt_h/2"/>
                                          </p:val>
                                        </p:tav>
                                        <p:tav tm="100000">
                                          <p:val>
                                            <p:strVal val="#ppt_y"/>
                                          </p:val>
                                        </p:tav>
                                      </p:tavLst>
                                    </p:anim>
                                  </p:childTnLst>
                                </p:cTn>
                              </p:par>
                            </p:childTnLst>
                          </p:cTn>
                        </p:par>
                        <p:par>
                          <p:cTn id="66" fill="hold">
                            <p:stCondLst>
                              <p:cond delay="6500"/>
                            </p:stCondLst>
                            <p:childTnLst>
                              <p:par>
                                <p:cTn id="67" presetID="2" presetClass="entr" presetSubtype="4" accel="50000" decel="50000" fill="hold" grpId="0" nodeType="afterEffect">
                                  <p:stCondLst>
                                    <p:cond delay="0"/>
                                  </p:stCondLst>
                                  <p:childTnLst>
                                    <p:set>
                                      <p:cBhvr>
                                        <p:cTn id="68" dur="1" fill="hold">
                                          <p:stCondLst>
                                            <p:cond delay="0"/>
                                          </p:stCondLst>
                                        </p:cTn>
                                        <p:tgtEl>
                                          <p:spTgt spid="36"/>
                                        </p:tgtEl>
                                        <p:attrNameLst>
                                          <p:attrName>style.visibility</p:attrName>
                                        </p:attrNameLst>
                                      </p:cBhvr>
                                      <p:to>
                                        <p:strVal val="visible"/>
                                      </p:to>
                                    </p:set>
                                    <p:anim calcmode="lin" valueType="num">
                                      <p:cBhvr additive="base">
                                        <p:cTn id="69" dur="500" fill="hold"/>
                                        <p:tgtEl>
                                          <p:spTgt spid="36"/>
                                        </p:tgtEl>
                                        <p:attrNameLst>
                                          <p:attrName>ppt_x</p:attrName>
                                        </p:attrNameLst>
                                      </p:cBhvr>
                                      <p:tavLst>
                                        <p:tav tm="0">
                                          <p:val>
                                            <p:strVal val="#ppt_x"/>
                                          </p:val>
                                        </p:tav>
                                        <p:tav tm="100000">
                                          <p:val>
                                            <p:strVal val="#ppt_x"/>
                                          </p:val>
                                        </p:tav>
                                      </p:tavLst>
                                    </p:anim>
                                    <p:anim calcmode="lin" valueType="num">
                                      <p:cBhvr additive="base">
                                        <p:cTn id="70" dur="500" fill="hold"/>
                                        <p:tgtEl>
                                          <p:spTgt spid="36"/>
                                        </p:tgtEl>
                                        <p:attrNameLst>
                                          <p:attrName>ppt_y</p:attrName>
                                        </p:attrNameLst>
                                      </p:cBhvr>
                                      <p:tavLst>
                                        <p:tav tm="0">
                                          <p:val>
                                            <p:strVal val="1+#ppt_h/2"/>
                                          </p:val>
                                        </p:tav>
                                        <p:tav tm="100000">
                                          <p:val>
                                            <p:strVal val="#ppt_y"/>
                                          </p:val>
                                        </p:tav>
                                      </p:tavLst>
                                    </p:anim>
                                  </p:childTnLst>
                                </p:cTn>
                              </p:par>
                            </p:childTnLst>
                          </p:cTn>
                        </p:par>
                        <p:par>
                          <p:cTn id="71" fill="hold">
                            <p:stCondLst>
                              <p:cond delay="7000"/>
                            </p:stCondLst>
                            <p:childTnLst>
                              <p:par>
                                <p:cTn id="72" presetID="53" presetClass="entr" presetSubtype="0" fill="hold" grpId="0" nodeType="afterEffect">
                                  <p:stCondLst>
                                    <p:cond delay="0"/>
                                  </p:stCondLst>
                                  <p:childTnLst>
                                    <p:set>
                                      <p:cBhvr>
                                        <p:cTn id="73" dur="1" fill="hold">
                                          <p:stCondLst>
                                            <p:cond delay="0"/>
                                          </p:stCondLst>
                                        </p:cTn>
                                        <p:tgtEl>
                                          <p:spTgt spid="33"/>
                                        </p:tgtEl>
                                        <p:attrNameLst>
                                          <p:attrName>style.visibility</p:attrName>
                                        </p:attrNameLst>
                                      </p:cBhvr>
                                      <p:to>
                                        <p:strVal val="visible"/>
                                      </p:to>
                                    </p:set>
                                    <p:anim calcmode="lin" valueType="num">
                                      <p:cBhvr>
                                        <p:cTn id="74" dur="500" fill="hold"/>
                                        <p:tgtEl>
                                          <p:spTgt spid="33"/>
                                        </p:tgtEl>
                                        <p:attrNameLst>
                                          <p:attrName>ppt_w</p:attrName>
                                        </p:attrNameLst>
                                      </p:cBhvr>
                                      <p:tavLst>
                                        <p:tav tm="0">
                                          <p:val>
                                            <p:fltVal val="0"/>
                                          </p:val>
                                        </p:tav>
                                        <p:tav tm="100000">
                                          <p:val>
                                            <p:strVal val="#ppt_w"/>
                                          </p:val>
                                        </p:tav>
                                      </p:tavLst>
                                    </p:anim>
                                    <p:anim calcmode="lin" valueType="num">
                                      <p:cBhvr>
                                        <p:cTn id="75" dur="500" fill="hold"/>
                                        <p:tgtEl>
                                          <p:spTgt spid="33"/>
                                        </p:tgtEl>
                                        <p:attrNameLst>
                                          <p:attrName>ppt_h</p:attrName>
                                        </p:attrNameLst>
                                      </p:cBhvr>
                                      <p:tavLst>
                                        <p:tav tm="0">
                                          <p:val>
                                            <p:fltVal val="0"/>
                                          </p:val>
                                        </p:tav>
                                        <p:tav tm="100000">
                                          <p:val>
                                            <p:strVal val="#ppt_h"/>
                                          </p:val>
                                        </p:tav>
                                      </p:tavLst>
                                    </p:anim>
                                    <p:animEffect transition="in" filter="fade">
                                      <p:cBhvr>
                                        <p:cTn id="76" dur="500"/>
                                        <p:tgtEl>
                                          <p:spTgt spid="33"/>
                                        </p:tgtEl>
                                      </p:cBhvr>
                                    </p:animEffect>
                                  </p:childTnLst>
                                </p:cTn>
                              </p:par>
                              <p:par>
                                <p:cTn id="77" presetID="20" presetClass="entr" presetSubtype="0" fill="hold" grpId="0" nodeType="withEffect">
                                  <p:stCondLst>
                                    <p:cond delay="0"/>
                                  </p:stCondLst>
                                  <p:childTnLst>
                                    <p:set>
                                      <p:cBhvr>
                                        <p:cTn id="78" dur="1" fill="hold">
                                          <p:stCondLst>
                                            <p:cond delay="0"/>
                                          </p:stCondLst>
                                        </p:cTn>
                                        <p:tgtEl>
                                          <p:spTgt spid="9"/>
                                        </p:tgtEl>
                                        <p:attrNameLst>
                                          <p:attrName>style.visibility</p:attrName>
                                        </p:attrNameLst>
                                      </p:cBhvr>
                                      <p:to>
                                        <p:strVal val="visible"/>
                                      </p:to>
                                    </p:set>
                                    <p:animEffect transition="in" filter="wedge">
                                      <p:cBhvr>
                                        <p:cTn id="79" dur="1000"/>
                                        <p:tgtEl>
                                          <p:spTgt spid="9"/>
                                        </p:tgtEl>
                                      </p:cBhvr>
                                    </p:animEffect>
                                  </p:childTnLst>
                                </p:cTn>
                              </p:par>
                            </p:childTnLst>
                          </p:cTn>
                        </p:par>
                        <p:par>
                          <p:cTn id="80" fill="hold">
                            <p:stCondLst>
                              <p:cond delay="8000"/>
                            </p:stCondLst>
                            <p:childTnLst>
                              <p:par>
                                <p:cTn id="81" presetID="2" presetClass="entr" presetSubtype="4" accel="50000" decel="50000" fill="hold" nodeType="afterEffect">
                                  <p:stCondLst>
                                    <p:cond delay="0"/>
                                  </p:stCondLst>
                                  <p:childTnLst>
                                    <p:set>
                                      <p:cBhvr>
                                        <p:cTn id="82" dur="1" fill="hold">
                                          <p:stCondLst>
                                            <p:cond delay="0"/>
                                          </p:stCondLst>
                                        </p:cTn>
                                        <p:tgtEl>
                                          <p:spTgt spid="26"/>
                                        </p:tgtEl>
                                        <p:attrNameLst>
                                          <p:attrName>style.visibility</p:attrName>
                                        </p:attrNameLst>
                                      </p:cBhvr>
                                      <p:to>
                                        <p:strVal val="visible"/>
                                      </p:to>
                                    </p:set>
                                    <p:anim calcmode="lin" valueType="num">
                                      <p:cBhvr additive="base">
                                        <p:cTn id="83" dur="500" fill="hold"/>
                                        <p:tgtEl>
                                          <p:spTgt spid="26"/>
                                        </p:tgtEl>
                                        <p:attrNameLst>
                                          <p:attrName>ppt_x</p:attrName>
                                        </p:attrNameLst>
                                      </p:cBhvr>
                                      <p:tavLst>
                                        <p:tav tm="0">
                                          <p:val>
                                            <p:strVal val="#ppt_x"/>
                                          </p:val>
                                        </p:tav>
                                        <p:tav tm="100000">
                                          <p:val>
                                            <p:strVal val="#ppt_x"/>
                                          </p:val>
                                        </p:tav>
                                      </p:tavLst>
                                    </p:anim>
                                    <p:anim calcmode="lin" valueType="num">
                                      <p:cBhvr additive="base">
                                        <p:cTn id="84" dur="500" fill="hold"/>
                                        <p:tgtEl>
                                          <p:spTgt spid="26"/>
                                        </p:tgtEl>
                                        <p:attrNameLst>
                                          <p:attrName>ppt_y</p:attrName>
                                        </p:attrNameLst>
                                      </p:cBhvr>
                                      <p:tavLst>
                                        <p:tav tm="0">
                                          <p:val>
                                            <p:strVal val="1+#ppt_h/2"/>
                                          </p:val>
                                        </p:tav>
                                        <p:tav tm="100000">
                                          <p:val>
                                            <p:strVal val="#ppt_y"/>
                                          </p:val>
                                        </p:tav>
                                      </p:tavLst>
                                    </p:anim>
                                  </p:childTnLst>
                                </p:cTn>
                              </p:par>
                            </p:childTnLst>
                          </p:cTn>
                        </p:par>
                        <p:par>
                          <p:cTn id="85" fill="hold">
                            <p:stCondLst>
                              <p:cond delay="8500"/>
                            </p:stCondLst>
                            <p:childTnLst>
                              <p:par>
                                <p:cTn id="86" presetID="2" presetClass="entr" presetSubtype="4" accel="50000" decel="50000" fill="hold" grpId="0" nodeType="afterEffect">
                                  <p:stCondLst>
                                    <p:cond delay="0"/>
                                  </p:stCondLst>
                                  <p:childTnLst>
                                    <p:set>
                                      <p:cBhvr>
                                        <p:cTn id="87" dur="1" fill="hold">
                                          <p:stCondLst>
                                            <p:cond delay="0"/>
                                          </p:stCondLst>
                                        </p:cTn>
                                        <p:tgtEl>
                                          <p:spTgt spid="37"/>
                                        </p:tgtEl>
                                        <p:attrNameLst>
                                          <p:attrName>style.visibility</p:attrName>
                                        </p:attrNameLst>
                                      </p:cBhvr>
                                      <p:to>
                                        <p:strVal val="visible"/>
                                      </p:to>
                                    </p:set>
                                    <p:anim calcmode="lin" valueType="num">
                                      <p:cBhvr additive="base">
                                        <p:cTn id="88" dur="500" fill="hold"/>
                                        <p:tgtEl>
                                          <p:spTgt spid="37"/>
                                        </p:tgtEl>
                                        <p:attrNameLst>
                                          <p:attrName>ppt_x</p:attrName>
                                        </p:attrNameLst>
                                      </p:cBhvr>
                                      <p:tavLst>
                                        <p:tav tm="0">
                                          <p:val>
                                            <p:strVal val="#ppt_x"/>
                                          </p:val>
                                        </p:tav>
                                        <p:tav tm="100000">
                                          <p:val>
                                            <p:strVal val="#ppt_x"/>
                                          </p:val>
                                        </p:tav>
                                      </p:tavLst>
                                    </p:anim>
                                    <p:anim calcmode="lin" valueType="num">
                                      <p:cBhvr additive="base">
                                        <p:cTn id="89"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Graphic spid="7" grpId="0">
        <p:bldAsOne/>
      </p:bldGraphic>
      <p:bldGraphic spid="8" grpId="0">
        <p:bldAsOne/>
      </p:bldGraphic>
      <p:bldGraphic spid="9" grpId="0">
        <p:bldAsOne/>
      </p:bldGraphic>
      <p:bldP spid="30" grpId="0" animBg="1"/>
      <p:bldP spid="31" grpId="0" animBg="1"/>
      <p:bldP spid="32" grpId="0" animBg="1"/>
      <p:bldP spid="33" grpId="0" animBg="1"/>
      <p:bldP spid="34" grpId="0"/>
      <p:bldP spid="35" grpId="0"/>
      <p:bldP spid="36" grpId="0"/>
      <p:bldP spid="3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003CA3"/>
    </a:accent1>
    <a:accent2>
      <a:srgbClr val="0070C0"/>
    </a:accent2>
    <a:accent3>
      <a:srgbClr val="A5A5A5"/>
    </a:accent3>
    <a:accent4>
      <a:srgbClr val="002060"/>
    </a:accent4>
    <a:accent5>
      <a:srgbClr val="0042C7"/>
    </a:accent5>
    <a:accent6>
      <a:srgbClr val="002D89"/>
    </a:accent6>
    <a:hlink>
      <a:srgbClr val="0563C1"/>
    </a:hlink>
    <a:folHlink>
      <a:srgbClr val="954F72"/>
    </a:folHlink>
  </a:clrScheme>
  <a:fontScheme name="Custom 2">
    <a:majorFont>
      <a:latin typeface="Raleway"/>
      <a:ea typeface=""/>
      <a:cs typeface="Roboto Medium"/>
    </a:majorFont>
    <a:minorFont>
      <a:latin typeface="Raleway"/>
      <a:ea typeface=""/>
      <a:cs typeface="Roboto Condense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6">
    <a:dk1>
      <a:sysClr val="windowText" lastClr="000000"/>
    </a:dk1>
    <a:lt1>
      <a:sysClr val="window" lastClr="FFFFFF"/>
    </a:lt1>
    <a:dk2>
      <a:srgbClr val="44546A"/>
    </a:dk2>
    <a:lt2>
      <a:srgbClr val="E7E6E6"/>
    </a:lt2>
    <a:accent1>
      <a:srgbClr val="003CA3"/>
    </a:accent1>
    <a:accent2>
      <a:srgbClr val="0070C0"/>
    </a:accent2>
    <a:accent3>
      <a:srgbClr val="A5A5A5"/>
    </a:accent3>
    <a:accent4>
      <a:srgbClr val="002060"/>
    </a:accent4>
    <a:accent5>
      <a:srgbClr val="0042C7"/>
    </a:accent5>
    <a:accent6>
      <a:srgbClr val="002D89"/>
    </a:accent6>
    <a:hlink>
      <a:srgbClr val="0563C1"/>
    </a:hlink>
    <a:folHlink>
      <a:srgbClr val="954F72"/>
    </a:folHlink>
  </a:clrScheme>
  <a:fontScheme name="Custom 2">
    <a:majorFont>
      <a:latin typeface="Raleway"/>
      <a:ea typeface=""/>
      <a:cs typeface="Roboto Medium"/>
    </a:majorFont>
    <a:minorFont>
      <a:latin typeface="Raleway"/>
      <a:ea typeface=""/>
      <a:cs typeface="Roboto Condense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848</Words>
  <Application>Microsoft Office PowerPoint</Application>
  <PresentationFormat>Custom</PresentationFormat>
  <Paragraphs>343</Paragraphs>
  <Slides>24</Slides>
  <Notes>23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24</vt:i4>
      </vt:variant>
    </vt:vector>
  </HeadingPairs>
  <TitlesOfParts>
    <vt:vector size="37" baseType="lpstr">
      <vt:lpstr>Arial</vt:lpstr>
      <vt:lpstr>Calibri</vt:lpstr>
      <vt:lpstr>Cordia New</vt:lpstr>
      <vt:lpstr>Gotham Pro Cryllic</vt:lpstr>
      <vt:lpstr>Gothom</vt:lpstr>
      <vt:lpstr>Lato Light</vt:lpstr>
      <vt:lpstr>League Spartan</vt:lpstr>
      <vt:lpstr>Mukta ExtraLight</vt:lpstr>
      <vt:lpstr>Open Sans</vt:lpstr>
      <vt:lpstr>Poppins</vt:lpstr>
      <vt:lpstr>Times New Roman</vt:lpstr>
      <vt:lpstr>Wingdings</vt:lpstr>
      <vt:lpstr>Office Theme</vt:lpstr>
      <vt:lpstr>Дархан хүнс ХК                 Дархан цасхан сүү ХХК</vt:lpstr>
      <vt:lpstr>Дархан хүнс ХК</vt:lpstr>
      <vt:lpstr>Дархан хүнс ХК</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2022-12-29T06:06:03Z</dcterms:modified>
</cp:coreProperties>
</file>